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xlsx" ContentType="application/vnd.openxmlformats-officedocument.spreadsheetml.sheet"/>
  <Default Extension="rels" ContentType="application/vnd.openxmlformats-package.relationships+xml"/>
  <Default Extension="vml" ContentType="application/vnd.openxmlformats-officedocument.vmlDrawing"/>
  <Default Extension="png" ContentType="image/png"/>
  <Default Extension="bin" ContentType="application/vnd.openxmlformats-officedocument.oleObjec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2"/>
  </p:notesMasterIdLst>
  <p:sldIdLst>
    <p:sldId id="303" r:id="rId2"/>
    <p:sldId id="256" r:id="rId3"/>
    <p:sldId id="313" r:id="rId4"/>
    <p:sldId id="314" r:id="rId5"/>
    <p:sldId id="304" r:id="rId6"/>
    <p:sldId id="305" r:id="rId7"/>
    <p:sldId id="308" r:id="rId8"/>
    <p:sldId id="296" r:id="rId9"/>
    <p:sldId id="309" r:id="rId10"/>
    <p:sldId id="312" r:id="rId11"/>
    <p:sldId id="310" r:id="rId12"/>
    <p:sldId id="259" r:id="rId13"/>
    <p:sldId id="298" r:id="rId14"/>
    <p:sldId id="260" r:id="rId15"/>
    <p:sldId id="264" r:id="rId16"/>
    <p:sldId id="257" r:id="rId17"/>
    <p:sldId id="273" r:id="rId18"/>
    <p:sldId id="270" r:id="rId19"/>
    <p:sldId id="271" r:id="rId20"/>
    <p:sldId id="272" r:id="rId21"/>
    <p:sldId id="291" r:id="rId22"/>
    <p:sldId id="315" r:id="rId23"/>
    <p:sldId id="316" r:id="rId24"/>
    <p:sldId id="293" r:id="rId25"/>
    <p:sldId id="318" r:id="rId26"/>
    <p:sldId id="319" r:id="rId27"/>
    <p:sldId id="279" r:id="rId28"/>
    <p:sldId id="280" r:id="rId29"/>
    <p:sldId id="281" r:id="rId30"/>
    <p:sldId id="278" r:id="rId31"/>
    <p:sldId id="320" r:id="rId32"/>
    <p:sldId id="261" r:id="rId33"/>
    <p:sldId id="262" r:id="rId34"/>
    <p:sldId id="263" r:id="rId35"/>
    <p:sldId id="267" r:id="rId36"/>
    <p:sldId id="294" r:id="rId37"/>
    <p:sldId id="295" r:id="rId38"/>
    <p:sldId id="317" r:id="rId39"/>
    <p:sldId id="265" r:id="rId40"/>
    <p:sldId id="290" r:id="rId41"/>
    <p:sldId id="300" r:id="rId42"/>
    <p:sldId id="306" r:id="rId43"/>
    <p:sldId id="311" r:id="rId44"/>
    <p:sldId id="268" r:id="rId45"/>
    <p:sldId id="307" r:id="rId46"/>
    <p:sldId id="275" r:id="rId47"/>
    <p:sldId id="258" r:id="rId48"/>
    <p:sldId id="274" r:id="rId49"/>
    <p:sldId id="276" r:id="rId50"/>
    <p:sldId id="277" r:id="rId51"/>
    <p:sldId id="282" r:id="rId52"/>
    <p:sldId id="269" r:id="rId53"/>
    <p:sldId id="284" r:id="rId54"/>
    <p:sldId id="285" r:id="rId55"/>
    <p:sldId id="289" r:id="rId56"/>
    <p:sldId id="266" r:id="rId57"/>
    <p:sldId id="287" r:id="rId58"/>
    <p:sldId id="297" r:id="rId59"/>
    <p:sldId id="299" r:id="rId60"/>
    <p:sldId id="301" r:id="rId6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108"/>
    <p:restoredTop sz="94243"/>
  </p:normalViewPr>
  <p:slideViewPr>
    <p:cSldViewPr>
      <p:cViewPr>
        <p:scale>
          <a:sx n="70" d="100"/>
          <a:sy n="70" d="100"/>
        </p:scale>
        <p:origin x="2216" y="2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2082"/>
    </p:cViewPr>
  </p:sorterViewPr>
  <p:notesViewPr>
    <p:cSldViewPr>
      <p:cViewPr varScale="1">
        <p:scale>
          <a:sx n="55" d="100"/>
          <a:sy n="55" d="100"/>
        </p:scale>
        <p:origin x="-2802" y="-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presProps" Target="presProps.xml"/><Relationship Id="rId64" Type="http://schemas.openxmlformats.org/officeDocument/2006/relationships/viewProps" Target="viewProps.xml"/><Relationship Id="rId65" Type="http://schemas.openxmlformats.org/officeDocument/2006/relationships/theme" Target="theme/theme1.xml"/><Relationship Id="rId66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charts/_rels/chart1.xml.rels><?xml version="1.0" encoding="UTF-8" standalone="yes"?>
<Relationships xmlns="http://schemas.openxmlformats.org/package/2006/relationships"><Relationship Id="rId1" Type="http://schemas.microsoft.com/office/2011/relationships/chartStyle" Target="style1.xml"/><Relationship Id="rId2" Type="http://schemas.microsoft.com/office/2011/relationships/chartColorStyle" Target="colors1.xml"/><Relationship Id="rId3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microsoft.com/office/2011/relationships/chartStyle" Target="style2.xml"/><Relationship Id="rId2" Type="http://schemas.microsoft.com/office/2011/relationships/chartColorStyle" Target="colors2.xml"/><Relationship Id="rId3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0715932813280687"/>
          <c:y val="0.00565210115747911"/>
          <c:w val="0.902030246603695"/>
          <c:h val="0.853045369905543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38100" cap="rnd">
              <a:solidFill>
                <a:schemeClr val="bg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bg1"/>
              </a:solidFill>
              <a:ln w="44450">
                <a:solidFill>
                  <a:schemeClr val="bg1"/>
                </a:solidFill>
              </a:ln>
              <a:effectLst/>
            </c:spPr>
          </c:marker>
          <c:cat>
            <c:numRef>
              <c:f>Sheet1!$A$2:$A$9</c:f>
              <c:numCache>
                <c:formatCode>General</c:formatCode>
                <c:ptCount val="8"/>
                <c:pt idx="0">
                  <c:v>0.0</c:v>
                </c:pt>
                <c:pt idx="1">
                  <c:v>1.0</c:v>
                </c:pt>
                <c:pt idx="2">
                  <c:v>2.0</c:v>
                </c:pt>
                <c:pt idx="3">
                  <c:v>3.0</c:v>
                </c:pt>
                <c:pt idx="4">
                  <c:v>4.0</c:v>
                </c:pt>
                <c:pt idx="5">
                  <c:v>5.0</c:v>
                </c:pt>
                <c:pt idx="6">
                  <c:v>6.0</c:v>
                </c:pt>
                <c:pt idx="7">
                  <c:v>7.0</c:v>
                </c:pt>
              </c:numCache>
            </c:numRef>
          </c:cat>
          <c:val>
            <c:numRef>
              <c:f>Sheet1!$B$2:$B$9</c:f>
              <c:numCache>
                <c:formatCode>General</c:formatCode>
                <c:ptCount val="8"/>
                <c:pt idx="1">
                  <c:v>2.0</c:v>
                </c:pt>
                <c:pt idx="2">
                  <c:v>2.0</c:v>
                </c:pt>
                <c:pt idx="3">
                  <c:v>4.0</c:v>
                </c:pt>
                <c:pt idx="4">
                  <c:v>2.0</c:v>
                </c:pt>
                <c:pt idx="5">
                  <c:v>4.0</c:v>
                </c:pt>
                <c:pt idx="6">
                  <c:v>3.0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Column1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numRef>
              <c:f>Sheet1!$A$2:$A$9</c:f>
              <c:numCache>
                <c:formatCode>General</c:formatCode>
                <c:ptCount val="8"/>
                <c:pt idx="0">
                  <c:v>0.0</c:v>
                </c:pt>
                <c:pt idx="1">
                  <c:v>1.0</c:v>
                </c:pt>
                <c:pt idx="2">
                  <c:v>2.0</c:v>
                </c:pt>
                <c:pt idx="3">
                  <c:v>3.0</c:v>
                </c:pt>
                <c:pt idx="4">
                  <c:v>4.0</c:v>
                </c:pt>
                <c:pt idx="5">
                  <c:v>5.0</c:v>
                </c:pt>
                <c:pt idx="6">
                  <c:v>6.0</c:v>
                </c:pt>
                <c:pt idx="7">
                  <c:v>7.0</c:v>
                </c:pt>
              </c:numCache>
            </c:numRef>
          </c:cat>
          <c:val>
            <c:numRef>
              <c:f>Sheet1!$C$2:$C$9</c:f>
              <c:numCache>
                <c:formatCode>General</c:formatCode>
                <c:ptCount val="8"/>
              </c:numCache>
            </c:numRef>
          </c:val>
          <c:smooth val="0"/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Column2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numRef>
              <c:f>Sheet1!$A$2:$A$9</c:f>
              <c:numCache>
                <c:formatCode>General</c:formatCode>
                <c:ptCount val="8"/>
                <c:pt idx="0">
                  <c:v>0.0</c:v>
                </c:pt>
                <c:pt idx="1">
                  <c:v>1.0</c:v>
                </c:pt>
                <c:pt idx="2">
                  <c:v>2.0</c:v>
                </c:pt>
                <c:pt idx="3">
                  <c:v>3.0</c:v>
                </c:pt>
                <c:pt idx="4">
                  <c:v>4.0</c:v>
                </c:pt>
                <c:pt idx="5">
                  <c:v>5.0</c:v>
                </c:pt>
                <c:pt idx="6">
                  <c:v>6.0</c:v>
                </c:pt>
                <c:pt idx="7">
                  <c:v>7.0</c:v>
                </c:pt>
              </c:numCache>
            </c:numRef>
          </c:cat>
          <c:val>
            <c:numRef>
              <c:f>Sheet1!$D$2:$D$9</c:f>
              <c:numCache>
                <c:formatCode>General</c:formatCode>
                <c:ptCount val="8"/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1086831616"/>
        <c:axId val="-1086827008"/>
      </c:lineChart>
      <c:catAx>
        <c:axId val="-1086831616"/>
        <c:scaling>
          <c:orientation val="minMax"/>
        </c:scaling>
        <c:delete val="0"/>
        <c:axPos val="b"/>
        <c:minorGridlines>
          <c:spPr>
            <a:ln w="63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General" sourceLinked="1"/>
        <c:majorTickMark val="none"/>
        <c:minorTickMark val="none"/>
        <c:tickLblPos val="none"/>
        <c:spPr>
          <a:noFill/>
          <a:ln w="9525" cap="flat" cmpd="sng" algn="ctr">
            <a:solidFill>
              <a:schemeClr val="bg1"/>
            </a:solidFill>
            <a:round/>
            <a:tailEnd type="stealth" w="lg" len="lg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086827008"/>
        <c:crossesAt val="0.0"/>
        <c:auto val="0"/>
        <c:lblAlgn val="ctr"/>
        <c:lblOffset val="100"/>
        <c:tickMarkSkip val="2"/>
        <c:noMultiLvlLbl val="0"/>
      </c:catAx>
      <c:valAx>
        <c:axId val="-1086827008"/>
        <c:scaling>
          <c:orientation val="minMax"/>
          <c:max val="9.0"/>
          <c:min val="0.0"/>
        </c:scaling>
        <c:delete val="0"/>
        <c:axPos val="l"/>
        <c:numFmt formatCode="General" sourceLinked="1"/>
        <c:majorTickMark val="none"/>
        <c:minorTickMark val="none"/>
        <c:tickLblPos val="none"/>
        <c:spPr>
          <a:solidFill>
            <a:schemeClr val="bg1"/>
          </a:solidFill>
          <a:ln>
            <a:solidFill>
              <a:schemeClr val="bg1"/>
            </a:solidFill>
            <a:tailEnd type="stealth" w="lg" len="lg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086831616"/>
        <c:crossesAt val="1.0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38100" cap="rnd">
              <a:solidFill>
                <a:schemeClr val="bg1"/>
              </a:solidFill>
              <a:round/>
            </a:ln>
            <a:effectLst/>
          </c:spPr>
          <c:marker>
            <c:symbol val="circle"/>
            <c:size val="5"/>
            <c:spPr>
              <a:noFill/>
              <a:ln w="44450">
                <a:noFill/>
              </a:ln>
              <a:effectLst/>
            </c:spPr>
          </c:marker>
          <c:cat>
            <c:numRef>
              <c:f>Sheet1!$A$2:$A$9</c:f>
              <c:numCache>
                <c:formatCode>General</c:formatCode>
                <c:ptCount val="8"/>
                <c:pt idx="0">
                  <c:v>0.0</c:v>
                </c:pt>
                <c:pt idx="1">
                  <c:v>1.0</c:v>
                </c:pt>
                <c:pt idx="2">
                  <c:v>2.0</c:v>
                </c:pt>
                <c:pt idx="3">
                  <c:v>3.0</c:v>
                </c:pt>
                <c:pt idx="4">
                  <c:v>4.0</c:v>
                </c:pt>
                <c:pt idx="5">
                  <c:v>5.0</c:v>
                </c:pt>
                <c:pt idx="6">
                  <c:v>6.0</c:v>
                </c:pt>
                <c:pt idx="7">
                  <c:v>7.0</c:v>
                </c:pt>
              </c:numCache>
            </c:numRef>
          </c:cat>
          <c:val>
            <c:numRef>
              <c:f>Sheet1!$B$2:$B$9</c:f>
              <c:numCache>
                <c:formatCode>General</c:formatCode>
                <c:ptCount val="8"/>
                <c:pt idx="1">
                  <c:v>2.0</c:v>
                </c:pt>
                <c:pt idx="2">
                  <c:v>2.0</c:v>
                </c:pt>
                <c:pt idx="3">
                  <c:v>4.0</c:v>
                </c:pt>
                <c:pt idx="4">
                  <c:v>2.0</c:v>
                </c:pt>
                <c:pt idx="5">
                  <c:v>4.0</c:v>
                </c:pt>
                <c:pt idx="6">
                  <c:v>3.0</c:v>
                </c:pt>
              </c:numCache>
            </c:numRef>
          </c:val>
          <c:smooth val="1"/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Column1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numRef>
              <c:f>Sheet1!$A$2:$A$9</c:f>
              <c:numCache>
                <c:formatCode>General</c:formatCode>
                <c:ptCount val="8"/>
                <c:pt idx="0">
                  <c:v>0.0</c:v>
                </c:pt>
                <c:pt idx="1">
                  <c:v>1.0</c:v>
                </c:pt>
                <c:pt idx="2">
                  <c:v>2.0</c:v>
                </c:pt>
                <c:pt idx="3">
                  <c:v>3.0</c:v>
                </c:pt>
                <c:pt idx="4">
                  <c:v>4.0</c:v>
                </c:pt>
                <c:pt idx="5">
                  <c:v>5.0</c:v>
                </c:pt>
                <c:pt idx="6">
                  <c:v>6.0</c:v>
                </c:pt>
                <c:pt idx="7">
                  <c:v>7.0</c:v>
                </c:pt>
              </c:numCache>
            </c:numRef>
          </c:cat>
          <c:val>
            <c:numRef>
              <c:f>Sheet1!$C$2:$C$9</c:f>
              <c:numCache>
                <c:formatCode>General</c:formatCode>
                <c:ptCount val="8"/>
              </c:numCache>
            </c:numRef>
          </c:val>
          <c:smooth val="0"/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Column2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numRef>
              <c:f>Sheet1!$A$2:$A$9</c:f>
              <c:numCache>
                <c:formatCode>General</c:formatCode>
                <c:ptCount val="8"/>
                <c:pt idx="0">
                  <c:v>0.0</c:v>
                </c:pt>
                <c:pt idx="1">
                  <c:v>1.0</c:v>
                </c:pt>
                <c:pt idx="2">
                  <c:v>2.0</c:v>
                </c:pt>
                <c:pt idx="3">
                  <c:v>3.0</c:v>
                </c:pt>
                <c:pt idx="4">
                  <c:v>4.0</c:v>
                </c:pt>
                <c:pt idx="5">
                  <c:v>5.0</c:v>
                </c:pt>
                <c:pt idx="6">
                  <c:v>6.0</c:v>
                </c:pt>
                <c:pt idx="7">
                  <c:v>7.0</c:v>
                </c:pt>
              </c:numCache>
            </c:numRef>
          </c:cat>
          <c:val>
            <c:numRef>
              <c:f>Sheet1!$D$2:$D$9</c:f>
              <c:numCache>
                <c:formatCode>General</c:formatCode>
                <c:ptCount val="8"/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1060911776"/>
        <c:axId val="-1060881184"/>
      </c:lineChart>
      <c:catAx>
        <c:axId val="-1060911776"/>
        <c:scaling>
          <c:orientation val="minMax"/>
        </c:scaling>
        <c:delete val="0"/>
        <c:axPos val="b"/>
        <c:minorGridlines>
          <c:spPr>
            <a:ln w="635" cap="flat" cmpd="sng" algn="ctr">
              <a:noFill/>
              <a:round/>
            </a:ln>
            <a:effectLst/>
          </c:spPr>
        </c:minorGridlines>
        <c:numFmt formatCode="General" sourceLinked="1"/>
        <c:majorTickMark val="none"/>
        <c:minorTickMark val="none"/>
        <c:tickLblPos val="none"/>
        <c:spPr>
          <a:noFill/>
          <a:ln w="9525" cap="flat" cmpd="sng" algn="ctr">
            <a:solidFill>
              <a:schemeClr val="bg1"/>
            </a:solidFill>
            <a:round/>
            <a:tailEnd type="stealth" w="lg" len="lg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060881184"/>
        <c:crosses val="autoZero"/>
        <c:auto val="0"/>
        <c:lblAlgn val="ctr"/>
        <c:lblOffset val="100"/>
        <c:noMultiLvlLbl val="0"/>
      </c:catAx>
      <c:valAx>
        <c:axId val="-1060881184"/>
        <c:scaling>
          <c:orientation val="minMax"/>
          <c:max val="9.0"/>
          <c:min val="0.0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one"/>
        <c:spPr>
          <a:solidFill>
            <a:schemeClr val="bg1"/>
          </a:solidFill>
          <a:ln>
            <a:solidFill>
              <a:schemeClr val="bg1"/>
            </a:solidFill>
            <a:tailEnd type="stealth" w="lg" len="lg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0609117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4" Type="http://schemas.openxmlformats.org/officeDocument/2006/relationships/image" Target="../media/image8.emf"/><Relationship Id="rId5" Type="http://schemas.openxmlformats.org/officeDocument/2006/relationships/image" Target="../media/image9.emf"/><Relationship Id="rId1" Type="http://schemas.openxmlformats.org/officeDocument/2006/relationships/image" Target="../media/image5.emf"/><Relationship Id="rId2" Type="http://schemas.openxmlformats.org/officeDocument/2006/relationships/image" Target="../media/image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Relationship Id="rId2" Type="http://schemas.openxmlformats.org/officeDocument/2006/relationships/image" Target="../media/image1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Relationship Id="rId2" Type="http://schemas.openxmlformats.org/officeDocument/2006/relationships/image" Target="../media/image13.wmf"/><Relationship Id="rId3" Type="http://schemas.openxmlformats.org/officeDocument/2006/relationships/image" Target="../media/image14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4" Type="http://schemas.openxmlformats.org/officeDocument/2006/relationships/image" Target="../media/image19.emf"/><Relationship Id="rId1" Type="http://schemas.openxmlformats.org/officeDocument/2006/relationships/image" Target="../media/image16.wmf"/><Relationship Id="rId2" Type="http://schemas.openxmlformats.org/officeDocument/2006/relationships/image" Target="../media/image17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4" Type="http://schemas.openxmlformats.org/officeDocument/2006/relationships/image" Target="../media/image24.wmf"/><Relationship Id="rId1" Type="http://schemas.openxmlformats.org/officeDocument/2006/relationships/image" Target="../media/image21.wmf"/><Relationship Id="rId2" Type="http://schemas.openxmlformats.org/officeDocument/2006/relationships/image" Target="../media/image2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AC3DCC-E9E3-4E8D-A3D4-ED0FF3A40AD1}" type="datetimeFigureOut">
              <a:rPr lang="en-US" smtClean="0"/>
              <a:t>10/23/16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BAB815-048E-4D34-9294-CA88A2DCE4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8953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BAB815-048E-4D34-9294-CA88A2DCE41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6853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BAB815-048E-4D34-9294-CA88A2DCE41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4705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6B79E-0AAE-46DF-AE0F-3D1C80984F00}" type="datetimeFigureOut">
              <a:rPr lang="en-US" smtClean="0"/>
              <a:t>10/23/16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2DE35-6D2D-4387-8EE2-D2E0E81134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1110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6B79E-0AAE-46DF-AE0F-3D1C80984F00}" type="datetimeFigureOut">
              <a:rPr lang="en-US" smtClean="0"/>
              <a:t>10/23/16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2DE35-6D2D-4387-8EE2-D2E0E81134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9935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6B79E-0AAE-46DF-AE0F-3D1C80984F00}" type="datetimeFigureOut">
              <a:rPr lang="en-US" smtClean="0"/>
              <a:t>10/23/16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2DE35-6D2D-4387-8EE2-D2E0E81134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2272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6B79E-0AAE-46DF-AE0F-3D1C80984F00}" type="datetimeFigureOut">
              <a:rPr lang="en-US" smtClean="0"/>
              <a:t>10/23/16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2DE35-6D2D-4387-8EE2-D2E0E81134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8594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6B79E-0AAE-46DF-AE0F-3D1C80984F00}" type="datetimeFigureOut">
              <a:rPr lang="en-US" smtClean="0"/>
              <a:t>10/23/16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2DE35-6D2D-4387-8EE2-D2E0E81134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8769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6B79E-0AAE-46DF-AE0F-3D1C80984F00}" type="datetimeFigureOut">
              <a:rPr lang="en-US" smtClean="0"/>
              <a:t>10/23/16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2DE35-6D2D-4387-8EE2-D2E0E81134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7909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6B79E-0AAE-46DF-AE0F-3D1C80984F00}" type="datetimeFigureOut">
              <a:rPr lang="en-US" smtClean="0"/>
              <a:t>10/23/16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2DE35-6D2D-4387-8EE2-D2E0E81134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7867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6B79E-0AAE-46DF-AE0F-3D1C80984F00}" type="datetimeFigureOut">
              <a:rPr lang="en-US" smtClean="0"/>
              <a:t>10/23/16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2DE35-6D2D-4387-8EE2-D2E0E81134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7819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6B79E-0AAE-46DF-AE0F-3D1C80984F00}" type="datetimeFigureOut">
              <a:rPr lang="en-US" smtClean="0"/>
              <a:t>10/23/16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2DE35-6D2D-4387-8EE2-D2E0E81134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8640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6B79E-0AAE-46DF-AE0F-3D1C80984F00}" type="datetimeFigureOut">
              <a:rPr lang="en-US" smtClean="0"/>
              <a:t>10/23/16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2DE35-6D2D-4387-8EE2-D2E0E81134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8709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6B79E-0AAE-46DF-AE0F-3D1C80984F00}" type="datetimeFigureOut">
              <a:rPr lang="en-US" smtClean="0"/>
              <a:t>10/23/16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2DE35-6D2D-4387-8EE2-D2E0E81134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34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E6B79E-0AAE-46DF-AE0F-3D1C80984F00}" type="datetimeFigureOut">
              <a:rPr lang="en-US" smtClean="0"/>
              <a:t>10/23/16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72DE35-6D2D-4387-8EE2-D2E0E81134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329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4" Type="http://schemas.openxmlformats.org/officeDocument/2006/relationships/image" Target="../media/image21.wmf"/><Relationship Id="rId5" Type="http://schemas.openxmlformats.org/officeDocument/2006/relationships/oleObject" Target="../embeddings/oleObject16.bin"/><Relationship Id="rId6" Type="http://schemas.openxmlformats.org/officeDocument/2006/relationships/image" Target="../media/image22.wmf"/><Relationship Id="rId7" Type="http://schemas.openxmlformats.org/officeDocument/2006/relationships/oleObject" Target="../embeddings/oleObject17.bin"/><Relationship Id="rId8" Type="http://schemas.openxmlformats.org/officeDocument/2006/relationships/image" Target="../media/image23.emf"/><Relationship Id="rId9" Type="http://schemas.openxmlformats.org/officeDocument/2006/relationships/oleObject" Target="../embeddings/oleObject18.bin"/><Relationship Id="rId10" Type="http://schemas.openxmlformats.org/officeDocument/2006/relationships/image" Target="../media/image24.w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5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6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7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8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9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0.jpeg"/></Relationships>
</file>

<file path=ppt/slides/_rels/slide5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5.bin"/><Relationship Id="rId12" Type="http://schemas.openxmlformats.org/officeDocument/2006/relationships/image" Target="../media/image9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1.bin"/><Relationship Id="rId4" Type="http://schemas.openxmlformats.org/officeDocument/2006/relationships/image" Target="../media/image5.emf"/><Relationship Id="rId5" Type="http://schemas.openxmlformats.org/officeDocument/2006/relationships/oleObject" Target="../embeddings/oleObject2.bin"/><Relationship Id="rId6" Type="http://schemas.openxmlformats.org/officeDocument/2006/relationships/image" Target="../media/image6.emf"/><Relationship Id="rId7" Type="http://schemas.openxmlformats.org/officeDocument/2006/relationships/oleObject" Target="../embeddings/oleObject3.bin"/><Relationship Id="rId8" Type="http://schemas.openxmlformats.org/officeDocument/2006/relationships/image" Target="../media/image7.emf"/><Relationship Id="rId9" Type="http://schemas.openxmlformats.org/officeDocument/2006/relationships/oleObject" Target="../embeddings/oleObject4.bin"/><Relationship Id="rId10" Type="http://schemas.openxmlformats.org/officeDocument/2006/relationships/image" Target="../media/image8.emf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2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4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5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6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7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8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9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4" Type="http://schemas.openxmlformats.org/officeDocument/2006/relationships/image" Target="../media/image10.emf"/><Relationship Id="rId5" Type="http://schemas.openxmlformats.org/officeDocument/2006/relationships/oleObject" Target="../embeddings/oleObject7.bin"/><Relationship Id="rId6" Type="http://schemas.openxmlformats.org/officeDocument/2006/relationships/image" Target="../media/image11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4" Type="http://schemas.openxmlformats.org/officeDocument/2006/relationships/image" Target="../media/image12.wmf"/><Relationship Id="rId5" Type="http://schemas.openxmlformats.org/officeDocument/2006/relationships/oleObject" Target="../embeddings/oleObject9.bin"/><Relationship Id="rId6" Type="http://schemas.openxmlformats.org/officeDocument/2006/relationships/image" Target="../media/image13.wmf"/><Relationship Id="rId7" Type="http://schemas.openxmlformats.org/officeDocument/2006/relationships/oleObject" Target="../embeddings/oleObject10.bin"/><Relationship Id="rId8" Type="http://schemas.openxmlformats.org/officeDocument/2006/relationships/image" Target="../media/image14.w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14.bin"/><Relationship Id="rId12" Type="http://schemas.openxmlformats.org/officeDocument/2006/relationships/image" Target="../media/image19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7.xml"/><Relationship Id="rId3" Type="http://schemas.openxmlformats.org/officeDocument/2006/relationships/chart" Target="../charts/chart1.xml"/><Relationship Id="rId4" Type="http://schemas.openxmlformats.org/officeDocument/2006/relationships/chart" Target="../charts/chart2.xml"/><Relationship Id="rId5" Type="http://schemas.openxmlformats.org/officeDocument/2006/relationships/oleObject" Target="../embeddings/oleObject11.bin"/><Relationship Id="rId6" Type="http://schemas.openxmlformats.org/officeDocument/2006/relationships/image" Target="../media/image16.wmf"/><Relationship Id="rId7" Type="http://schemas.openxmlformats.org/officeDocument/2006/relationships/oleObject" Target="../embeddings/oleObject12.bin"/><Relationship Id="rId8" Type="http://schemas.openxmlformats.org/officeDocument/2006/relationships/image" Target="../media/image17.wmf"/><Relationship Id="rId9" Type="http://schemas.openxmlformats.org/officeDocument/2006/relationships/oleObject" Target="../embeddings/oleObject13.bin"/><Relationship Id="rId10" Type="http://schemas.openxmlformats.org/officeDocument/2006/relationships/image" Target="../media/image1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0943" y="688712"/>
            <a:ext cx="5487390" cy="5591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165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7" name="Picture 3" descr="C:\Users\colleen_b\Desktop\05-002_penrose-v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-25282"/>
            <a:ext cx="8458200" cy="6883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3614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869746" y="1750008"/>
            <a:ext cx="12831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Cambria" charset="0"/>
                <a:ea typeface="Cambria" charset="0"/>
                <a:cs typeface="Cambria" charset="0"/>
              </a:rPr>
              <a:t>We have</a:t>
            </a:r>
            <a:endParaRPr lang="en-US" sz="2400" dirty="0">
              <a:solidFill>
                <a:schemeClr val="bg1"/>
              </a:solidFill>
              <a:latin typeface="Cambria" charset="0"/>
              <a:ea typeface="Cambria" charset="0"/>
              <a:cs typeface="Cambria" charset="0"/>
            </a:endParaRPr>
          </a:p>
        </p:txBody>
      </p:sp>
      <p:graphicFrame>
        <p:nvGraphicFramePr>
          <p:cNvPr id="21" name="Object 20"/>
          <p:cNvGraphicFramePr>
            <a:graphicFrameLocks noChangeAspect="1"/>
          </p:cNvGraphicFramePr>
          <p:nvPr>
            <p:extLst/>
          </p:nvPr>
        </p:nvGraphicFramePr>
        <p:xfrm>
          <a:off x="2237456" y="1691691"/>
          <a:ext cx="1476367" cy="4776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49" name="Equation" r:id="rId3" imgW="1295280" imgH="419040" progId="Equation.DSMT4">
                  <p:embed/>
                </p:oleObj>
              </mc:Choice>
              <mc:Fallback>
                <p:oleObj name="Equation" r:id="rId3" imgW="1295280" imgH="419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237456" y="1691691"/>
                        <a:ext cx="1476367" cy="4776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Object 29"/>
          <p:cNvGraphicFramePr>
            <a:graphicFrameLocks noChangeAspect="1"/>
          </p:cNvGraphicFramePr>
          <p:nvPr>
            <p:extLst/>
          </p:nvPr>
        </p:nvGraphicFramePr>
        <p:xfrm>
          <a:off x="4413191" y="1765958"/>
          <a:ext cx="812800" cy="35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50" name="Equation" r:id="rId5" imgW="812520" imgH="355320" progId="Equation.DSMT4">
                  <p:embed/>
                </p:oleObj>
              </mc:Choice>
              <mc:Fallback>
                <p:oleObj name="Equation" r:id="rId5" imgW="812520" imgH="355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413191" y="1765958"/>
                        <a:ext cx="812800" cy="355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Rectangle 30"/>
          <p:cNvSpPr/>
          <p:nvPr/>
        </p:nvSpPr>
        <p:spPr>
          <a:xfrm>
            <a:off x="3897559" y="1733794"/>
            <a:ext cx="3626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Cambria" charset="0"/>
                <a:ea typeface="Cambria" charset="0"/>
                <a:cs typeface="Cambria" charset="0"/>
              </a:rPr>
              <a:t>if</a:t>
            </a:r>
            <a:endParaRPr lang="en-US" sz="2400" dirty="0">
              <a:solidFill>
                <a:schemeClr val="bg1"/>
              </a:solidFill>
              <a:latin typeface="Cambria" charset="0"/>
              <a:ea typeface="Cambria" charset="0"/>
              <a:cs typeface="Cambria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617939" y="2955473"/>
            <a:ext cx="25186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Cambria" charset="0"/>
                <a:ea typeface="Cambria" charset="0"/>
                <a:cs typeface="Cambria" charset="0"/>
              </a:rPr>
              <a:t>More importantly</a:t>
            </a:r>
          </a:p>
        </p:txBody>
      </p:sp>
      <p:graphicFrame>
        <p:nvGraphicFramePr>
          <p:cNvPr id="33" name="Object 3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98747505"/>
              </p:ext>
            </p:extLst>
          </p:nvPr>
        </p:nvGraphicFramePr>
        <p:xfrm>
          <a:off x="3311525" y="2787650"/>
          <a:ext cx="2533650" cy="608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51" name="Equation" r:id="rId7" imgW="2108200" imgH="508000" progId="Equation.DSMT4">
                  <p:embed/>
                </p:oleObj>
              </mc:Choice>
              <mc:Fallback>
                <p:oleObj name="Equation" r:id="rId7" imgW="2108200" imgH="5080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311525" y="2787650"/>
                        <a:ext cx="2533650" cy="6080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Object 33"/>
          <p:cNvGraphicFramePr>
            <a:graphicFrameLocks noChangeAspect="1"/>
          </p:cNvGraphicFramePr>
          <p:nvPr>
            <p:extLst/>
          </p:nvPr>
        </p:nvGraphicFramePr>
        <p:xfrm>
          <a:off x="6884791" y="2968778"/>
          <a:ext cx="838200" cy="35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52" name="Equation" r:id="rId9" imgW="838080" imgH="355320" progId="Equation.DSMT4">
                  <p:embed/>
                </p:oleObj>
              </mc:Choice>
              <mc:Fallback>
                <p:oleObj name="Equation" r:id="rId9" imgW="838080" imgH="355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884791" y="2968778"/>
                        <a:ext cx="838200" cy="355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Rectangle 34"/>
          <p:cNvSpPr/>
          <p:nvPr/>
        </p:nvSpPr>
        <p:spPr>
          <a:xfrm>
            <a:off x="5978818" y="2913139"/>
            <a:ext cx="3626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Cambria" charset="0"/>
                <a:ea typeface="Cambria" charset="0"/>
                <a:cs typeface="Cambria" charset="0"/>
              </a:rPr>
              <a:t>if</a:t>
            </a:r>
            <a:endParaRPr lang="en-US" sz="2400" dirty="0">
              <a:solidFill>
                <a:schemeClr val="bg1"/>
              </a:solidFill>
              <a:latin typeface="Cambria" charset="0"/>
              <a:ea typeface="Cambria" charset="0"/>
              <a:cs typeface="Cambria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270824" y="4344614"/>
            <a:ext cx="685324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Cambria" charset="0"/>
                <a:ea typeface="Cambria" charset="0"/>
                <a:cs typeface="Cambria" charset="0"/>
              </a:rPr>
              <a:t>So the dimension of the space is all important completely </a:t>
            </a:r>
            <a:r>
              <a:rPr lang="en-US" sz="2400" dirty="0">
                <a:solidFill>
                  <a:schemeClr val="bg1"/>
                </a:solidFill>
                <a:latin typeface="Cambria" charset="0"/>
                <a:ea typeface="Cambria" charset="0"/>
                <a:cs typeface="Cambria" charset="0"/>
              </a:rPr>
              <a:t>swamping the difference in </a:t>
            </a:r>
            <a:r>
              <a:rPr lang="en-US" sz="2400" dirty="0" smtClean="0">
                <a:solidFill>
                  <a:schemeClr val="bg1"/>
                </a:solidFill>
                <a:latin typeface="Cambria" charset="0"/>
                <a:ea typeface="Cambria" charset="0"/>
                <a:cs typeface="Cambria" charset="0"/>
              </a:rPr>
              <a:t>component </a:t>
            </a:r>
            <a:r>
              <a:rPr lang="en-US" sz="2400" dirty="0">
                <a:solidFill>
                  <a:schemeClr val="bg1"/>
                </a:solidFill>
                <a:latin typeface="Cambria" charset="0"/>
                <a:ea typeface="Cambria" charset="0"/>
                <a:cs typeface="Cambria" charset="0"/>
              </a:rPr>
              <a:t>numbers </a:t>
            </a:r>
            <a:r>
              <a:rPr lang="en-US" sz="2400" i="1" dirty="0">
                <a:solidFill>
                  <a:schemeClr val="bg1"/>
                </a:solidFill>
                <a:latin typeface="Cambria" charset="0"/>
                <a:ea typeface="Cambria" charset="0"/>
                <a:cs typeface="Cambria" charset="0"/>
              </a:rPr>
              <a:t>a</a:t>
            </a:r>
            <a:r>
              <a:rPr lang="en-US" sz="2400" dirty="0">
                <a:solidFill>
                  <a:schemeClr val="bg1"/>
                </a:solidFill>
                <a:latin typeface="Cambria" charset="0"/>
                <a:ea typeface="Cambria" charset="0"/>
                <a:cs typeface="Cambria" charset="0"/>
              </a:rPr>
              <a:t> and </a:t>
            </a:r>
            <a:r>
              <a:rPr lang="en-US" sz="2400" i="1" dirty="0">
                <a:solidFill>
                  <a:schemeClr val="bg1"/>
                </a:solidFill>
                <a:latin typeface="Cambria" charset="0"/>
                <a:ea typeface="Cambria" charset="0"/>
                <a:cs typeface="Cambria" charset="0"/>
              </a:rPr>
              <a:t>c</a:t>
            </a:r>
          </a:p>
          <a:p>
            <a:endParaRPr lang="en-US" sz="2400" dirty="0" smtClean="0">
              <a:solidFill>
                <a:schemeClr val="bg1"/>
              </a:solidFill>
              <a:latin typeface="Cambria" charset="0"/>
              <a:ea typeface="Cambria" charset="0"/>
              <a:cs typeface="Cambri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5624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colleen_b\Desktop\1-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-184232"/>
            <a:ext cx="8991600" cy="6661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8340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C:\Users\colleen_b\Desktop\5-3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0"/>
            <a:ext cx="9136396" cy="393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47727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colleen_b\Desktop\1-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" y="990600"/>
            <a:ext cx="9143546" cy="4990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07250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colleen_b\Desktop\1-3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55" y="1295400"/>
            <a:ext cx="8972602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81228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colleen_b\Desktop\1-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33238"/>
            <a:ext cx="9120051" cy="3072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0658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colleen_b\Desktop\2-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9144000" cy="6504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6547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colleen_b\Desktop\2-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1784" y="1"/>
            <a:ext cx="604370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76341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colleen_b\Desktop\2-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-70230"/>
            <a:ext cx="6096000" cy="6917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67527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colleen_b\Desktop\exampl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0963"/>
            <a:ext cx="9128760" cy="6464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7506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colleen_b\Desktop\2-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4" y="1320800"/>
            <a:ext cx="9144874" cy="4252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27406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C:\Users\colleen_b\Desktop\4-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514" y="678276"/>
            <a:ext cx="9158514" cy="5339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49293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5" name="Picture 3" descr="C:\Users\colleen_b\Desktop\02-028_penrose-v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2942"/>
            <a:ext cx="5867400" cy="6844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8164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C:\Users\colleen_b\Desktop\4-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-26902"/>
            <a:ext cx="6781800" cy="6884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4932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C:\Users\colleen_b\Desktop\4-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5800"/>
            <a:ext cx="9144000" cy="5334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65583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C:\Users\colleen_b\Desktop\03-003_penrose-v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" y="228600"/>
            <a:ext cx="9128760" cy="6171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780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Users\colleen_b\Desktop\3-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0"/>
            <a:ext cx="90011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4505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colleen_b\Desktop\3-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3" y="1066800"/>
            <a:ext cx="9144000" cy="4350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07156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3" descr="C:\Users\colleen_b\Desktop\3-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" y="914400"/>
            <a:ext cx="9129713" cy="4997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63374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colleen_b\Desktop\3-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06" y="1295400"/>
            <a:ext cx="9118194" cy="464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7617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" y="2209800"/>
            <a:ext cx="9156371" cy="1947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1555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colleen_b\Desktop\3-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0"/>
            <a:ext cx="5257800" cy="6844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404821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C:\Users\colleen_b\Desktop\01-018_penrose-v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771" y="1524000"/>
            <a:ext cx="9097627" cy="3317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528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colleen_b\Desktop\1-2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1" y="629343"/>
            <a:ext cx="8915399" cy="5009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430673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colleen_b\Desktop\1-2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1054"/>
            <a:ext cx="7620000" cy="6806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385541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colleen_b\Desktop\1-2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"/>
            <a:ext cx="9064202" cy="5964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470908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colleen_b\Desktop\1-3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-26140"/>
            <a:ext cx="6694714" cy="6865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940002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C:\Users\colleen_b\Desktop\4-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7800"/>
            <a:ext cx="9144000" cy="4559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559292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C:\Users\colleen_b\Desktop\4-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0"/>
            <a:ext cx="773162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370095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496628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colleen_b\Desktop\1-3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3" y="990600"/>
            <a:ext cx="9144000" cy="5041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97116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C:\Users\colleen_b\Desktop\01-011_penrose-v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38400"/>
            <a:ext cx="9228712" cy="298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86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C:\Users\colleen_b\Desktop\4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1" y="1524000"/>
            <a:ext cx="9067800" cy="4282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267018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C:\Users\colleen_b\Desktop\5-3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8998483" cy="670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271421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C:\Users\colleen_b\Desktop\5-3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49" y="1447800"/>
            <a:ext cx="9065622" cy="402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642794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578640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colleen_b\Desktop\2-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0"/>
            <a:ext cx="915305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789198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C:\Users\colleen_b\Desktop\PENROSE\1-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9" y="838200"/>
            <a:ext cx="9105467" cy="5221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588323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colleen_b\Desktop\2-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743200"/>
            <a:ext cx="8778109" cy="131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921557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colleen_b\Desktop\1-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8019"/>
            <a:ext cx="7308669" cy="6809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958299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colleen_b\Desktop\2-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3" y="457200"/>
            <a:ext cx="9125857" cy="5907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541154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colleen_b\Desktop\2-2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7" y="381000"/>
            <a:ext cx="9136743" cy="6012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58567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01259233"/>
              </p:ext>
            </p:extLst>
          </p:nvPr>
        </p:nvGraphicFramePr>
        <p:xfrm>
          <a:off x="3234200" y="305767"/>
          <a:ext cx="2819400" cy="101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205" name="Equation" r:id="rId3" imgW="2819400" imgH="1016000" progId="Equation.DSMT4">
                  <p:embed/>
                </p:oleObj>
              </mc:Choice>
              <mc:Fallback>
                <p:oleObj name="Equation" r:id="rId3" imgW="2819400" imgH="10160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234200" y="305767"/>
                        <a:ext cx="2819400" cy="1016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86322041"/>
              </p:ext>
            </p:extLst>
          </p:nvPr>
        </p:nvGraphicFramePr>
        <p:xfrm>
          <a:off x="2338850" y="1321767"/>
          <a:ext cx="4508500" cy="154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206" name="Equation" r:id="rId5" imgW="4508500" imgH="1549400" progId="Equation.DSMT4">
                  <p:embed/>
                </p:oleObj>
              </mc:Choice>
              <mc:Fallback>
                <p:oleObj name="Equation" r:id="rId5" imgW="4508500" imgH="1549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338850" y="1321767"/>
                        <a:ext cx="4508500" cy="1549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35377267"/>
              </p:ext>
            </p:extLst>
          </p:nvPr>
        </p:nvGraphicFramePr>
        <p:xfrm>
          <a:off x="3234200" y="2951173"/>
          <a:ext cx="2705100" cy="749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207" name="Equation" r:id="rId7" imgW="2705100" imgH="749300" progId="Equation.DSMT4">
                  <p:embed/>
                </p:oleObj>
              </mc:Choice>
              <mc:Fallback>
                <p:oleObj name="Equation" r:id="rId7" imgW="2705100" imgH="7493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234200" y="2951173"/>
                        <a:ext cx="2705100" cy="749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66749704"/>
              </p:ext>
            </p:extLst>
          </p:nvPr>
        </p:nvGraphicFramePr>
        <p:xfrm>
          <a:off x="2636838" y="4308475"/>
          <a:ext cx="3911600" cy="927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208" name="Equation" r:id="rId9" imgW="3911600" imgH="927100" progId="Equation.DSMT4">
                  <p:embed/>
                </p:oleObj>
              </mc:Choice>
              <mc:Fallback>
                <p:oleObj name="Equation" r:id="rId9" imgW="3911600" imgH="927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636838" y="4308475"/>
                        <a:ext cx="3911600" cy="927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65622035"/>
              </p:ext>
            </p:extLst>
          </p:nvPr>
        </p:nvGraphicFramePr>
        <p:xfrm>
          <a:off x="2198688" y="5540375"/>
          <a:ext cx="4787900" cy="1028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209" name="Equation" r:id="rId11" imgW="4787900" imgH="1028700" progId="Equation.DSMT4">
                  <p:embed/>
                </p:oleObj>
              </mc:Choice>
              <mc:Fallback>
                <p:oleObj name="Equation" r:id="rId11" imgW="4787900" imgH="10287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2198688" y="5540375"/>
                        <a:ext cx="4787900" cy="1028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8433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colleen_b\Desktop\3-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7909"/>
            <a:ext cx="8077200" cy="6810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545540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colleen_b\Desktop\3-3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066800"/>
            <a:ext cx="9027864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505680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colleen_b\Desktop\2-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2445"/>
            <a:ext cx="7101568" cy="6845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778583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Users\colleen_b\Desktop\3-3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514" y="990600"/>
            <a:ext cx="9129486" cy="4863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177927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Users\colleen_b\Desktop\3-3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9599" y="1"/>
            <a:ext cx="51875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093700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C:\Users\colleen_b\Desktop\3-4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9" y="50164"/>
            <a:ext cx="8991600" cy="6844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836941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colleen_b\Desktop\1-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210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610859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Users\colleen_b\Desktop\3-3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7800"/>
            <a:ext cx="9129485" cy="4223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8029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C:\Users\colleen_b\Desktop\5-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"/>
            <a:ext cx="787125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710540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9" name="Picture 3" descr="C:\Users\colleen_b\Desktop\PENROSE\5-3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9153083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91058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90106" y="4990364"/>
            <a:ext cx="3384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2435073" y="410124"/>
            <a:ext cx="4623456" cy="1738932"/>
            <a:chOff x="2435073" y="1279590"/>
            <a:chExt cx="4623456" cy="1738932"/>
          </a:xfrm>
        </p:grpSpPr>
        <p:graphicFrame>
          <p:nvGraphicFramePr>
            <p:cNvPr id="10" name="Object 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905779680"/>
                </p:ext>
              </p:extLst>
            </p:nvPr>
          </p:nvGraphicFramePr>
          <p:xfrm>
            <a:off x="2996442" y="1825253"/>
            <a:ext cx="469900" cy="5080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9187" name="Equation" r:id="rId3" imgW="469900" imgH="508000" progId="Equation.DSMT4">
                    <p:embed/>
                  </p:oleObj>
                </mc:Choice>
                <mc:Fallback>
                  <p:oleObj name="Equation" r:id="rId3" imgW="469900" imgH="5080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2996442" y="1825253"/>
                          <a:ext cx="469900" cy="5080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1" name="TextBox 10"/>
            <p:cNvSpPr txBox="1"/>
            <p:nvPr/>
          </p:nvSpPr>
          <p:spPr>
            <a:xfrm>
              <a:off x="2435073" y="1279590"/>
              <a:ext cx="462345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solidFill>
                    <a:schemeClr val="bg1"/>
                  </a:solidFill>
                  <a:latin typeface="Cambria"/>
                  <a:cs typeface="Cambria"/>
                </a:rPr>
                <a:t>With </a:t>
              </a:r>
              <a:r>
                <a:rPr lang="en-US" sz="2800" i="1" dirty="0" smtClean="0">
                  <a:solidFill>
                    <a:schemeClr val="bg1"/>
                  </a:solidFill>
                  <a:latin typeface="Cambria"/>
                  <a:cs typeface="Cambria"/>
                </a:rPr>
                <a:t>a</a:t>
              </a:r>
              <a:r>
                <a:rPr lang="en-US" sz="2800" dirty="0" smtClean="0">
                  <a:solidFill>
                    <a:schemeClr val="bg1"/>
                  </a:solidFill>
                  <a:latin typeface="Cambria"/>
                  <a:cs typeface="Cambria"/>
                </a:rPr>
                <a:t>, </a:t>
              </a:r>
              <a:r>
                <a:rPr lang="en-US" sz="2800" i="1" dirty="0" smtClean="0">
                  <a:solidFill>
                    <a:schemeClr val="bg1"/>
                  </a:solidFill>
                  <a:latin typeface="Cambria"/>
                  <a:cs typeface="Cambria"/>
                </a:rPr>
                <a:t>b</a:t>
              </a:r>
              <a:r>
                <a:rPr lang="en-US" sz="2800" dirty="0" smtClean="0">
                  <a:solidFill>
                    <a:schemeClr val="bg1"/>
                  </a:solidFill>
                  <a:latin typeface="Cambria"/>
                  <a:cs typeface="Cambria"/>
                </a:rPr>
                <a:t>, </a:t>
              </a:r>
              <a:r>
                <a:rPr lang="en-US" sz="2800" i="1" dirty="0" smtClean="0">
                  <a:solidFill>
                    <a:schemeClr val="bg1"/>
                  </a:solidFill>
                  <a:latin typeface="Cambria"/>
                  <a:cs typeface="Cambria"/>
                </a:rPr>
                <a:t>c</a:t>
              </a:r>
              <a:r>
                <a:rPr lang="en-US" sz="2800" dirty="0" smtClean="0">
                  <a:solidFill>
                    <a:schemeClr val="bg1"/>
                  </a:solidFill>
                  <a:latin typeface="Cambria"/>
                  <a:cs typeface="Cambria"/>
                </a:rPr>
                <a:t>, reasonably large, 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351218" y="1900072"/>
              <a:ext cx="351730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chemeClr val="bg1"/>
                  </a:solidFill>
                  <a:latin typeface="Cambria"/>
                  <a:cs typeface="Cambria"/>
                </a:rPr>
                <a:t>d</a:t>
              </a:r>
              <a:r>
                <a:rPr lang="en-US" sz="2800" dirty="0" smtClean="0">
                  <a:solidFill>
                    <a:schemeClr val="bg1"/>
                  </a:solidFill>
                  <a:latin typeface="Cambria"/>
                  <a:cs typeface="Cambria"/>
                </a:rPr>
                <a:t>epends mainly on </a:t>
              </a:r>
              <a:r>
                <a:rPr lang="en-US" sz="2800" i="1" dirty="0" smtClean="0">
                  <a:solidFill>
                    <a:schemeClr val="bg1"/>
                  </a:solidFill>
                  <a:latin typeface="Cambria"/>
                  <a:cs typeface="Cambria"/>
                </a:rPr>
                <a:t>c</a:t>
              </a:r>
              <a:r>
                <a:rPr lang="en-US" sz="2800" dirty="0" smtClean="0">
                  <a:solidFill>
                    <a:schemeClr val="bg1"/>
                  </a:solidFill>
                  <a:latin typeface="Cambria"/>
                  <a:cs typeface="Cambria"/>
                </a:rPr>
                <a:t>,</a:t>
              </a:r>
              <a:endParaRPr lang="en-US" dirty="0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3226339" y="2495302"/>
              <a:ext cx="31287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chemeClr val="bg1"/>
                  </a:solidFill>
                  <a:latin typeface="Cambria"/>
                  <a:cs typeface="Cambria"/>
                </a:rPr>
                <a:t>a</a:t>
              </a:r>
              <a:r>
                <a:rPr lang="en-US" sz="2800" dirty="0" smtClean="0">
                  <a:solidFill>
                    <a:schemeClr val="bg1"/>
                  </a:solidFill>
                  <a:latin typeface="Cambria"/>
                  <a:cs typeface="Cambria"/>
                </a:rPr>
                <a:t>nd very little on </a:t>
              </a:r>
              <a:r>
                <a:rPr lang="en-US" sz="2800" i="1" dirty="0" smtClean="0">
                  <a:solidFill>
                    <a:schemeClr val="bg1"/>
                  </a:solidFill>
                  <a:latin typeface="Cambria"/>
                  <a:cs typeface="Cambria"/>
                </a:rPr>
                <a:t>a</a:t>
              </a:r>
              <a:endParaRPr lang="en-US" sz="2800" i="1" dirty="0">
                <a:solidFill>
                  <a:schemeClr val="bg1"/>
                </a:solidFill>
                <a:latin typeface="Cambria"/>
                <a:cs typeface="Cambria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863325" y="3150646"/>
            <a:ext cx="46862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Cambria"/>
                <a:cs typeface="Cambria"/>
              </a:rPr>
              <a:t>Improbability of the Big Bang</a:t>
            </a:r>
            <a:endParaRPr lang="en-US" sz="2800" dirty="0">
              <a:solidFill>
                <a:schemeClr val="bg1"/>
              </a:solidFill>
              <a:latin typeface="Cambria"/>
              <a:cs typeface="Cambria"/>
            </a:endParaRPr>
          </a:p>
        </p:txBody>
      </p:sp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02574394"/>
              </p:ext>
            </p:extLst>
          </p:nvPr>
        </p:nvGraphicFramePr>
        <p:xfrm>
          <a:off x="3273425" y="3879850"/>
          <a:ext cx="4851400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188" name="Equation" r:id="rId5" imgW="4851400" imgH="762000" progId="Equation.DSMT4">
                  <p:embed/>
                </p:oleObj>
              </mc:Choice>
              <mc:Fallback>
                <p:oleObj name="Equation" r:id="rId5" imgW="4851400" imgH="7620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273425" y="3879850"/>
                        <a:ext cx="4851400" cy="762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44058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C:\Users\colleen_b\Desktop\5-3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0"/>
            <a:ext cx="784464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24258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93522" y="583466"/>
            <a:ext cx="33125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Cambria" charset="0"/>
                <a:ea typeface="Cambria" charset="0"/>
                <a:cs typeface="Cambria" charset="0"/>
              </a:rPr>
              <a:t>Functional Freedom</a:t>
            </a:r>
            <a:endParaRPr lang="en-US" sz="2800" dirty="0">
              <a:solidFill>
                <a:schemeClr val="bg1"/>
              </a:solidFill>
              <a:latin typeface="Cambria" charset="0"/>
              <a:ea typeface="Cambria" charset="0"/>
              <a:cs typeface="Cambria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7239" y="1291087"/>
            <a:ext cx="752510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Cambria" charset="0"/>
                <a:ea typeface="Cambria" charset="0"/>
                <a:cs typeface="Cambria" charset="0"/>
              </a:rPr>
              <a:t>Allow a, b c to become continuously infinite</a:t>
            </a:r>
          </a:p>
          <a:p>
            <a:r>
              <a:rPr lang="en-US" dirty="0" smtClean="0">
                <a:solidFill>
                  <a:schemeClr val="bg1"/>
                </a:solidFill>
                <a:latin typeface="Cambria" charset="0"/>
                <a:ea typeface="Cambria" charset="0"/>
                <a:cs typeface="Cambria" charset="0"/>
              </a:rPr>
              <a:t>(Not Cantor’s theory of the infinite)</a:t>
            </a:r>
            <a:endParaRPr lang="en-US" dirty="0">
              <a:solidFill>
                <a:schemeClr val="bg1"/>
              </a:solidFill>
              <a:latin typeface="Cambria" charset="0"/>
              <a:ea typeface="Cambria" charset="0"/>
              <a:cs typeface="Cambria" charset="0"/>
            </a:endParaRP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/>
          </p:nvPr>
        </p:nvGraphicFramePr>
        <p:xfrm>
          <a:off x="1117600" y="2388264"/>
          <a:ext cx="1117600" cy="41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9" name="Equation" r:id="rId3" imgW="1117440" imgH="419040" progId="Equation.DSMT4">
                  <p:embed/>
                </p:oleObj>
              </mc:Choice>
              <mc:Fallback>
                <p:oleObj name="Equation" r:id="rId3" imgW="1117440" imgH="419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17600" y="2388264"/>
                        <a:ext cx="1117600" cy="419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/>
          </p:nvPr>
        </p:nvGraphicFramePr>
        <p:xfrm>
          <a:off x="1652510" y="2873375"/>
          <a:ext cx="457200" cy="41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0" name="Equation" r:id="rId5" imgW="457200" imgH="419040" progId="Equation.DSMT4">
                  <p:embed/>
                </p:oleObj>
              </mc:Choice>
              <mc:Fallback>
                <p:oleObj name="Equation" r:id="rId5" imgW="457200" imgH="419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652510" y="2873375"/>
                        <a:ext cx="457200" cy="419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/>
          </p:nvPr>
        </p:nvGraphicFramePr>
        <p:xfrm>
          <a:off x="1638872" y="3276269"/>
          <a:ext cx="457200" cy="41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1" name="Equation" r:id="rId7" imgW="457200" imgH="419040" progId="Equation.DSMT4">
                  <p:embed/>
                </p:oleObj>
              </mc:Choice>
              <mc:Fallback>
                <p:oleObj name="Equation" r:id="rId7" imgW="457200" imgH="419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638872" y="3276269"/>
                        <a:ext cx="457200" cy="419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/>
          <p:cNvSpPr/>
          <p:nvPr/>
        </p:nvSpPr>
        <p:spPr>
          <a:xfrm>
            <a:off x="2347801" y="2397088"/>
            <a:ext cx="37324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Cambria" charset="0"/>
                <a:ea typeface="Cambria" charset="0"/>
                <a:cs typeface="Cambria" charset="0"/>
              </a:rPr>
              <a:t>: points on a line (or curve)</a:t>
            </a:r>
            <a:endParaRPr lang="en-US" sz="2400" dirty="0">
              <a:solidFill>
                <a:schemeClr val="bg1"/>
              </a:solidFill>
              <a:latin typeface="Cambria" charset="0"/>
              <a:ea typeface="Cambria" charset="0"/>
              <a:cs typeface="Cambria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347800" y="2843670"/>
            <a:ext cx="419339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Cambria" charset="0"/>
                <a:ea typeface="Cambria" charset="0"/>
                <a:cs typeface="Cambria" charset="0"/>
              </a:rPr>
              <a:t>: points on a plane (or surface)</a:t>
            </a:r>
            <a:endParaRPr lang="en-US" sz="2400" dirty="0">
              <a:solidFill>
                <a:schemeClr val="bg1"/>
              </a:solidFill>
              <a:latin typeface="Cambria" charset="0"/>
              <a:ea typeface="Cambria" charset="0"/>
              <a:cs typeface="Cambria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347801" y="3293423"/>
            <a:ext cx="520809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Cambria" charset="0"/>
                <a:ea typeface="Cambria" charset="0"/>
                <a:cs typeface="Cambria" charset="0"/>
              </a:rPr>
              <a:t>: points in an </a:t>
            </a:r>
            <a:r>
              <a:rPr lang="en-US" sz="2400" i="1" dirty="0" smtClean="0">
                <a:solidFill>
                  <a:schemeClr val="bg1"/>
                </a:solidFill>
                <a:latin typeface="Cambria" charset="0"/>
                <a:ea typeface="Cambria" charset="0"/>
                <a:cs typeface="Cambria" charset="0"/>
              </a:rPr>
              <a:t>n</a:t>
            </a:r>
            <a:r>
              <a:rPr lang="en-US" sz="2400" dirty="0">
                <a:solidFill>
                  <a:schemeClr val="bg1"/>
                </a:solidFill>
                <a:latin typeface="Cambria" charset="0"/>
                <a:ea typeface="Cambria" charset="0"/>
                <a:cs typeface="Cambria" charset="0"/>
              </a:rPr>
              <a:t> </a:t>
            </a:r>
            <a:r>
              <a:rPr lang="en-US" sz="2400" dirty="0" smtClean="0">
                <a:solidFill>
                  <a:schemeClr val="bg1"/>
                </a:solidFill>
                <a:latin typeface="Cambria" charset="0"/>
                <a:ea typeface="Cambria" charset="0"/>
                <a:cs typeface="Cambria" charset="0"/>
              </a:rPr>
              <a:t>– space (or </a:t>
            </a:r>
            <a:r>
              <a:rPr lang="en-US" sz="2400" i="1" dirty="0" smtClean="0">
                <a:solidFill>
                  <a:schemeClr val="bg1"/>
                </a:solidFill>
                <a:latin typeface="Cambria" charset="0"/>
                <a:ea typeface="Cambria" charset="0"/>
                <a:cs typeface="Cambria" charset="0"/>
              </a:rPr>
              <a:t>n – </a:t>
            </a:r>
            <a:r>
              <a:rPr lang="en-US" sz="2400" dirty="0" smtClean="0">
                <a:solidFill>
                  <a:schemeClr val="bg1"/>
                </a:solidFill>
                <a:latin typeface="Cambria" charset="0"/>
                <a:ea typeface="Cambria" charset="0"/>
                <a:cs typeface="Cambria" charset="0"/>
              </a:rPr>
              <a:t>surface)</a:t>
            </a:r>
            <a:endParaRPr lang="en-US" sz="2400" dirty="0">
              <a:solidFill>
                <a:schemeClr val="bg1"/>
              </a:solidFill>
              <a:latin typeface="Cambria" charset="0"/>
              <a:ea typeface="Cambria" charset="0"/>
              <a:cs typeface="Cambri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8784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C:\Users\colleen_b\Desktop\5-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16" y="0"/>
            <a:ext cx="902368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69048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282388" y="4193150"/>
            <a:ext cx="26498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Cambria" charset="0"/>
                <a:ea typeface="Cambria" charset="0"/>
                <a:cs typeface="Cambria" charset="0"/>
              </a:rPr>
              <a:t>different functions</a:t>
            </a:r>
            <a:endParaRPr lang="en-US" sz="2400" dirty="0">
              <a:solidFill>
                <a:schemeClr val="bg1"/>
              </a:solidFill>
              <a:latin typeface="Cambria" charset="0"/>
              <a:ea typeface="Cambria" charset="0"/>
              <a:cs typeface="Cambria" charset="0"/>
            </a:endParaRPr>
          </a:p>
        </p:txBody>
      </p:sp>
      <p:graphicFrame>
        <p:nvGraphicFramePr>
          <p:cNvPr id="14" name="Chart 13"/>
          <p:cNvGraphicFramePr/>
          <p:nvPr>
            <p:extLst/>
          </p:nvPr>
        </p:nvGraphicFramePr>
        <p:xfrm>
          <a:off x="914559" y="1144705"/>
          <a:ext cx="3370428" cy="22469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5" name="Rectangle 14"/>
          <p:cNvSpPr/>
          <p:nvPr/>
        </p:nvSpPr>
        <p:spPr>
          <a:xfrm rot="16200000">
            <a:off x="-17772" y="2033863"/>
            <a:ext cx="18887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smtClean="0">
                <a:solidFill>
                  <a:schemeClr val="bg1"/>
                </a:solidFill>
                <a:latin typeface="Cambria" charset="0"/>
                <a:ea typeface="Cambria" charset="0"/>
                <a:cs typeface="Cambria" charset="0"/>
              </a:rPr>
              <a:t>a</a:t>
            </a:r>
            <a:r>
              <a:rPr lang="en-US" dirty="0" smtClean="0">
                <a:solidFill>
                  <a:schemeClr val="bg1"/>
                </a:solidFill>
                <a:latin typeface="Cambria" charset="0"/>
                <a:ea typeface="Cambria" charset="0"/>
                <a:cs typeface="Cambria" charset="0"/>
              </a:rPr>
              <a:t> different values</a:t>
            </a:r>
            <a:endParaRPr lang="en-US" i="1" dirty="0">
              <a:solidFill>
                <a:schemeClr val="bg1"/>
              </a:solidFill>
              <a:latin typeface="Cambria" charset="0"/>
              <a:ea typeface="Cambria" charset="0"/>
              <a:cs typeface="Cambria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732590" y="3109736"/>
            <a:ext cx="18887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smtClean="0">
                <a:solidFill>
                  <a:schemeClr val="bg1"/>
                </a:solidFill>
                <a:latin typeface="Cambria" charset="0"/>
                <a:ea typeface="Cambria" charset="0"/>
                <a:cs typeface="Cambria" charset="0"/>
              </a:rPr>
              <a:t>b</a:t>
            </a:r>
            <a:r>
              <a:rPr lang="en-US" dirty="0" smtClean="0">
                <a:solidFill>
                  <a:schemeClr val="bg1"/>
                </a:solidFill>
                <a:latin typeface="Cambria" charset="0"/>
                <a:ea typeface="Cambria" charset="0"/>
                <a:cs typeface="Cambria" charset="0"/>
              </a:rPr>
              <a:t> different values</a:t>
            </a:r>
            <a:endParaRPr lang="en-US" i="1" dirty="0">
              <a:solidFill>
                <a:schemeClr val="bg1"/>
              </a:solidFill>
              <a:latin typeface="Cambria" charset="0"/>
              <a:ea typeface="Cambria" charset="0"/>
              <a:cs typeface="Cambria" charset="0"/>
            </a:endParaRPr>
          </a:p>
        </p:txBody>
      </p:sp>
      <p:graphicFrame>
        <p:nvGraphicFramePr>
          <p:cNvPr id="18" name="Chart 17"/>
          <p:cNvGraphicFramePr/>
          <p:nvPr>
            <p:extLst/>
          </p:nvPr>
        </p:nvGraphicFramePr>
        <p:xfrm>
          <a:off x="5254807" y="1144705"/>
          <a:ext cx="3370428" cy="22469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9" name="Rectangle 18"/>
          <p:cNvSpPr/>
          <p:nvPr/>
        </p:nvSpPr>
        <p:spPr>
          <a:xfrm>
            <a:off x="6090783" y="3222108"/>
            <a:ext cx="10935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smtClean="0">
                <a:solidFill>
                  <a:schemeClr val="bg1"/>
                </a:solidFill>
                <a:latin typeface="Cambria" charset="0"/>
                <a:ea typeface="Cambria" charset="0"/>
                <a:cs typeface="Cambria" charset="0"/>
              </a:rPr>
              <a:t>b </a:t>
            </a:r>
            <a:r>
              <a:rPr lang="en-US" dirty="0" smtClean="0">
                <a:solidFill>
                  <a:schemeClr val="bg1"/>
                </a:solidFill>
                <a:latin typeface="Cambria" charset="0"/>
                <a:ea typeface="Cambria" charset="0"/>
                <a:cs typeface="Cambria" charset="0"/>
              </a:rPr>
              <a:t>– space</a:t>
            </a:r>
          </a:p>
        </p:txBody>
      </p:sp>
      <p:sp>
        <p:nvSpPr>
          <p:cNvPr id="20" name="Rectangle 19"/>
          <p:cNvSpPr/>
          <p:nvPr/>
        </p:nvSpPr>
        <p:spPr>
          <a:xfrm rot="16200000">
            <a:off x="4634900" y="2182658"/>
            <a:ext cx="10919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smtClean="0">
                <a:solidFill>
                  <a:schemeClr val="bg1"/>
                </a:solidFill>
                <a:latin typeface="Cambria" charset="0"/>
                <a:ea typeface="Cambria" charset="0"/>
                <a:cs typeface="Cambria" charset="0"/>
              </a:rPr>
              <a:t>a –</a:t>
            </a:r>
            <a:r>
              <a:rPr lang="en-US" dirty="0" smtClean="0">
                <a:solidFill>
                  <a:schemeClr val="bg1"/>
                </a:solidFill>
                <a:latin typeface="Cambria" charset="0"/>
                <a:ea typeface="Cambria" charset="0"/>
                <a:cs typeface="Cambria" charset="0"/>
              </a:rPr>
              <a:t> space</a:t>
            </a:r>
            <a:endParaRPr lang="en-US" i="1" dirty="0">
              <a:solidFill>
                <a:schemeClr val="bg1"/>
              </a:solidFill>
              <a:latin typeface="Cambria" charset="0"/>
              <a:ea typeface="Cambria" charset="0"/>
              <a:cs typeface="Cambria" charset="0"/>
            </a:endParaRPr>
          </a:p>
        </p:txBody>
      </p:sp>
      <p:graphicFrame>
        <p:nvGraphicFramePr>
          <p:cNvPr id="21" name="Object 20"/>
          <p:cNvGraphicFramePr>
            <a:graphicFrameLocks noChangeAspect="1"/>
          </p:cNvGraphicFramePr>
          <p:nvPr>
            <p:extLst/>
          </p:nvPr>
        </p:nvGraphicFramePr>
        <p:xfrm>
          <a:off x="1011588" y="4136750"/>
          <a:ext cx="368300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221" name="Equation" r:id="rId5" imgW="368280" imgH="431640" progId="Equation.DSMT4">
                  <p:embed/>
                </p:oleObj>
              </mc:Choice>
              <mc:Fallback>
                <p:oleObj name="Equation" r:id="rId5" imgW="368280" imgH="431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011588" y="4136750"/>
                        <a:ext cx="368300" cy="431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Rectangle 21"/>
          <p:cNvSpPr/>
          <p:nvPr/>
        </p:nvSpPr>
        <p:spPr>
          <a:xfrm>
            <a:off x="371148" y="399612"/>
            <a:ext cx="14802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Cambria" charset="0"/>
                <a:ea typeface="Cambria" charset="0"/>
                <a:cs typeface="Cambria" charset="0"/>
              </a:rPr>
              <a:t>Functions</a:t>
            </a:r>
            <a:endParaRPr lang="en-US" sz="2400" dirty="0">
              <a:solidFill>
                <a:schemeClr val="bg1"/>
              </a:solidFill>
              <a:latin typeface="Cambria" charset="0"/>
              <a:ea typeface="Cambria" charset="0"/>
              <a:cs typeface="Cambria" charset="0"/>
            </a:endParaRPr>
          </a:p>
        </p:txBody>
      </p:sp>
      <p:graphicFrame>
        <p:nvGraphicFramePr>
          <p:cNvPr id="23" name="Object 22"/>
          <p:cNvGraphicFramePr>
            <a:graphicFrameLocks noChangeAspect="1"/>
          </p:cNvGraphicFramePr>
          <p:nvPr>
            <p:extLst/>
          </p:nvPr>
        </p:nvGraphicFramePr>
        <p:xfrm>
          <a:off x="5180883" y="3854715"/>
          <a:ext cx="1104900" cy="800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222" name="Equation" r:id="rId7" imgW="1104840" imgH="799920" progId="Equation.DSMT4">
                  <p:embed/>
                </p:oleObj>
              </mc:Choice>
              <mc:Fallback>
                <p:oleObj name="Equation" r:id="rId7" imgW="1104840" imgH="7999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180883" y="3854715"/>
                        <a:ext cx="1104900" cy="800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Rectangle 23"/>
          <p:cNvSpPr/>
          <p:nvPr/>
        </p:nvSpPr>
        <p:spPr>
          <a:xfrm>
            <a:off x="6090783" y="4193150"/>
            <a:ext cx="26498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Cambria" charset="0"/>
                <a:ea typeface="Cambria" charset="0"/>
                <a:cs typeface="Cambria" charset="0"/>
              </a:rPr>
              <a:t>different functions</a:t>
            </a:r>
            <a:endParaRPr lang="en-US" sz="2400" dirty="0">
              <a:solidFill>
                <a:schemeClr val="bg1"/>
              </a:solidFill>
              <a:latin typeface="Cambria" charset="0"/>
              <a:ea typeface="Cambria" charset="0"/>
              <a:cs typeface="Cambria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750404" y="5040296"/>
            <a:ext cx="275652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Cambria" charset="0"/>
                <a:ea typeface="Cambria" charset="0"/>
                <a:cs typeface="Cambria" charset="0"/>
              </a:rPr>
              <a:t>Functional freedom</a:t>
            </a:r>
            <a:endParaRPr lang="en-US" sz="2400" dirty="0">
              <a:solidFill>
                <a:schemeClr val="bg1"/>
              </a:solidFill>
              <a:latin typeface="Cambria" charset="0"/>
              <a:ea typeface="Cambria" charset="0"/>
              <a:cs typeface="Cambria" charset="0"/>
            </a:endParaRPr>
          </a:p>
        </p:txBody>
      </p:sp>
      <p:graphicFrame>
        <p:nvGraphicFramePr>
          <p:cNvPr id="26" name="Object 25"/>
          <p:cNvGraphicFramePr>
            <a:graphicFrameLocks noChangeAspect="1"/>
          </p:cNvGraphicFramePr>
          <p:nvPr>
            <p:extLst/>
          </p:nvPr>
        </p:nvGraphicFramePr>
        <p:xfrm>
          <a:off x="3548063" y="4693178"/>
          <a:ext cx="2924462" cy="10295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223" name="Equation" r:id="rId9" imgW="2489200" imgH="876300" progId="Equation.DSMT4">
                  <p:embed/>
                </p:oleObj>
              </mc:Choice>
              <mc:Fallback>
                <p:oleObj name="Equation" r:id="rId9" imgW="2489200" imgH="8763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548063" y="4693178"/>
                        <a:ext cx="2924462" cy="102953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Rectangle 26"/>
          <p:cNvSpPr/>
          <p:nvPr/>
        </p:nvSpPr>
        <p:spPr>
          <a:xfrm>
            <a:off x="371148" y="5820382"/>
            <a:ext cx="19357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Cambria" charset="0"/>
                <a:ea typeface="Cambria" charset="0"/>
                <a:cs typeface="Cambria" charset="0"/>
              </a:rPr>
              <a:t>e.g. there are </a:t>
            </a:r>
            <a:endParaRPr lang="en-US" sz="2400" dirty="0">
              <a:solidFill>
                <a:schemeClr val="bg1"/>
              </a:solidFill>
              <a:latin typeface="Cambria" charset="0"/>
              <a:ea typeface="Cambria" charset="0"/>
              <a:cs typeface="Cambria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3238499" y="5837332"/>
            <a:ext cx="35333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ambria" charset="0"/>
                <a:ea typeface="Cambria" charset="0"/>
                <a:cs typeface="Cambria" charset="0"/>
              </a:rPr>
              <a:t>e</a:t>
            </a:r>
            <a:r>
              <a:rPr lang="en-US" sz="2400" dirty="0" smtClean="0">
                <a:solidFill>
                  <a:schemeClr val="bg1"/>
                </a:solidFill>
                <a:latin typeface="Cambria" charset="0"/>
                <a:ea typeface="Cambria" charset="0"/>
                <a:cs typeface="Cambria" charset="0"/>
              </a:rPr>
              <a:t>lectric fields in 3 – space</a:t>
            </a:r>
          </a:p>
        </p:txBody>
      </p:sp>
      <p:graphicFrame>
        <p:nvGraphicFramePr>
          <p:cNvPr id="29" name="Object 28"/>
          <p:cNvGraphicFramePr>
            <a:graphicFrameLocks noChangeAspect="1"/>
          </p:cNvGraphicFramePr>
          <p:nvPr>
            <p:extLst/>
          </p:nvPr>
        </p:nvGraphicFramePr>
        <p:xfrm>
          <a:off x="2337330" y="5601756"/>
          <a:ext cx="985837" cy="6683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224" name="Equation" r:id="rId11" imgW="749300" imgH="508000" progId="Equation.DSMT4">
                  <p:embed/>
                </p:oleObj>
              </mc:Choice>
              <mc:Fallback>
                <p:oleObj name="Equation" r:id="rId11" imgW="749300" imgH="5080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2337330" y="5601756"/>
                        <a:ext cx="985837" cy="66836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81639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3478</TotalTime>
  <Words>131</Words>
  <Application>Microsoft Macintosh PowerPoint</Application>
  <PresentationFormat>On-screen Show (4:3)</PresentationFormat>
  <Paragraphs>27</Paragraphs>
  <Slides>60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5" baseType="lpstr">
      <vt:lpstr>Calibri</vt:lpstr>
      <vt:lpstr>Cambria</vt:lpstr>
      <vt:lpstr>Arial</vt:lpstr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Licensed Company</Company>
  <LinksUpToDate>false</LinksUpToDate>
  <SharedDoc>false</SharedDoc>
  <HyperlinksChanged>false</HyperlinksChanged>
  <AppVersion>15.0025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Colleen Boyle</dc:creator>
  <cp:lastModifiedBy>rpenroad@gmail.com</cp:lastModifiedBy>
  <cp:revision>38</cp:revision>
  <dcterms:created xsi:type="dcterms:W3CDTF">2016-09-16T17:51:05Z</dcterms:created>
  <dcterms:modified xsi:type="dcterms:W3CDTF">2016-10-24T06:30:11Z</dcterms:modified>
</cp:coreProperties>
</file>