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5" r:id="rId2"/>
    <p:sldId id="259" r:id="rId3"/>
    <p:sldId id="282" r:id="rId4"/>
    <p:sldId id="264" r:id="rId5"/>
    <p:sldId id="284" r:id="rId6"/>
    <p:sldId id="283" r:id="rId7"/>
    <p:sldId id="273" r:id="rId8"/>
    <p:sldId id="274" r:id="rId9"/>
    <p:sldId id="256" r:id="rId10"/>
    <p:sldId id="260" r:id="rId11"/>
    <p:sldId id="275" r:id="rId12"/>
    <p:sldId id="276" r:id="rId13"/>
    <p:sldId id="277" r:id="rId14"/>
    <p:sldId id="278" r:id="rId15"/>
    <p:sldId id="279" r:id="rId16"/>
    <p:sldId id="285" r:id="rId17"/>
    <p:sldId id="281" r:id="rId18"/>
    <p:sldId id="280" r:id="rId19"/>
    <p:sldId id="257" r:id="rId20"/>
    <p:sldId id="266" r:id="rId21"/>
    <p:sldId id="263" r:id="rId22"/>
    <p:sldId id="261" r:id="rId23"/>
    <p:sldId id="258" r:id="rId24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24" y="-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23503-446C-49C3-A856-F0423BE53171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6ADD3-4BA7-461E-B62E-4CBEBFAD02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9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 min </a:t>
            </a:r>
          </a:p>
          <a:p>
            <a:endParaRPr lang="nb-NO" dirty="0" smtClean="0"/>
          </a:p>
          <a:p>
            <a:r>
              <a:rPr lang="nb-NO" dirty="0" err="1" smtClean="0"/>
              <a:t>External</a:t>
            </a:r>
            <a:r>
              <a:rPr lang="nb-NO" dirty="0" smtClean="0"/>
              <a:t> – hild</a:t>
            </a:r>
          </a:p>
          <a:p>
            <a:r>
              <a:rPr lang="nb-NO" dirty="0" smtClean="0"/>
              <a:t>Personal</a:t>
            </a:r>
            <a:r>
              <a:rPr lang="nb-NO" baseline="0" dirty="0" smtClean="0"/>
              <a:t> - Bene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45498-7373-1740-8D27-7D0709C50F33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1989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 min </a:t>
            </a:r>
          </a:p>
          <a:p>
            <a:r>
              <a:rPr lang="nb-NO" dirty="0" smtClean="0"/>
              <a:t>Hild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45498-7373-1740-8D27-7D0709C50F33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697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67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12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47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47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4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39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69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14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62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32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8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F389B-C0D0-42F2-87AE-2A65633A12D4}" type="datetimeFigureOut">
              <a:rPr lang="nb-NO" smtClean="0"/>
              <a:t>06.07.2016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C842-4D7A-499D-B82E-6AB3D100F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38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b-L2FVmmY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266" name="Picture 2" descr="U:\Arrangementer\PhdDay2016\Bilder\Plakater\PhDdayInfo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 descr="U:\Arrangementer\PhdDay2016\Bilder\Plakater\PhDdayInfo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174"/>
            <a:ext cx="6768752" cy="20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7341" y="2705871"/>
            <a:ext cx="5335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 smtClean="0">
                <a:latin typeface="Arial Narrow" panose="020B0606020202030204" pitchFamily="34" charset="0"/>
              </a:rPr>
              <a:t>Market </a:t>
            </a:r>
            <a:r>
              <a:rPr lang="nb-NO" sz="3600" b="1" smtClean="0">
                <a:latin typeface="Arial Narrow" panose="020B0606020202030204" pitchFamily="34" charset="0"/>
              </a:rPr>
              <a:t>and business analyst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570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411510"/>
            <a:ext cx="72328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Arial Narrow" panose="020B0606020202030204" pitchFamily="34" charset="0"/>
              </a:rPr>
              <a:t>Ruter AS er administrasjonsselskapet for kollektivtrafikken i Oslo og Akershus, som planlegger, bestiller og markedsfører kollektivtrafikktilbudet.</a:t>
            </a:r>
          </a:p>
          <a:p>
            <a:r>
              <a:rPr lang="nb-NO" dirty="0">
                <a:latin typeface="Arial Narrow" panose="020B0606020202030204" pitchFamily="34" charset="0"/>
              </a:rPr>
              <a:t>Aksjonærene er Oslo kommune (60%) og Akershus fylkeskommune (40%), og Ruter er deres kompetanseorgan for kollektivtrafikk.</a:t>
            </a:r>
          </a:p>
          <a:p>
            <a:endParaRPr lang="nb-NO" dirty="0" smtClean="0">
              <a:latin typeface="Arial Narrow" panose="020B0606020202030204" pitchFamily="34" charset="0"/>
            </a:endParaRPr>
          </a:p>
          <a:p>
            <a:r>
              <a:rPr lang="nb-NO" dirty="0" smtClean="0">
                <a:latin typeface="Arial Narrow" panose="020B0606020202030204" pitchFamily="34" charset="0"/>
              </a:rPr>
              <a:t>Årlig </a:t>
            </a:r>
            <a:r>
              <a:rPr lang="nb-NO" dirty="0">
                <a:latin typeface="Arial Narrow" panose="020B0606020202030204" pitchFamily="34" charset="0"/>
              </a:rPr>
              <a:t>foretas det </a:t>
            </a:r>
            <a:r>
              <a:rPr lang="nb-NO" dirty="0" err="1">
                <a:latin typeface="Arial Narrow" panose="020B0606020202030204" pitchFamily="34" charset="0"/>
              </a:rPr>
              <a:t>ca</a:t>
            </a:r>
            <a:r>
              <a:rPr lang="nb-NO" dirty="0">
                <a:latin typeface="Arial Narrow" panose="020B0606020202030204" pitchFamily="34" charset="0"/>
              </a:rPr>
              <a:t> 320 millioner reiser med Ruters transportmidler, det tilsvarer 55% av kollektivtrafikken i Norge. T-bane, buss, trikk og båt sørger for effektiv og miljøvennlig transport og bidrar til å gjøre hovedstadsområdet til et attraktivt område å bo, arbeide og feriere i. Vi har som mål å få flere til å reise kollektivt.</a:t>
            </a:r>
          </a:p>
          <a:p>
            <a:r>
              <a:rPr lang="nb-NO" dirty="0">
                <a:latin typeface="Arial Narrow" panose="020B0606020202030204" pitchFamily="34" charset="0"/>
              </a:rPr>
              <a:t>Ruter er en viktig samfunnsaktør og vårt arbeid påvirker hverdagen til veldig mange mennesker. Vi har stor respekt for oppgaven og et stort engasjement for jobben vår.</a:t>
            </a:r>
          </a:p>
          <a:p>
            <a:endParaRPr lang="nb-NO" dirty="0" smtClean="0">
              <a:latin typeface="Arial Narrow" panose="020B0606020202030204" pitchFamily="34" charset="0"/>
            </a:endParaRPr>
          </a:p>
          <a:p>
            <a:r>
              <a:rPr lang="nb-NO" dirty="0" smtClean="0">
                <a:latin typeface="Arial Narrow" panose="020B0606020202030204" pitchFamily="34" charset="0"/>
              </a:rPr>
              <a:t>Ruter </a:t>
            </a:r>
            <a:r>
              <a:rPr lang="nb-NO" dirty="0">
                <a:latin typeface="Arial Narrow" panose="020B0606020202030204" pitchFamily="34" charset="0"/>
              </a:rPr>
              <a:t>har 240 ansatte, en omsetning på </a:t>
            </a:r>
            <a:r>
              <a:rPr lang="nb-NO" dirty="0" err="1">
                <a:latin typeface="Arial Narrow" panose="020B0606020202030204" pitchFamily="34" charset="0"/>
              </a:rPr>
              <a:t>ca</a:t>
            </a:r>
            <a:r>
              <a:rPr lang="nb-NO" dirty="0">
                <a:latin typeface="Arial Narrow" panose="020B0606020202030204" pitchFamily="34" charset="0"/>
              </a:rPr>
              <a:t> 7 milliarder og holder til i trivelige lokaler i Oslo sentrum.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14487" y="2019686"/>
            <a:ext cx="4610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3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411510"/>
            <a:ext cx="72328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Arial Narrow" panose="020B0606020202030204" pitchFamily="34" charset="0"/>
              </a:rPr>
              <a:t>Stillingen som </a:t>
            </a:r>
            <a:r>
              <a:rPr lang="nb-NO" b="1" dirty="0">
                <a:latin typeface="Arial Narrow" panose="020B0606020202030204" pitchFamily="34" charset="0"/>
              </a:rPr>
              <a:t>markeds- og forretningsanalytiker</a:t>
            </a:r>
            <a:r>
              <a:rPr lang="nb-NO" dirty="0">
                <a:latin typeface="Arial Narrow" panose="020B0606020202030204" pitchFamily="34" charset="0"/>
              </a:rPr>
              <a:t> er nyopprettet og vil få en sentral rolle i </a:t>
            </a:r>
            <a:r>
              <a:rPr lang="nb-NO" dirty="0" err="1">
                <a:latin typeface="Arial Narrow" panose="020B0606020202030204" pitchFamily="34" charset="0"/>
              </a:rPr>
              <a:t>analyseteamet</a:t>
            </a:r>
            <a:r>
              <a:rPr lang="nb-NO" dirty="0">
                <a:latin typeface="Arial Narrow" panose="020B0606020202030204" pitchFamily="34" charset="0"/>
              </a:rPr>
              <a:t> som skal bidra til at Ruter oppnår de ambisiøse målene for kollektivtrafikken fremover. Stillingen vil være i grenselandet mellom markedsutvikling og forretningsutvikling, og vi søker derfor en analytiker med kommersiell teft.</a:t>
            </a:r>
          </a:p>
          <a:p>
            <a:pPr lvl="1"/>
            <a:endParaRPr lang="nb-NO" b="1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Arbeidsoppgaver</a:t>
            </a:r>
            <a:endParaRPr lang="nb-NO" b="1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Utforme underlag for beslutninger om fremtidens kollektivtrafikk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Analysere inntekter og inntektspotensialet på ulike tiltak/aktiviteter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Analysere effekter av endringer i priser og billettprodukter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Videreutvikle inntekts- og lønnsomhetsmodeller for markedsområder, kundesegmenter og linjer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Rapportere månedlige inntekter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Bistå organisasjonen med kunde- og forretningsinnsikt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Bistå i arbeidet med </a:t>
            </a:r>
            <a:r>
              <a:rPr lang="nb-NO" dirty="0" err="1">
                <a:latin typeface="Arial Narrow" panose="020B0606020202030204" pitchFamily="34" charset="0"/>
              </a:rPr>
              <a:t>inntekstbudsjett</a:t>
            </a:r>
            <a:endParaRPr lang="nb-NO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Gjennomføring av ulike kundeundersøkelser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14487" y="2019686"/>
            <a:ext cx="4610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91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411510"/>
            <a:ext cx="72328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Arial Narrow" panose="020B0606020202030204" pitchFamily="34" charset="0"/>
              </a:rPr>
              <a:t>Kvalifikasjoner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Evner å se analyseresultater i en samfunnsmessig og politisk kontekst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Erfaring fra markeds- og/eller forretningsanalyser, </a:t>
            </a:r>
            <a:r>
              <a:rPr lang="nb-NO" dirty="0" err="1">
                <a:latin typeface="Arial Narrow" panose="020B0606020202030204" pitchFamily="34" charset="0"/>
              </a:rPr>
              <a:t>etterspørselprognoser</a:t>
            </a:r>
            <a:r>
              <a:rPr lang="nb-NO" dirty="0">
                <a:latin typeface="Arial Narrow" panose="020B0606020202030204" pitchFamily="34" charset="0"/>
              </a:rPr>
              <a:t> og samfunnsøkonomiske analyser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Erfaring fra utarbeidelse av dokumentasjon og presentasjoner til beslutningstakere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Solid Excel-kompetanse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Gode evner til å forstå og sette seg inn i ulike oppdragsgiveres situasjon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Kompetanse fra kollektivtrafikk/samferdsel kan være en fordel, men ikke et </a:t>
            </a:r>
            <a:r>
              <a:rPr lang="nb-NO" dirty="0" smtClean="0">
                <a:latin typeface="Arial Narrow" panose="020B0606020202030204" pitchFamily="34" charset="0"/>
              </a:rPr>
              <a:t>krav</a:t>
            </a:r>
            <a:endParaRPr lang="nb-NO" dirty="0">
              <a:latin typeface="Arial Narrow" panose="020B0606020202030204" pitchFamily="34" charset="0"/>
            </a:endParaRPr>
          </a:p>
          <a:p>
            <a:endParaRPr lang="nb-NO" b="1" dirty="0" smtClean="0">
              <a:latin typeface="Arial Narrow" panose="020B0606020202030204" pitchFamily="34" charset="0"/>
            </a:endParaRPr>
          </a:p>
          <a:p>
            <a:r>
              <a:rPr lang="nb-NO" b="1" dirty="0" smtClean="0">
                <a:latin typeface="Arial Narrow" panose="020B0606020202030204" pitchFamily="34" charset="0"/>
              </a:rPr>
              <a:t>Utdanningsretning/Utdanningsnivå</a:t>
            </a:r>
            <a:endParaRPr lang="nb-NO" b="1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Administrasjon </a:t>
            </a:r>
            <a:r>
              <a:rPr lang="nb-NO" dirty="0">
                <a:latin typeface="Arial Narrow" panose="020B0606020202030204" pitchFamily="34" charset="0"/>
              </a:rPr>
              <a:t>og ledelse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Økonomi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Utdanningstittel: Siviløkonom/Sosialøkonom/Statistiker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 Narrow" panose="020B0606020202030204" pitchFamily="34" charset="0"/>
              </a:rPr>
              <a:t>Høyskole/Universitet</a:t>
            </a:r>
            <a:endParaRPr lang="nb-NO" dirty="0">
              <a:latin typeface="Arial Narrow" panose="020B0606020202030204" pitchFamily="34" charset="0"/>
            </a:endParaRPr>
          </a:p>
          <a:p>
            <a:pPr lvl="1"/>
            <a:endParaRPr lang="nb-NO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14487" y="2019686"/>
            <a:ext cx="4610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7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14487" y="2019686"/>
            <a:ext cx="4610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411510"/>
            <a:ext cx="72328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Arial Narrow" panose="020B0606020202030204" pitchFamily="34" charset="0"/>
              </a:rPr>
              <a:t>Personlige egenskaper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Trives med å jobbe mellom forretning og samfunn, kunde og teknologi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Meget gode analytiske evner, glad i tall og analyse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Gode presentasjonsegenskaper, evne til å forenkle og kommunisere komplekse problemstillinger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>
                <a:latin typeface="Arial Narrow" panose="020B0606020202030204" pitchFamily="34" charset="0"/>
              </a:rPr>
              <a:t>Struktrert</a:t>
            </a:r>
            <a:r>
              <a:rPr lang="nb-NO" dirty="0">
                <a:latin typeface="Arial Narrow" panose="020B0606020202030204" pitchFamily="34" charset="0"/>
              </a:rPr>
              <a:t> og nøyaktig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Høy arbeidskapasitet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Sterk gjennomføringsevne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Positiv relasjonsskaper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 Narrow" panose="020B0606020202030204" pitchFamily="34" charset="0"/>
              </a:rPr>
              <a:t>God skriftlig og muntlig fremstillingsevne, både norsk og engelsk</a:t>
            </a:r>
          </a:p>
        </p:txBody>
      </p:sp>
    </p:spTree>
    <p:extLst>
      <p:ext uri="{BB962C8B-B14F-4D97-AF65-F5344CB8AC3E}">
        <p14:creationId xmlns:p14="http://schemas.microsoft.com/office/powerpoint/2010/main" val="385700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 descr="U:\Arrangementer\PhdDay2016\Bilder\Plakater\PhDdayInfo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218" name="Picture 2" descr="U:\Arrangementer\PhdDay2016\Bilder\Plakater\PhDdayInfo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7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42" name="Picture 2" descr="U:\Arrangementer\PhdDay2016\Bilder\Plakater\PhDdayInf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 descr="U:\Arrangementer\PhdDay2016\Bilder\Plakater\PhDdayInfoskjermNEW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:\Arrangementer\PhdDay2016\Bilder\Plakater\PhDdayInfo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6" r="98344"/>
          <a:stretch/>
        </p:blipFill>
        <p:spPr bwMode="auto">
          <a:xfrm>
            <a:off x="0" y="4676775"/>
            <a:ext cx="15141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 descr="U:\Arrangementer\PhdDay2016\Bilder\Plakater\PhDdayInfo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266" name="Picture 2" descr="U:\Arrangementer\PhdDay2016\Bilder\Plakater\PhDdayInfo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1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194" name="Picture 2" descr="U:\Arrangementer\PhdDay2016\Bilder\Plakater\PhDdayInfo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23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170" name="Picture 2" descr="U:\Arrangementer\PhdDay2016\Bilder\Plakater\PhDdayInfo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84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6" name="Picture 2" descr="U:\Arrangementer\PhdDay2016\Bilder\Plakater\PhDdayInfo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6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2" descr="U:\Arrangementer\PhdDay2016\Bilder\Plakater\PhDdayInfo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3" r="19473" b="85370"/>
          <a:stretch/>
        </p:blipFill>
        <p:spPr bwMode="auto">
          <a:xfrm>
            <a:off x="-1253984" y="-8410"/>
            <a:ext cx="25433474" cy="51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b-L2FVmm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9694" y="1023578"/>
            <a:ext cx="55046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218" name="Picture 2" descr="U:\Arrangementer\PhdDay2016\Bilder\Plakater\PhDdayInfo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266" name="Picture 2" descr="U:\Arrangementer\PhdDay2016\Bilder\Plakater\PhDdayInfo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U:\Arrangementer\PhdDay2016\Bilder\Plakater\PhDdayInfo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 smtClean="0">
                <a:solidFill>
                  <a:srgbClr val="333333"/>
                </a:solidFill>
                <a:effectLst>
                  <a:outerShdw blurRad="25400" dist="25400" dir="2700000">
                    <a:schemeClr val="bg1">
                      <a:alpha val="43000"/>
                    </a:schemeClr>
                  </a:outerShdw>
                </a:effectLst>
                <a:latin typeface="Apercu"/>
                <a:cs typeface="Apercu"/>
              </a:rPr>
              <a:t>A</a:t>
            </a:r>
            <a:r>
              <a:rPr lang="en-GB" dirty="0" smtClean="0"/>
              <a:t> </a:t>
            </a:r>
            <a:r>
              <a:rPr lang="en-GB" b="1" cap="all" dirty="0" smtClean="0">
                <a:solidFill>
                  <a:srgbClr val="333333"/>
                </a:solidFill>
                <a:effectLst>
                  <a:outerShdw blurRad="25400" dist="25400" dir="2700000">
                    <a:schemeClr val="bg1">
                      <a:alpha val="43000"/>
                    </a:schemeClr>
                  </a:outerShdw>
                </a:effectLst>
                <a:latin typeface="Apercu"/>
                <a:cs typeface="Apercu"/>
              </a:rPr>
              <a:t>fresh</a:t>
            </a:r>
            <a:r>
              <a:rPr lang="en-GB" dirty="0" smtClean="0"/>
              <a:t> </a:t>
            </a:r>
            <a:r>
              <a:rPr lang="en-GB" b="1" cap="all" dirty="0" err="1" smtClean="0">
                <a:solidFill>
                  <a:srgbClr val="333333"/>
                </a:solidFill>
                <a:effectLst>
                  <a:outerShdw blurRad="25400" dist="25400" dir="2700000">
                    <a:schemeClr val="bg1">
                      <a:alpha val="43000"/>
                    </a:schemeClr>
                  </a:outerShdw>
                </a:effectLst>
                <a:latin typeface="Apercu"/>
                <a:cs typeface="Apercu"/>
              </a:rPr>
              <a:t>Phd</a:t>
            </a:r>
            <a:r>
              <a:rPr lang="en-GB" dirty="0" smtClean="0"/>
              <a:t> </a:t>
            </a:r>
            <a:r>
              <a:rPr lang="en-GB" b="1" cap="all" dirty="0" smtClean="0">
                <a:solidFill>
                  <a:srgbClr val="333333"/>
                </a:solidFill>
                <a:effectLst>
                  <a:outerShdw blurRad="25400" dist="25400" dir="2700000">
                    <a:schemeClr val="bg1">
                      <a:alpha val="43000"/>
                    </a:schemeClr>
                  </a:outerShdw>
                </a:effectLst>
                <a:latin typeface="Apercu"/>
                <a:cs typeface="Apercu"/>
              </a:rPr>
              <a:t>signals</a:t>
            </a:r>
            <a:endParaRPr lang="en-GB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100" dirty="0"/>
              <a:t>COMPETENCE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Analytical </a:t>
            </a:r>
            <a:r>
              <a:rPr lang="en-GB" b="1" dirty="0" err="1" smtClean="0"/>
              <a:t>mindset</a:t>
            </a:r>
            <a:r>
              <a:rPr lang="en-GB" b="1" dirty="0" smtClean="0"/>
              <a:t> - “smart”</a:t>
            </a:r>
          </a:p>
          <a:p>
            <a:r>
              <a:rPr lang="en-GB" b="1" dirty="0" smtClean="0"/>
              <a:t>In-depth theoretical knowledge </a:t>
            </a:r>
          </a:p>
          <a:p>
            <a:r>
              <a:rPr lang="en-GB" b="1" dirty="0" smtClean="0"/>
              <a:t>Complex project experience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sz="2100" dirty="0"/>
              <a:t>PERSONAL SKILLS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Large capacity</a:t>
            </a:r>
          </a:p>
          <a:p>
            <a:r>
              <a:rPr lang="en-GB" b="1" dirty="0" smtClean="0"/>
              <a:t>Major academic interest</a:t>
            </a:r>
          </a:p>
          <a:p>
            <a:r>
              <a:rPr lang="en-GB" b="1" dirty="0" smtClean="0"/>
              <a:t>Structured </a:t>
            </a:r>
          </a:p>
          <a:p>
            <a:r>
              <a:rPr lang="en-GB" b="1" dirty="0" smtClean="0"/>
              <a:t>Self-propelled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9074-CE38-F544-9656-A82F37F06B7E}" type="slidenum">
              <a:rPr lang="nn-NO" smtClean="0"/>
              <a:pPr/>
              <a:t>7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04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600" b="1" cap="all" dirty="0">
                <a:solidFill>
                  <a:srgbClr val="333333"/>
                </a:solidFill>
                <a:effectLst>
                  <a:outerShdw blurRad="25400" dist="25400" dir="2700000">
                    <a:schemeClr val="bg1">
                      <a:alpha val="43000"/>
                    </a:schemeClr>
                  </a:outerShdw>
                </a:effectLst>
                <a:latin typeface="Apercu"/>
                <a:cs typeface="Apercu"/>
              </a:rPr>
              <a:t>CANDIDATE EVALUATION</a:t>
            </a:r>
            <a:r>
              <a:rPr lang="nb-NO" dirty="0" smtClean="0"/>
              <a:t> </a:t>
            </a:r>
            <a:endParaRPr lang="nb-NO" sz="2600" b="1" cap="all" dirty="0">
              <a:solidFill>
                <a:srgbClr val="333333"/>
              </a:solidFill>
              <a:effectLst>
                <a:outerShdw blurRad="25400" dist="25400" dir="2700000">
                  <a:schemeClr val="bg1">
                    <a:alpha val="43000"/>
                  </a:schemeClr>
                </a:outerShdw>
              </a:effectLst>
              <a:latin typeface="Apercu"/>
              <a:cs typeface="Apercu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9074-CE38-F544-9656-A82F37F06B7E}" type="slidenum">
              <a:rPr lang="nn-NO" smtClean="0"/>
              <a:pPr/>
              <a:t>8</a:t>
            </a:fld>
            <a:endParaRPr lang="nn-NO" dirty="0"/>
          </a:p>
        </p:txBody>
      </p:sp>
      <p:pic>
        <p:nvPicPr>
          <p:cNvPr id="1026" name="Picture 2" descr="http://bloggfiler.no/sjokoladeilomma.blogg.no/images/1054293-11-1301352040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70" y="1129723"/>
            <a:ext cx="5161408" cy="34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3582064" y="1549884"/>
            <a:ext cx="2011045" cy="7617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nb-NO" sz="1500" b="1" dirty="0">
              <a:latin typeface="Apercu" panose="02000506040000020004" pitchFamily="50" charset="0"/>
            </a:endParaRPr>
          </a:p>
          <a:p>
            <a:pPr algn="ctr"/>
            <a:r>
              <a:rPr lang="nb-NO" sz="1500" b="1" dirty="0">
                <a:latin typeface="Apercu" panose="02000506040000020004" pitchFamily="50" charset="0"/>
              </a:rPr>
              <a:t>CAN</a:t>
            </a:r>
          </a:p>
          <a:p>
            <a:pPr algn="ctr"/>
            <a:endParaRPr lang="nb-NO" sz="1500" b="1" dirty="0">
              <a:latin typeface="Apercu" panose="02000506040000020004" pitchFamily="50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584922" y="2314327"/>
            <a:ext cx="2011045" cy="7617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nb-NO" sz="1500" b="1" dirty="0">
              <a:latin typeface="Apercu" panose="02000506040000020004" pitchFamily="50" charset="0"/>
            </a:endParaRPr>
          </a:p>
          <a:p>
            <a:pPr algn="ctr"/>
            <a:r>
              <a:rPr lang="nb-NO" sz="1500" b="1" dirty="0">
                <a:solidFill>
                  <a:srgbClr val="FF0000"/>
                </a:solidFill>
                <a:latin typeface="Apercu" panose="02000506040000020004" pitchFamily="50" charset="0"/>
              </a:rPr>
              <a:t>WILL</a:t>
            </a:r>
          </a:p>
          <a:p>
            <a:pPr algn="ctr"/>
            <a:endParaRPr lang="nb-NO" sz="1500" b="1" dirty="0">
              <a:latin typeface="Apercu" panose="02000506040000020004" pitchFamily="50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582063" y="3081423"/>
            <a:ext cx="2011045" cy="7617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nb-NO" sz="1500" b="1" dirty="0">
              <a:latin typeface="Apercu" panose="02000506040000020004" pitchFamily="50" charset="0"/>
            </a:endParaRPr>
          </a:p>
          <a:p>
            <a:pPr algn="ctr"/>
            <a:r>
              <a:rPr lang="nb-NO" sz="1500" b="1" dirty="0">
                <a:solidFill>
                  <a:srgbClr val="FFC000"/>
                </a:solidFill>
                <a:latin typeface="Apercu" panose="02000506040000020004" pitchFamily="50" charset="0"/>
              </a:rPr>
              <a:t>FITS</a:t>
            </a:r>
          </a:p>
          <a:p>
            <a:pPr algn="ctr"/>
            <a:endParaRPr lang="nb-NO" sz="1500" b="1" dirty="0">
              <a:latin typeface="Apercu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U:\Arrangementer\PhdDay2016\Bilder\Plakater\PhDdayInfo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423</Words>
  <Application>Microsoft Office PowerPoint</Application>
  <PresentationFormat>Skjermfremvisning (16:9)</PresentationFormat>
  <Paragraphs>70</Paragraphs>
  <Slides>23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4" baseType="lpstr"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 fresh Phd signals</vt:lpstr>
      <vt:lpstr>CANDIDATE EVALUATION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Torgunn Karoline Moe</dc:creator>
  <cp:lastModifiedBy>Live Håndlykken Kvale</cp:lastModifiedBy>
  <cp:revision>15</cp:revision>
  <dcterms:created xsi:type="dcterms:W3CDTF">2016-06-07T13:02:00Z</dcterms:created>
  <dcterms:modified xsi:type="dcterms:W3CDTF">2016-07-06T06:44:02Z</dcterms:modified>
</cp:coreProperties>
</file>