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trictFirstAndLastChars="0" saveSubsetFonts="1" autoCompressPictures="0">
  <p:sldMasterIdLst>
    <p:sldMasterId id="2147483648" r:id="rId1"/>
    <p:sldMasterId id="2147483739" r:id="rId2"/>
  </p:sldMasterIdLst>
  <p:notesMasterIdLst>
    <p:notesMasterId r:id="rId26"/>
  </p:notesMasterIdLst>
  <p:handoutMasterIdLst>
    <p:handoutMasterId r:id="rId27"/>
  </p:handoutMasterIdLst>
  <p:sldIdLst>
    <p:sldId id="632" r:id="rId3"/>
    <p:sldId id="775" r:id="rId4"/>
    <p:sldId id="525" r:id="rId5"/>
    <p:sldId id="737" r:id="rId6"/>
    <p:sldId id="768" r:id="rId7"/>
    <p:sldId id="530" r:id="rId8"/>
    <p:sldId id="736" r:id="rId9"/>
    <p:sldId id="787" r:id="rId10"/>
    <p:sldId id="621" r:id="rId11"/>
    <p:sldId id="754" r:id="rId12"/>
    <p:sldId id="719" r:id="rId13"/>
    <p:sldId id="721" r:id="rId14"/>
    <p:sldId id="681" r:id="rId15"/>
    <p:sldId id="762" r:id="rId16"/>
    <p:sldId id="763" r:id="rId17"/>
    <p:sldId id="764" r:id="rId18"/>
    <p:sldId id="765" r:id="rId19"/>
    <p:sldId id="742" r:id="rId20"/>
    <p:sldId id="778" r:id="rId21"/>
    <p:sldId id="777" r:id="rId22"/>
    <p:sldId id="785" r:id="rId23"/>
    <p:sldId id="784" r:id="rId24"/>
    <p:sldId id="788" r:id="rId25"/>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0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0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0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000" kern="1200">
        <a:solidFill>
          <a:schemeClr val="tx1"/>
        </a:solidFill>
        <a:latin typeface="Arial" charset="0"/>
        <a:ea typeface="ヒラギノ角ゴ Pro W3" charset="-128"/>
        <a:cs typeface="ヒラギノ角ゴ Pro W3"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A433"/>
    <a:srgbClr val="218C2B"/>
    <a:srgbClr val="FFF3A0"/>
    <a:srgbClr val="1A74CD"/>
    <a:srgbClr val="2B8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5228" autoAdjust="0"/>
  </p:normalViewPr>
  <p:slideViewPr>
    <p:cSldViewPr>
      <p:cViewPr>
        <p:scale>
          <a:sx n="75" d="100"/>
          <a:sy n="75" d="100"/>
        </p:scale>
        <p:origin x="-2064" y="-576"/>
      </p:cViewPr>
      <p:guideLst>
        <p:guide orient="horz" pos="2160"/>
        <p:guide pos="672"/>
        <p:guide pos="5472"/>
        <p:guide pos="1008"/>
        <p:guide pos="11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nb-NO"/>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825840A-4B38-D94C-A4B0-9020B9A45DBA}" type="datetime1">
              <a:rPr lang="nb-NO"/>
              <a:pPr>
                <a:defRPr/>
              </a:pPr>
              <a:t>27.05.16</a:t>
            </a:fld>
            <a:endParaRPr lang="nb-NO"/>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nb-NO"/>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1757208-7673-EC49-87CC-D19B8A65BF4F}" type="slidenum">
              <a:rPr lang="nb-NO"/>
              <a:pPr>
                <a:defRPr/>
              </a:pPr>
              <a:t>‹#›</a:t>
            </a:fld>
            <a:endParaRPr lang="nb-NO"/>
          </a:p>
        </p:txBody>
      </p:sp>
    </p:spTree>
    <p:extLst>
      <p:ext uri="{BB962C8B-B14F-4D97-AF65-F5344CB8AC3E}">
        <p14:creationId xmlns:p14="http://schemas.microsoft.com/office/powerpoint/2010/main" val="37710333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45690089-30E2-0146-A6B1-D8102EDCC94D}" type="slidenum">
              <a:rPr lang="en-US"/>
              <a:pPr>
                <a:defRPr/>
              </a:pPr>
              <a:t>‹#›</a:t>
            </a:fld>
            <a:endParaRPr lang="en-US"/>
          </a:p>
        </p:txBody>
      </p:sp>
    </p:spTree>
    <p:extLst>
      <p:ext uri="{BB962C8B-B14F-4D97-AF65-F5344CB8AC3E}">
        <p14:creationId xmlns:p14="http://schemas.microsoft.com/office/powerpoint/2010/main" val="170391767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647E57-4657-034E-AB85-71C36F50AF72}" type="slidenum">
              <a:rPr lang="nb-NO"/>
              <a:pPr/>
              <a:t>4</a:t>
            </a:fld>
            <a:endParaRPr lang="nb-NO"/>
          </a:p>
        </p:txBody>
      </p:sp>
      <p:sp>
        <p:nvSpPr>
          <p:cNvPr id="11266" name="Rectangle 2"/>
          <p:cNvSpPr>
            <a:spLocks noGrp="1" noRot="1" noChangeAspect="1" noChangeArrowheads="1" noTextEdit="1"/>
          </p:cNvSpPr>
          <p:nvPr>
            <p:ph type="sldImg"/>
          </p:nvPr>
        </p:nvSpPr>
        <p:spPr>
          <a:xfrm>
            <a:off x="1139825" y="685800"/>
            <a:ext cx="4572000" cy="3429000"/>
          </a:xfrm>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a:xfrm>
            <a:off x="915988" y="4343400"/>
            <a:ext cx="5026025" cy="4114800"/>
          </a:xfrm>
        </p:spPr>
        <p:txBody>
          <a:bodyPr/>
          <a:lstStyle/>
          <a:p>
            <a:endParaRPr lang="en-US"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2B2A62-F8DA-D74B-98A7-6178C9104181}" type="slidenum">
              <a:rPr lang="nb-NO"/>
              <a:pPr/>
              <a:t>10</a:t>
            </a:fld>
            <a:endParaRPr lang="nb-NO"/>
          </a:p>
        </p:txBody>
      </p:sp>
      <p:sp>
        <p:nvSpPr>
          <p:cNvPr id="186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371" name="Rectangle 3"/>
          <p:cNvSpPr>
            <a:spLocks noGrp="1" noChangeArrowheads="1"/>
          </p:cNvSpPr>
          <p:nvPr>
            <p:ph type="body" idx="1"/>
          </p:nvPr>
        </p:nvSpPr>
        <p:spPr/>
        <p:txBody>
          <a:bodyPr/>
          <a:lstStyle/>
          <a:p>
            <a:pPr marL="247650" indent="-247650"/>
            <a:r>
              <a:rPr lang="nb-NO"/>
              <a:t>Trying to allocate the variance in bioaccumulation caused by CC into different categories:</a:t>
            </a:r>
          </a:p>
          <a:p>
            <a:pPr marL="247650" indent="-247650">
              <a:buFontTx/>
              <a:buAutoNum type="romanLcParenR"/>
            </a:pPr>
            <a:r>
              <a:rPr lang="nb-NO"/>
              <a:t>Altered transport (this is DMU and NILU part of project)</a:t>
            </a:r>
          </a:p>
          <a:p>
            <a:pPr marL="247650" indent="-247650">
              <a:buFontTx/>
              <a:buAutoNum type="romanLcParenR"/>
            </a:pPr>
            <a:r>
              <a:rPr lang="nb-NO"/>
              <a:t>Changes in partitioning due to temperature differences, changes fraction that is bioavailable for uptake in the food web (we are adressing this in the project)</a:t>
            </a:r>
          </a:p>
          <a:p>
            <a:pPr marL="247650" indent="-247650">
              <a:buFontTx/>
              <a:buAutoNum type="romanLcParenR"/>
            </a:pPr>
            <a:r>
              <a:rPr lang="nb-NO"/>
              <a:t>Changes in food web structure and function: alters not only flow of energy but also of contaminants (will be adressed in COPOL, and results combined with results from present project.)</a:t>
            </a:r>
          </a:p>
          <a:p>
            <a:pPr marL="247650" indent="-247650">
              <a:buFontTx/>
              <a:buAutoNum type="romanLcParenR"/>
            </a:pPr>
            <a:r>
              <a:rPr lang="nb-NO"/>
              <a:t> Changes in bioaccumulation process rates such as respiration, growth, feeding rate etc. What is the magnitude and direction of these changes on overall bioaccumulation (we are adressing this in the present project)</a:t>
            </a:r>
          </a:p>
          <a:p>
            <a:pPr marL="247650" indent="-247650">
              <a:buFontTx/>
              <a:buAutoNum type="romanLcParenR"/>
            </a:pPr>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277B74-41B1-584C-B3DA-2838C804094E}" type="slidenum">
              <a:rPr lang="nb-NO"/>
              <a:pPr/>
              <a:t>16</a:t>
            </a:fld>
            <a:endParaRPr lang="nb-NO"/>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p:txBody>
          <a:bodyPr/>
          <a:lstStyle/>
          <a:p>
            <a:r>
              <a:rPr lang="nb-NO"/>
              <a:t>Kort intro om prosjektets plassering i AMAP-NMR climate-effect prosjektgruppe.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E61F83-6EC6-AF48-ADDA-D0D1B199EDBA}" type="slidenum">
              <a:rPr lang="nb-NO"/>
              <a:pPr/>
              <a:t>17</a:t>
            </a:fld>
            <a:endParaRPr lang="nb-NO"/>
          </a:p>
        </p:txBody>
      </p:sp>
      <p:sp>
        <p:nvSpPr>
          <p:cNvPr id="21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6067" name="Rectangle 3"/>
          <p:cNvSpPr>
            <a:spLocks noGrp="1" noChangeArrowheads="1"/>
          </p:cNvSpPr>
          <p:nvPr>
            <p:ph type="body" idx="1"/>
          </p:nvPr>
        </p:nvSpPr>
        <p:spPr/>
        <p:txBody>
          <a:bodyPr/>
          <a:lstStyle/>
          <a:p>
            <a:r>
              <a:rPr lang="nb-NO"/>
              <a:t>Factor of Change at Scenaria 2 (+4C).</a:t>
            </a:r>
          </a:p>
          <a:p>
            <a:endParaRPr lang="nb-NO"/>
          </a:p>
          <a:p>
            <a:r>
              <a:rPr lang="nb-NO"/>
              <a:t>An overall decrease in food web bioaccumulation, mainly due to decreased bioavailable fraction of contaminants in water.</a:t>
            </a:r>
          </a:p>
          <a:p>
            <a:r>
              <a:rPr lang="nb-NO"/>
              <a:t>L = Lipid</a:t>
            </a:r>
          </a:p>
          <a:p>
            <a:r>
              <a:rPr lang="nb-NO"/>
              <a:t>KM = biotransformation</a:t>
            </a:r>
          </a:p>
          <a:p>
            <a:r>
              <a:rPr lang="nb-NO"/>
              <a:t>T = temperature effect on partitioning</a:t>
            </a:r>
          </a:p>
          <a:p>
            <a:r>
              <a:rPr lang="nb-NO"/>
              <a:t>CPOC = phytoplankton concentration</a:t>
            </a:r>
          </a:p>
          <a:p>
            <a:r>
              <a:rPr lang="nb-NO"/>
              <a:t>KG = Growth dilution</a:t>
            </a:r>
          </a:p>
          <a:p>
            <a:r>
              <a:rPr lang="nb-NO"/>
              <a:t>GD = dietary uptake rate</a:t>
            </a:r>
          </a:p>
          <a:p>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AC0C58-5F51-D447-9ACA-7AAD189A922D}" type="slidenum">
              <a:rPr lang="nb-NO"/>
              <a:pPr/>
              <a:t>18</a:t>
            </a:fld>
            <a:endParaRPr lang="nb-NO"/>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p:txBody>
          <a:bodyPr/>
          <a:lstStyle/>
          <a:p>
            <a:r>
              <a:rPr lang="nb-NO"/>
              <a:t>Factor of Change at Scenaria 2 (+4C).</a:t>
            </a:r>
          </a:p>
          <a:p>
            <a:endParaRPr lang="nb-NO"/>
          </a:p>
          <a:p>
            <a:r>
              <a:rPr lang="nb-NO"/>
              <a:t>An overall decrease in food web bioaccumulation, mainly due to decreased bioavailable fraction of contaminants in water.</a:t>
            </a:r>
          </a:p>
          <a:p>
            <a:r>
              <a:rPr lang="nb-NO"/>
              <a:t>L = Lipid</a:t>
            </a:r>
          </a:p>
          <a:p>
            <a:r>
              <a:rPr lang="nb-NO"/>
              <a:t>KM = biotransformation</a:t>
            </a:r>
          </a:p>
          <a:p>
            <a:r>
              <a:rPr lang="nb-NO"/>
              <a:t>T = temperature effect on partitioning</a:t>
            </a:r>
          </a:p>
          <a:p>
            <a:r>
              <a:rPr lang="nb-NO"/>
              <a:t>CPOC = phytoplankton concentration</a:t>
            </a:r>
          </a:p>
          <a:p>
            <a:r>
              <a:rPr lang="nb-NO"/>
              <a:t>KG = Growth dilution</a:t>
            </a:r>
          </a:p>
          <a:p>
            <a:r>
              <a:rPr lang="nb-NO"/>
              <a:t>GD = dietary uptake rate</a:t>
            </a:r>
          </a:p>
          <a:p>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1143000" y="2286000"/>
            <a:ext cx="7543800" cy="1143000"/>
          </a:xfrm>
        </p:spPr>
        <p:txBody>
          <a:bodyPr anchor="b"/>
          <a:lstStyle>
            <a:lvl1pPr>
              <a:defRPr sz="2000"/>
            </a:lvl1pPr>
          </a:lstStyle>
          <a:p>
            <a:r>
              <a:rPr lang="nb-NO" smtClean="0"/>
              <a:t>Click to edit Master title style</a:t>
            </a:r>
            <a:endParaRPr lang="en-US"/>
          </a:p>
        </p:txBody>
      </p:sp>
      <p:sp>
        <p:nvSpPr>
          <p:cNvPr id="3075" name="Rectangle 3"/>
          <p:cNvSpPr>
            <a:spLocks noGrp="1" noChangeArrowheads="1"/>
          </p:cNvSpPr>
          <p:nvPr>
            <p:ph type="subTitle" sz="quarter" idx="1"/>
          </p:nvPr>
        </p:nvSpPr>
        <p:spPr>
          <a:xfrm>
            <a:off x="1143000" y="3429000"/>
            <a:ext cx="7543800" cy="1752600"/>
          </a:xfrm>
        </p:spPr>
        <p:txBody>
          <a:bodyPr/>
          <a:lstStyle>
            <a:lvl1pPr marL="0" indent="0">
              <a:buFontTx/>
              <a:buNone/>
              <a:defRPr/>
            </a:lvl1pPr>
          </a:lstStyle>
          <a:p>
            <a:r>
              <a:rPr lang="nb-NO"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Rectangle 10"/>
          <p:cNvSpPr>
            <a:spLocks noGrp="1" noChangeArrowheads="1"/>
          </p:cNvSpPr>
          <p:nvPr>
            <p:ph type="dt" sz="half" idx="10"/>
          </p:nvPr>
        </p:nvSpPr>
        <p:spPr>
          <a:xfrm>
            <a:off x="395536" y="6237312"/>
            <a:ext cx="1905000" cy="457200"/>
          </a:xfrm>
          <a:prstGeom prst="rect">
            <a:avLst/>
          </a:prstGeom>
        </p:spPr>
        <p:txBody>
          <a:bodyPr/>
          <a:lstStyle>
            <a:lvl1pPr>
              <a:defRPr/>
            </a:lvl1pPr>
          </a:lstStyle>
          <a:p>
            <a:pPr>
              <a:defRPr/>
            </a:pPr>
            <a:r>
              <a:rPr lang="nb-NO"/>
              <a:t>11. april 2011</a:t>
            </a:r>
          </a:p>
        </p:txBody>
      </p:sp>
      <p:sp>
        <p:nvSpPr>
          <p:cNvPr id="5" name="Rectangle 11"/>
          <p:cNvSpPr>
            <a:spLocks noGrp="1" noChangeArrowheads="1"/>
          </p:cNvSpPr>
          <p:nvPr>
            <p:ph type="ftr" sz="quarter" idx="11"/>
          </p:nvPr>
        </p:nvSpPr>
        <p:spPr/>
        <p:txBody>
          <a:bodyPr/>
          <a:lstStyle>
            <a:lvl1pPr>
              <a:defRPr/>
            </a:lvl1pPr>
          </a:lstStyle>
          <a:p>
            <a:pPr>
              <a:defRPr/>
            </a:pPr>
            <a:r>
              <a:rPr lang="en-US"/>
              <a:t>Ny Powerpoint mal 2011</a:t>
            </a:r>
          </a:p>
        </p:txBody>
      </p:sp>
      <p:sp>
        <p:nvSpPr>
          <p:cNvPr id="6" name="Rectangle 12"/>
          <p:cNvSpPr>
            <a:spLocks noGrp="1" noChangeArrowheads="1"/>
          </p:cNvSpPr>
          <p:nvPr>
            <p:ph type="sldNum" sz="quarter" idx="12"/>
          </p:nvPr>
        </p:nvSpPr>
        <p:spPr>
          <a:xfrm>
            <a:off x="8001000" y="6248400"/>
            <a:ext cx="685800" cy="457200"/>
          </a:xfrm>
          <a:prstGeom prst="rect">
            <a:avLst/>
          </a:prstGeom>
        </p:spPr>
        <p:txBody>
          <a:bodyPr/>
          <a:lstStyle>
            <a:lvl1pPr>
              <a:defRPr/>
            </a:lvl1pPr>
          </a:lstStyle>
          <a:p>
            <a:pPr>
              <a:defRPr/>
            </a:pPr>
            <a:fld id="{12C91479-3EBC-FC43-84B1-9B0C58DE7E7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838200"/>
            <a:ext cx="1924050" cy="5257800"/>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990600" y="838200"/>
            <a:ext cx="5619750" cy="5257800"/>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Rectangle 10"/>
          <p:cNvSpPr>
            <a:spLocks noGrp="1" noChangeArrowheads="1"/>
          </p:cNvSpPr>
          <p:nvPr>
            <p:ph type="dt" sz="half" idx="10"/>
          </p:nvPr>
        </p:nvSpPr>
        <p:spPr>
          <a:xfrm>
            <a:off x="395536" y="6237312"/>
            <a:ext cx="1905000" cy="457200"/>
          </a:xfrm>
          <a:prstGeom prst="rect">
            <a:avLst/>
          </a:prstGeom>
        </p:spPr>
        <p:txBody>
          <a:bodyPr/>
          <a:lstStyle>
            <a:lvl1pPr>
              <a:defRPr/>
            </a:lvl1pPr>
          </a:lstStyle>
          <a:p>
            <a:pPr>
              <a:defRPr/>
            </a:pPr>
            <a:r>
              <a:rPr lang="nb-NO"/>
              <a:t>11. april 2011</a:t>
            </a:r>
          </a:p>
        </p:txBody>
      </p:sp>
      <p:sp>
        <p:nvSpPr>
          <p:cNvPr id="5" name="Rectangle 11"/>
          <p:cNvSpPr>
            <a:spLocks noGrp="1" noChangeArrowheads="1"/>
          </p:cNvSpPr>
          <p:nvPr>
            <p:ph type="ftr" sz="quarter" idx="11"/>
          </p:nvPr>
        </p:nvSpPr>
        <p:spPr/>
        <p:txBody>
          <a:bodyPr/>
          <a:lstStyle>
            <a:lvl1pPr>
              <a:defRPr/>
            </a:lvl1pPr>
          </a:lstStyle>
          <a:p>
            <a:pPr>
              <a:defRPr/>
            </a:pPr>
            <a:r>
              <a:rPr lang="en-US"/>
              <a:t>Ny Powerpoint mal 2011</a:t>
            </a:r>
          </a:p>
        </p:txBody>
      </p:sp>
      <p:sp>
        <p:nvSpPr>
          <p:cNvPr id="6" name="Rectangle 12"/>
          <p:cNvSpPr>
            <a:spLocks noGrp="1" noChangeArrowheads="1"/>
          </p:cNvSpPr>
          <p:nvPr>
            <p:ph type="sldNum" sz="quarter" idx="12"/>
          </p:nvPr>
        </p:nvSpPr>
        <p:spPr>
          <a:xfrm>
            <a:off x="8001000" y="6248400"/>
            <a:ext cx="685800" cy="457200"/>
          </a:xfrm>
          <a:prstGeom prst="rect">
            <a:avLst/>
          </a:prstGeom>
        </p:spPr>
        <p:txBody>
          <a:bodyPr/>
          <a:lstStyle>
            <a:lvl1pPr>
              <a:defRPr/>
            </a:lvl1pPr>
          </a:lstStyle>
          <a:p>
            <a:pPr>
              <a:defRPr/>
            </a:pPr>
            <a:fld id="{CD09474F-6FD3-994D-B871-9B1B068A1F1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a:xfrm>
            <a:off x="395536" y="6237312"/>
            <a:ext cx="1905000" cy="457200"/>
          </a:xfrm>
          <a:prstGeom prst="rect">
            <a:avLst/>
          </a:prstGeom>
        </p:spPr>
        <p:txBody>
          <a:bodyPr/>
          <a:lstStyle/>
          <a:p>
            <a:pPr>
              <a:defRPr/>
            </a:pPr>
            <a:fld id="{80EED9F4-5F0D-CE4D-84C4-AEC93F7AF40C}" type="datetime3">
              <a:rPr lang="nb-NO" smtClean="0"/>
              <a:t>27 May 2016</a:t>
            </a:fld>
            <a:endParaRPr lang="nb-NO" dirty="0"/>
          </a:p>
        </p:txBody>
      </p:sp>
      <p:sp>
        <p:nvSpPr>
          <p:cNvPr id="4" name="Footer Placeholder 3"/>
          <p:cNvSpPr>
            <a:spLocks noGrp="1"/>
          </p:cNvSpPr>
          <p:nvPr>
            <p:ph type="ftr" sz="quarter" idx="11"/>
          </p:nvPr>
        </p:nvSpPr>
        <p:spPr/>
        <p:txBody>
          <a:bodyPr/>
          <a:lstStyle/>
          <a:p>
            <a:pPr>
              <a:defRPr/>
            </a:pPr>
            <a:r>
              <a:rPr lang="en-US" smtClean="0"/>
              <a:t>katrine.borga@ibv.uio.no</a:t>
            </a:r>
            <a:endParaRPr lang="en-US" dirty="0"/>
          </a:p>
        </p:txBody>
      </p:sp>
    </p:spTree>
    <p:extLst>
      <p:ext uri="{BB962C8B-B14F-4D97-AF65-F5344CB8AC3E}">
        <p14:creationId xmlns:p14="http://schemas.microsoft.com/office/powerpoint/2010/main" val="1728671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p>
            <a:fld id="{6ACA6CA1-1879-C247-B432-2D869DB3D530}" type="datetimeFigureOut">
              <a:rPr lang="en-US" smtClean="0"/>
              <a:t>27.05.16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779544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6ACA6CA1-1879-C247-B432-2D869DB3D530}" type="datetimeFigureOut">
              <a:rPr lang="en-US" smtClean="0"/>
              <a:t>27.05.16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326957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6ACA6CA1-1879-C247-B432-2D869DB3D530}" type="datetimeFigureOut">
              <a:rPr lang="en-US" smtClean="0"/>
              <a:t>27.05.16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2431906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4"/>
          <p:cNvSpPr>
            <a:spLocks noGrp="1"/>
          </p:cNvSpPr>
          <p:nvPr>
            <p:ph type="dt" sz="half" idx="10"/>
          </p:nvPr>
        </p:nvSpPr>
        <p:spPr/>
        <p:txBody>
          <a:bodyPr/>
          <a:lstStyle/>
          <a:p>
            <a:fld id="{6ACA6CA1-1879-C247-B432-2D869DB3D530}" type="datetimeFigureOut">
              <a:rPr lang="en-US" smtClean="0"/>
              <a:t>27.05.16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2459743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6"/>
          <p:cNvSpPr>
            <a:spLocks noGrp="1"/>
          </p:cNvSpPr>
          <p:nvPr>
            <p:ph type="dt" sz="half" idx="10"/>
          </p:nvPr>
        </p:nvSpPr>
        <p:spPr/>
        <p:txBody>
          <a:bodyPr/>
          <a:lstStyle/>
          <a:p>
            <a:fld id="{6ACA6CA1-1879-C247-B432-2D869DB3D530}" type="datetimeFigureOut">
              <a:rPr lang="en-US" smtClean="0"/>
              <a:t>27.05.16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170235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p:txBody>
          <a:bodyPr/>
          <a:lstStyle/>
          <a:p>
            <a:fld id="{6ACA6CA1-1879-C247-B432-2D869DB3D530}" type="datetimeFigureOut">
              <a:rPr lang="en-US" smtClean="0"/>
              <a:t>27.05.16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3138042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A6CA1-1879-C247-B432-2D869DB3D530}" type="datetimeFigureOut">
              <a:rPr lang="en-US" smtClean="0"/>
              <a:t>27.05.16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1234757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Rectangle 11"/>
          <p:cNvSpPr>
            <a:spLocks noGrp="1" noChangeArrowheads="1"/>
          </p:cNvSpPr>
          <p:nvPr>
            <p:ph type="ftr" sz="quarter" idx="11"/>
          </p:nvPr>
        </p:nvSpPr>
        <p:spPr/>
        <p:txBody>
          <a:bodyPr/>
          <a:lstStyle>
            <a:lvl1pPr>
              <a:defRPr/>
            </a:lvl1pPr>
          </a:lstStyle>
          <a:p>
            <a:pPr>
              <a:defRPr/>
            </a:pPr>
            <a:r>
              <a:rPr lang="en-US" dirty="0" err="1" smtClean="0"/>
              <a:t>katrine.borga@ibv.uio.no</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6ACA6CA1-1879-C247-B432-2D869DB3D530}" type="datetimeFigureOut">
              <a:rPr lang="en-US" smtClean="0"/>
              <a:t>27.05.16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2631047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6ACA6CA1-1879-C247-B432-2D869DB3D530}" type="datetimeFigureOut">
              <a:rPr lang="en-US" smtClean="0"/>
              <a:t>27.05.16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3127791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6ACA6CA1-1879-C247-B432-2D869DB3D530}" type="datetimeFigureOut">
              <a:rPr lang="en-US" smtClean="0"/>
              <a:t>27.05.16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1072518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6ACA6CA1-1879-C247-B432-2D869DB3D530}" type="datetimeFigureOut">
              <a:rPr lang="en-US" smtClean="0"/>
              <a:t>27.05.16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949826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p:txBody>
          <a:bodyPr/>
          <a:lstStyle/>
          <a:p>
            <a:fld id="{6ACA6CA1-1879-C247-B432-2D869DB3D530}" type="datetimeFigureOut">
              <a:rPr lang="en-US" smtClean="0"/>
              <a:t>27.05.16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32C5EC-B29F-9946-8025-CD3E5785295F}" type="slidenum">
              <a:rPr lang="en-US" smtClean="0"/>
              <a:t>‹#›</a:t>
            </a:fld>
            <a:endParaRPr lang="en-US"/>
          </a:p>
        </p:txBody>
      </p:sp>
    </p:spTree>
    <p:extLst>
      <p:ext uri="{BB962C8B-B14F-4D97-AF65-F5344CB8AC3E}">
        <p14:creationId xmlns:p14="http://schemas.microsoft.com/office/powerpoint/2010/main" val="181464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9906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914900" y="1981200"/>
            <a:ext cx="37719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Rectangle 10"/>
          <p:cNvSpPr>
            <a:spLocks noGrp="1" noChangeArrowheads="1"/>
          </p:cNvSpPr>
          <p:nvPr>
            <p:ph type="dt" sz="half" idx="10"/>
          </p:nvPr>
        </p:nvSpPr>
        <p:spPr>
          <a:xfrm>
            <a:off x="395536" y="6237312"/>
            <a:ext cx="1905000" cy="457200"/>
          </a:xfrm>
          <a:prstGeom prst="rect">
            <a:avLst/>
          </a:prstGeom>
        </p:spPr>
        <p:txBody>
          <a:bodyPr/>
          <a:lstStyle>
            <a:lvl1pPr>
              <a:defRPr/>
            </a:lvl1pPr>
          </a:lstStyle>
          <a:p>
            <a:pPr>
              <a:defRPr/>
            </a:pPr>
            <a:r>
              <a:rPr lang="nb-NO" dirty="0" smtClean="0"/>
              <a:t>22. </a:t>
            </a:r>
            <a:r>
              <a:rPr lang="nb-NO" dirty="0" err="1" smtClean="0"/>
              <a:t>Sept</a:t>
            </a:r>
            <a:r>
              <a:rPr lang="nb-NO" dirty="0" smtClean="0"/>
              <a:t> 2014</a:t>
            </a:r>
            <a:endParaRPr lang="nb-NO" dirty="0"/>
          </a:p>
        </p:txBody>
      </p:sp>
      <p:sp>
        <p:nvSpPr>
          <p:cNvPr id="4" name="Rectangle 11"/>
          <p:cNvSpPr>
            <a:spLocks noGrp="1" noChangeArrowheads="1"/>
          </p:cNvSpPr>
          <p:nvPr>
            <p:ph type="ftr" sz="quarter" idx="11"/>
          </p:nvPr>
        </p:nvSpPr>
        <p:spPr/>
        <p:txBody>
          <a:bodyPr/>
          <a:lstStyle>
            <a:lvl1pPr>
              <a:defRPr/>
            </a:lvl1pPr>
          </a:lstStyle>
          <a:p>
            <a:pPr>
              <a:defRPr/>
            </a:pPr>
            <a:r>
              <a:rPr lang="en-US" dirty="0" err="1" smtClean="0"/>
              <a:t>katrine.borga@ibv.uio.no</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10"/>
          <p:cNvSpPr txBox="1">
            <a:spLocks noChangeArrowheads="1"/>
          </p:cNvSpPr>
          <p:nvPr userDrawn="1"/>
        </p:nvSpPr>
        <p:spPr bwMode="auto">
          <a:xfrm>
            <a:off x="11430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9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0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0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0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000" kern="1200">
                <a:solidFill>
                  <a:schemeClr val="tx1"/>
                </a:solidFill>
                <a:latin typeface="Arial" charset="0"/>
                <a:ea typeface="ヒラギノ角ゴ Pro W3" charset="-128"/>
                <a:cs typeface="ヒラギノ角ゴ Pro W3" charset="-128"/>
              </a:defRPr>
            </a:lvl9pPr>
          </a:lstStyle>
          <a:p>
            <a:pPr>
              <a:defRPr/>
            </a:pPr>
            <a:fld id="{C1F6D14C-D56D-6044-B8EF-9038C9F78D34}" type="datetime3">
              <a:rPr lang="nb-NO" smtClean="0"/>
              <a:pPr>
                <a:defRPr/>
              </a:pPr>
              <a:t>27 May 2016</a:t>
            </a:fld>
            <a:endParaRPr lang="nb-NO" dirty="0"/>
          </a:p>
        </p:txBody>
      </p:sp>
      <p:sp>
        <p:nvSpPr>
          <p:cNvPr id="6" name="Rectangle 11"/>
          <p:cNvSpPr txBox="1">
            <a:spLocks noChangeArrowheads="1"/>
          </p:cNvSpPr>
          <p:nvPr userDrawn="1"/>
        </p:nvSpPr>
        <p:spPr bwMode="auto">
          <a:xfrm>
            <a:off x="3200400" y="6400800"/>
            <a:ext cx="480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9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0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0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0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000" kern="1200">
                <a:solidFill>
                  <a:schemeClr val="tx1"/>
                </a:solidFill>
                <a:latin typeface="Arial" charset="0"/>
                <a:ea typeface="ヒラギノ角ゴ Pro W3" charset="-128"/>
                <a:cs typeface="ヒラギノ角ゴ Pro W3" charset="-128"/>
              </a:defRPr>
            </a:lvl9pPr>
          </a:lstStyle>
          <a:p>
            <a:pPr>
              <a:defRPr/>
            </a:pPr>
            <a:r>
              <a:rPr lang="en-US" smtClean="0"/>
              <a:t>katrine.borga@ibv.uio.no</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Rectangle 10"/>
          <p:cNvSpPr>
            <a:spLocks noGrp="1" noChangeArrowheads="1"/>
          </p:cNvSpPr>
          <p:nvPr>
            <p:ph type="dt" sz="half" idx="10"/>
          </p:nvPr>
        </p:nvSpPr>
        <p:spPr>
          <a:xfrm>
            <a:off x="395536" y="6237312"/>
            <a:ext cx="1905000" cy="457200"/>
          </a:xfrm>
          <a:prstGeom prst="rect">
            <a:avLst/>
          </a:prstGeom>
        </p:spPr>
        <p:txBody>
          <a:bodyPr/>
          <a:lstStyle>
            <a:lvl1pPr>
              <a:defRPr/>
            </a:lvl1pPr>
          </a:lstStyle>
          <a:p>
            <a:pPr>
              <a:defRPr/>
            </a:pPr>
            <a:r>
              <a:rPr lang="nb-NO"/>
              <a:t>11. april 2011</a:t>
            </a:r>
          </a:p>
        </p:txBody>
      </p:sp>
      <p:sp>
        <p:nvSpPr>
          <p:cNvPr id="6" name="Rectangle 11"/>
          <p:cNvSpPr>
            <a:spLocks noGrp="1" noChangeArrowheads="1"/>
          </p:cNvSpPr>
          <p:nvPr>
            <p:ph type="ftr" sz="quarter" idx="11"/>
          </p:nvPr>
        </p:nvSpPr>
        <p:spPr/>
        <p:txBody>
          <a:bodyPr/>
          <a:lstStyle>
            <a:lvl1pPr>
              <a:defRPr/>
            </a:lvl1pPr>
          </a:lstStyle>
          <a:p>
            <a:pPr>
              <a:defRPr/>
            </a:pPr>
            <a:r>
              <a:rPr lang="en-US"/>
              <a:t>Ny Powerpoint mal 2011</a:t>
            </a:r>
          </a:p>
        </p:txBody>
      </p:sp>
      <p:sp>
        <p:nvSpPr>
          <p:cNvPr id="7" name="Rectangle 12"/>
          <p:cNvSpPr>
            <a:spLocks noGrp="1" noChangeArrowheads="1"/>
          </p:cNvSpPr>
          <p:nvPr>
            <p:ph type="sldNum" sz="quarter" idx="12"/>
          </p:nvPr>
        </p:nvSpPr>
        <p:spPr>
          <a:xfrm>
            <a:off x="8001000" y="6248400"/>
            <a:ext cx="685800" cy="457200"/>
          </a:xfrm>
          <a:prstGeom prst="rect">
            <a:avLst/>
          </a:prstGeom>
        </p:spPr>
        <p:txBody>
          <a:bodyPr/>
          <a:lstStyle>
            <a:lvl1pPr>
              <a:defRPr/>
            </a:lvl1pPr>
          </a:lstStyle>
          <a:p>
            <a:pPr>
              <a:defRPr/>
            </a:pPr>
            <a:fld id="{A3D80A61-94E8-DF44-AEBE-E3D57D7F525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Rectangle 10"/>
          <p:cNvSpPr>
            <a:spLocks noGrp="1" noChangeArrowheads="1"/>
          </p:cNvSpPr>
          <p:nvPr>
            <p:ph type="dt" sz="half" idx="10"/>
          </p:nvPr>
        </p:nvSpPr>
        <p:spPr>
          <a:xfrm>
            <a:off x="395536" y="6237312"/>
            <a:ext cx="1905000" cy="457200"/>
          </a:xfrm>
          <a:prstGeom prst="rect">
            <a:avLst/>
          </a:prstGeom>
        </p:spPr>
        <p:txBody>
          <a:bodyPr/>
          <a:lstStyle>
            <a:lvl1pPr>
              <a:defRPr/>
            </a:lvl1pPr>
          </a:lstStyle>
          <a:p>
            <a:pPr>
              <a:defRPr/>
            </a:pPr>
            <a:r>
              <a:rPr lang="nb-NO"/>
              <a:t>11. april 2011</a:t>
            </a:r>
          </a:p>
        </p:txBody>
      </p:sp>
      <p:sp>
        <p:nvSpPr>
          <p:cNvPr id="6" name="Rectangle 11"/>
          <p:cNvSpPr>
            <a:spLocks noGrp="1" noChangeArrowheads="1"/>
          </p:cNvSpPr>
          <p:nvPr>
            <p:ph type="ftr" sz="quarter" idx="11"/>
          </p:nvPr>
        </p:nvSpPr>
        <p:spPr/>
        <p:txBody>
          <a:bodyPr/>
          <a:lstStyle>
            <a:lvl1pPr>
              <a:defRPr/>
            </a:lvl1pPr>
          </a:lstStyle>
          <a:p>
            <a:pPr>
              <a:defRPr/>
            </a:pPr>
            <a:r>
              <a:rPr lang="en-US"/>
              <a:t>Ny Powerpoint mal 2011</a:t>
            </a:r>
          </a:p>
        </p:txBody>
      </p:sp>
      <p:sp>
        <p:nvSpPr>
          <p:cNvPr id="7" name="Rectangle 12"/>
          <p:cNvSpPr>
            <a:spLocks noGrp="1" noChangeArrowheads="1"/>
          </p:cNvSpPr>
          <p:nvPr>
            <p:ph type="sldNum" sz="quarter" idx="12"/>
          </p:nvPr>
        </p:nvSpPr>
        <p:spPr>
          <a:xfrm>
            <a:off x="8001000" y="6248400"/>
            <a:ext cx="685800" cy="457200"/>
          </a:xfrm>
          <a:prstGeom prst="rect">
            <a:avLst/>
          </a:prstGeom>
        </p:spPr>
        <p:txBody>
          <a:bodyPr/>
          <a:lstStyle>
            <a:lvl1pPr>
              <a:defRPr/>
            </a:lvl1pPr>
          </a:lstStyle>
          <a:p>
            <a:pPr>
              <a:defRPr/>
            </a:pPr>
            <a:fld id="{CE5D445A-0BFA-6341-828A-A89BD90AEE5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323528" y="557808"/>
            <a:ext cx="864096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dirty="0" err="1" smtClean="0"/>
              <a:t>Click</a:t>
            </a:r>
            <a:r>
              <a:rPr lang="nb-NO" dirty="0" smtClean="0"/>
              <a:t> to </a:t>
            </a:r>
            <a:r>
              <a:rPr lang="nb-NO" dirty="0" err="1" smtClean="0"/>
              <a:t>edit</a:t>
            </a:r>
            <a:r>
              <a:rPr lang="nb-NO" dirty="0" smtClean="0"/>
              <a:t> Master </a:t>
            </a:r>
            <a:r>
              <a:rPr lang="nb-NO" dirty="0" err="1" smtClean="0"/>
              <a:t>title</a:t>
            </a:r>
            <a:r>
              <a:rPr lang="nb-NO" dirty="0" smtClean="0"/>
              <a:t> style</a:t>
            </a:r>
            <a:endParaRPr lang="en-US" dirty="0"/>
          </a:p>
        </p:txBody>
      </p:sp>
      <p:sp>
        <p:nvSpPr>
          <p:cNvPr id="1027" name="Rectangle 8"/>
          <p:cNvSpPr>
            <a:spLocks noGrp="1" noChangeArrowheads="1"/>
          </p:cNvSpPr>
          <p:nvPr>
            <p:ph type="body" idx="1"/>
          </p:nvPr>
        </p:nvSpPr>
        <p:spPr bwMode="auto">
          <a:xfrm>
            <a:off x="395536" y="1981200"/>
            <a:ext cx="8291264"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dirty="0" err="1" smtClean="0"/>
              <a:t>Click</a:t>
            </a:r>
            <a:r>
              <a:rPr lang="nb-NO" dirty="0" smtClean="0"/>
              <a:t> to </a:t>
            </a:r>
            <a:r>
              <a:rPr lang="nb-NO" dirty="0" err="1" smtClean="0"/>
              <a:t>edit</a:t>
            </a:r>
            <a:r>
              <a:rPr lang="nb-NO" dirty="0" smtClean="0"/>
              <a:t> Master </a:t>
            </a:r>
            <a:r>
              <a:rPr lang="nb-NO" dirty="0" err="1" smtClean="0"/>
              <a:t>text</a:t>
            </a:r>
            <a:r>
              <a:rPr lang="nb-NO" dirty="0" smtClean="0"/>
              <a:t> styles</a:t>
            </a:r>
          </a:p>
          <a:p>
            <a:pPr lvl="1"/>
            <a:r>
              <a:rPr lang="nb-NO" dirty="0" smtClean="0"/>
              <a:t>Second </a:t>
            </a:r>
            <a:r>
              <a:rPr lang="nb-NO" dirty="0" err="1" smtClean="0"/>
              <a:t>level</a:t>
            </a:r>
            <a:endParaRPr lang="nb-NO" dirty="0" smtClean="0"/>
          </a:p>
          <a:p>
            <a:pPr lvl="2"/>
            <a:r>
              <a:rPr lang="nb-NO" dirty="0" smtClean="0"/>
              <a:t>Third </a:t>
            </a:r>
            <a:r>
              <a:rPr lang="nb-NO" dirty="0" err="1" smtClean="0"/>
              <a:t>level</a:t>
            </a:r>
            <a:endParaRPr lang="nb-NO" dirty="0" smtClean="0"/>
          </a:p>
          <a:p>
            <a:pPr lvl="3"/>
            <a:r>
              <a:rPr lang="nb-NO" dirty="0" err="1" smtClean="0"/>
              <a:t>Fourth</a:t>
            </a:r>
            <a:r>
              <a:rPr lang="nb-NO" dirty="0" smtClean="0"/>
              <a:t> </a:t>
            </a:r>
            <a:r>
              <a:rPr lang="nb-NO" dirty="0" err="1" smtClean="0"/>
              <a:t>level</a:t>
            </a:r>
            <a:endParaRPr lang="nb-NO" dirty="0" smtClean="0"/>
          </a:p>
          <a:p>
            <a:pPr lvl="4"/>
            <a:r>
              <a:rPr lang="nb-NO" dirty="0" smtClean="0"/>
              <a:t>Fifth </a:t>
            </a:r>
            <a:r>
              <a:rPr lang="nb-NO" dirty="0" err="1" smtClean="0"/>
              <a:t>level</a:t>
            </a:r>
            <a:endParaRPr lang="en-US" dirty="0"/>
          </a:p>
        </p:txBody>
      </p:sp>
      <p:sp>
        <p:nvSpPr>
          <p:cNvPr id="1035" name="Rectangle 11"/>
          <p:cNvSpPr>
            <a:spLocks noGrp="1" noChangeArrowheads="1"/>
          </p:cNvSpPr>
          <p:nvPr>
            <p:ph type="ftr" sz="quarter" idx="3"/>
          </p:nvPr>
        </p:nvSpPr>
        <p:spPr bwMode="auto">
          <a:xfrm>
            <a:off x="3048000" y="6248400"/>
            <a:ext cx="480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a:lvl1pPr>
          </a:lstStyle>
          <a:p>
            <a:pPr>
              <a:defRPr/>
            </a:pPr>
            <a:r>
              <a:rPr lang="en-US" dirty="0" err="1" smtClean="0"/>
              <a:t>katrine.borga@ibv.uio.no</a:t>
            </a:r>
            <a:endParaRPr lang="en-US" dirty="0"/>
          </a:p>
        </p:txBody>
      </p:sp>
      <p:pic>
        <p:nvPicPr>
          <p:cNvPr id="1031" name="Picture 7" descr="MN_IMBV_A_ENG.png"/>
          <p:cNvPicPr>
            <a:picLocks noChangeAspect="1"/>
          </p:cNvPicPr>
          <p:nvPr/>
        </p:nvPicPr>
        <p:blipFill>
          <a:blip r:embed="rId14"/>
          <a:srcRect/>
          <a:stretch>
            <a:fillRect/>
          </a:stretch>
        </p:blipFill>
        <p:spPr bwMode="auto">
          <a:xfrm>
            <a:off x="304800" y="231775"/>
            <a:ext cx="3186113" cy="377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hdr="0"/>
  <p:txStyles>
    <p:titleStyle>
      <a:lvl1pPr algn="l" rtl="0" eaLnBrk="1" fontAlgn="base" hangingPunct="1">
        <a:spcBef>
          <a:spcPct val="0"/>
        </a:spcBef>
        <a:spcAft>
          <a:spcPct val="0"/>
        </a:spcAft>
        <a:defRPr sz="3600" b="0">
          <a:solidFill>
            <a:srgbClr val="2B80CD"/>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a:solidFill>
            <a:schemeClr val="tx1"/>
          </a:solidFill>
          <a:latin typeface="+mn-lt"/>
          <a:ea typeface="+mn-ea"/>
          <a:cs typeface="+mn-cs"/>
        </a:defRPr>
      </a:lvl4pPr>
      <a:lvl5pPr marL="2057400" indent="-228600" algn="l" rtl="0" eaLnBrk="1" fontAlgn="base" hangingPunct="1">
        <a:spcBef>
          <a:spcPct val="20000"/>
        </a:spcBef>
        <a:spcAft>
          <a:spcPct val="0"/>
        </a:spcAft>
        <a:buChar char="»"/>
        <a:defRPr sz="16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6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6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6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A6CA1-1879-C247-B432-2D869DB3D530}" type="datetimeFigureOut">
              <a:rPr lang="en-US" smtClean="0"/>
              <a:t>27.05.16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2C5EC-B29F-9946-8025-CD3E5785295F}" type="slidenum">
              <a:rPr lang="en-US" smtClean="0"/>
              <a:t>‹#›</a:t>
            </a:fld>
            <a:endParaRPr lang="en-US"/>
          </a:p>
        </p:txBody>
      </p:sp>
    </p:spTree>
    <p:extLst>
      <p:ext uri="{BB962C8B-B14F-4D97-AF65-F5344CB8AC3E}">
        <p14:creationId xmlns:p14="http://schemas.microsoft.com/office/powerpoint/2010/main" val="313076747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9.JPG"/><Relationship Id="rId1" Type="http://schemas.openxmlformats.org/officeDocument/2006/relationships/slideLayout" Target="../slideLayouts/slideLayout4.xml"/><Relationship Id="rId2" Type="http://schemas.openxmlformats.org/officeDocument/2006/relationships/image" Target="../media/image3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 Id="rId3"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 Id="rId3"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jpeg"/><Relationship Id="rId7" Type="http://schemas.openxmlformats.org/officeDocument/2006/relationships/image" Target="../media/image58.png"/><Relationship Id="rId1" Type="http://schemas.openxmlformats.org/officeDocument/2006/relationships/slideLayout" Target="../slideLayouts/slideLayout4.xml"/><Relationship Id="rId2"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png"/><Relationship Id="rId9"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588"/>
            <a:ext cx="9144000" cy="6858001"/>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itle 4"/>
          <p:cNvSpPr>
            <a:spLocks noGrp="1"/>
          </p:cNvSpPr>
          <p:nvPr>
            <p:ph type="ctrTitle"/>
          </p:nvPr>
        </p:nvSpPr>
        <p:spPr>
          <a:xfrm>
            <a:off x="838200" y="1238895"/>
            <a:ext cx="7772400" cy="1470025"/>
          </a:xfrm>
        </p:spPr>
        <p:txBody>
          <a:bodyPr/>
          <a:lstStyle/>
          <a:p>
            <a:r>
              <a:rPr lang="en-US" sz="4000" b="1" dirty="0" err="1">
                <a:solidFill>
                  <a:srgbClr val="1A74CD"/>
                </a:solidFill>
              </a:rPr>
              <a:t>Klima</a:t>
            </a:r>
            <a:r>
              <a:rPr lang="en-US" sz="4000" b="1" dirty="0">
                <a:solidFill>
                  <a:srgbClr val="1A74CD"/>
                </a:solidFill>
              </a:rPr>
              <a:t> </a:t>
            </a:r>
            <a:r>
              <a:rPr lang="en-US" sz="4000" b="1" dirty="0" err="1">
                <a:solidFill>
                  <a:srgbClr val="1A74CD"/>
                </a:solidFill>
              </a:rPr>
              <a:t>og</a:t>
            </a:r>
            <a:r>
              <a:rPr lang="en-US" sz="4000" b="1" dirty="0">
                <a:solidFill>
                  <a:srgbClr val="1A74CD"/>
                </a:solidFill>
              </a:rPr>
              <a:t> </a:t>
            </a:r>
            <a:r>
              <a:rPr lang="en-US" sz="4000" b="1" dirty="0" err="1">
                <a:solidFill>
                  <a:srgbClr val="1A74CD"/>
                </a:solidFill>
              </a:rPr>
              <a:t>miljøgifter</a:t>
            </a:r>
            <a:r>
              <a:rPr lang="en-US" sz="4000" b="1" dirty="0">
                <a:solidFill>
                  <a:srgbClr val="1A74CD"/>
                </a:solidFill>
              </a:rPr>
              <a:t> </a:t>
            </a:r>
            <a:r>
              <a:rPr lang="en-US" sz="4000" b="1" dirty="0" err="1">
                <a:solidFill>
                  <a:srgbClr val="1A74CD"/>
                </a:solidFill>
              </a:rPr>
              <a:t>i</a:t>
            </a:r>
            <a:r>
              <a:rPr lang="en-US" sz="4000" b="1" dirty="0">
                <a:solidFill>
                  <a:srgbClr val="1A74CD"/>
                </a:solidFill>
              </a:rPr>
              <a:t> </a:t>
            </a:r>
            <a:br>
              <a:rPr lang="en-US" sz="4000" b="1" dirty="0">
                <a:solidFill>
                  <a:srgbClr val="1A74CD"/>
                </a:solidFill>
              </a:rPr>
            </a:br>
            <a:r>
              <a:rPr lang="en-US" sz="4000" b="1" dirty="0" err="1">
                <a:solidFill>
                  <a:srgbClr val="1A74CD"/>
                </a:solidFill>
              </a:rPr>
              <a:t>Arktis</a:t>
            </a:r>
            <a:r>
              <a:rPr lang="en-US" sz="4000" b="1" dirty="0">
                <a:solidFill>
                  <a:srgbClr val="1A74CD"/>
                </a:solidFill>
              </a:rPr>
              <a:t> </a:t>
            </a:r>
            <a:r>
              <a:rPr lang="en-US" sz="4000" b="1" dirty="0" err="1">
                <a:solidFill>
                  <a:srgbClr val="1A74CD"/>
                </a:solidFill>
              </a:rPr>
              <a:t>og</a:t>
            </a:r>
            <a:r>
              <a:rPr lang="en-US" sz="4000" b="1" dirty="0">
                <a:solidFill>
                  <a:srgbClr val="1A74CD"/>
                </a:solidFill>
              </a:rPr>
              <a:t> </a:t>
            </a:r>
            <a:r>
              <a:rPr lang="en-US" sz="4000" b="1" dirty="0" err="1">
                <a:solidFill>
                  <a:srgbClr val="1A74CD"/>
                </a:solidFill>
              </a:rPr>
              <a:t>Antarktis</a:t>
            </a:r>
            <a:r>
              <a:rPr lang="en-US" sz="4000" dirty="0">
                <a:solidFill>
                  <a:srgbClr val="1A74CD"/>
                </a:solidFill>
              </a:rPr>
              <a:t/>
            </a:r>
            <a:br>
              <a:rPr lang="en-US" sz="4000" dirty="0">
                <a:solidFill>
                  <a:srgbClr val="1A74CD"/>
                </a:solidFill>
              </a:rPr>
            </a:br>
            <a:endParaRPr lang="en-US" sz="4000" dirty="0">
              <a:solidFill>
                <a:srgbClr val="1A74CD"/>
              </a:solidFill>
            </a:endParaRPr>
          </a:p>
        </p:txBody>
      </p:sp>
      <p:sp>
        <p:nvSpPr>
          <p:cNvPr id="6" name="Subtitle 5"/>
          <p:cNvSpPr>
            <a:spLocks noGrp="1"/>
          </p:cNvSpPr>
          <p:nvPr>
            <p:ph type="subTitle" idx="1"/>
          </p:nvPr>
        </p:nvSpPr>
        <p:spPr>
          <a:xfrm>
            <a:off x="1348680" y="3476600"/>
            <a:ext cx="7543800" cy="1752600"/>
          </a:xfrm>
        </p:spPr>
        <p:txBody>
          <a:bodyPr/>
          <a:lstStyle/>
          <a:p>
            <a:endParaRPr lang="en-US" sz="2400" dirty="0"/>
          </a:p>
          <a:p>
            <a:endParaRPr lang="en-US" sz="2400" dirty="0" smtClean="0"/>
          </a:p>
          <a:p>
            <a:endParaRPr lang="en-US" sz="2400" b="1" dirty="0" smtClean="0"/>
          </a:p>
          <a:p>
            <a:r>
              <a:rPr lang="en-US" sz="2400" b="1" dirty="0" smtClean="0"/>
              <a:t>Katrine Borgå</a:t>
            </a:r>
          </a:p>
          <a:p>
            <a:r>
              <a:rPr lang="en-US" sz="2000" dirty="0" err="1" smtClean="0"/>
              <a:t>Akvatisk</a:t>
            </a:r>
            <a:r>
              <a:rPr lang="en-US" sz="2000" dirty="0" smtClean="0"/>
              <a:t> </a:t>
            </a:r>
            <a:r>
              <a:rPr lang="en-US" sz="2000" dirty="0" err="1" smtClean="0"/>
              <a:t>biologi</a:t>
            </a:r>
            <a:r>
              <a:rPr lang="en-US" sz="2000" dirty="0" smtClean="0"/>
              <a:t> </a:t>
            </a:r>
            <a:r>
              <a:rPr lang="en-US" sz="2000" dirty="0" err="1" smtClean="0"/>
              <a:t>og</a:t>
            </a:r>
            <a:r>
              <a:rPr lang="en-US" sz="2000" dirty="0" smtClean="0"/>
              <a:t> </a:t>
            </a:r>
            <a:r>
              <a:rPr lang="en-US" sz="2000" dirty="0" err="1" smtClean="0"/>
              <a:t>toksikologi</a:t>
            </a:r>
            <a:endParaRPr lang="en-US" sz="2000" dirty="0" smtClean="0"/>
          </a:p>
          <a:p>
            <a:r>
              <a:rPr lang="en-US" sz="2000" dirty="0" err="1" smtClean="0"/>
              <a:t>Institutt</a:t>
            </a:r>
            <a:r>
              <a:rPr lang="en-US" sz="2000" dirty="0" smtClean="0"/>
              <a:t> for </a:t>
            </a:r>
            <a:r>
              <a:rPr lang="en-US" sz="2000" dirty="0" err="1" smtClean="0"/>
              <a:t>biovitenskap</a:t>
            </a:r>
            <a:endParaRPr lang="en-US" sz="2000" dirty="0" smtClean="0"/>
          </a:p>
          <a:p>
            <a:endParaRPr lang="en-US" sz="2000" dirty="0" smtClean="0"/>
          </a:p>
          <a:p>
            <a:r>
              <a:rPr lang="en-US" sz="2000" dirty="0" err="1" smtClean="0"/>
              <a:t>Norsk</a:t>
            </a:r>
            <a:r>
              <a:rPr lang="en-US" sz="2000" dirty="0" smtClean="0"/>
              <a:t> </a:t>
            </a:r>
            <a:r>
              <a:rPr lang="en-US" sz="2000" dirty="0" err="1" smtClean="0"/>
              <a:t>institutt</a:t>
            </a:r>
            <a:r>
              <a:rPr lang="en-US" sz="2000" dirty="0" smtClean="0"/>
              <a:t> for </a:t>
            </a:r>
            <a:r>
              <a:rPr lang="en-US" sz="2000" dirty="0" err="1" smtClean="0"/>
              <a:t>vannsforskning</a:t>
            </a:r>
            <a:r>
              <a:rPr lang="en-US" sz="2000" dirty="0" smtClean="0"/>
              <a:t> (NIVA)</a:t>
            </a:r>
            <a:endParaRPr lang="en-US" sz="2000" dirty="0"/>
          </a:p>
        </p:txBody>
      </p:sp>
      <p:pic>
        <p:nvPicPr>
          <p:cNvPr id="7" name="Picture 6"/>
          <p:cNvPicPr>
            <a:picLocks noChangeAspect="1"/>
          </p:cNvPicPr>
          <p:nvPr/>
        </p:nvPicPr>
        <p:blipFill rotWithShape="1">
          <a:blip r:embed="rId3">
            <a:alphaModFix/>
          </a:blip>
          <a:srcRect l="36949" r="27110" b="18696"/>
          <a:stretch/>
        </p:blipFill>
        <p:spPr>
          <a:xfrm>
            <a:off x="250634" y="5436640"/>
            <a:ext cx="928287" cy="1213556"/>
          </a:xfrm>
          <a:prstGeom prst="rect">
            <a:avLst/>
          </a:prstGeom>
          <a:ln>
            <a:noFill/>
          </a:ln>
        </p:spPr>
      </p:pic>
    </p:spTree>
    <p:extLst>
      <p:ext uri="{BB962C8B-B14F-4D97-AF65-F5344CB8AC3E}">
        <p14:creationId xmlns:p14="http://schemas.microsoft.com/office/powerpoint/2010/main" val="13799240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3"/>
          <p:cNvSpPr>
            <a:spLocks noGrp="1"/>
          </p:cNvSpPr>
          <p:nvPr>
            <p:ph type="body" idx="1"/>
          </p:nvPr>
        </p:nvSpPr>
        <p:spPr>
          <a:xfrm>
            <a:off x="179512" y="2132856"/>
            <a:ext cx="8229600" cy="5112568"/>
          </a:xfrm>
        </p:spPr>
        <p:txBody>
          <a:bodyPr/>
          <a:lstStyle/>
          <a:p>
            <a:pPr marL="514350" indent="-514350">
              <a:buFont typeface="+mj-ea"/>
              <a:buAutoNum type="circleNumDbPlain"/>
            </a:pPr>
            <a:r>
              <a:rPr lang="nb-NO" dirty="0"/>
              <a:t>Space for time</a:t>
            </a:r>
          </a:p>
          <a:p>
            <a:pPr lvl="1"/>
            <a:r>
              <a:rPr lang="nb-NO" sz="2000" dirty="0"/>
              <a:t>COPOL: </a:t>
            </a:r>
            <a:r>
              <a:rPr lang="nb-NO" sz="2000" dirty="0" err="1"/>
              <a:t>Contaminants</a:t>
            </a:r>
            <a:r>
              <a:rPr lang="nb-NO" sz="2000" dirty="0"/>
              <a:t> in polar regions – </a:t>
            </a:r>
            <a:r>
              <a:rPr lang="nb-NO" sz="2000" dirty="0" err="1"/>
              <a:t>comparing</a:t>
            </a:r>
            <a:r>
              <a:rPr lang="nb-NO" sz="2000" dirty="0"/>
              <a:t> fjords </a:t>
            </a:r>
            <a:r>
              <a:rPr lang="nb-NO" sz="2000" dirty="0" err="1"/>
              <a:t>on</a:t>
            </a:r>
            <a:r>
              <a:rPr lang="nb-NO" sz="2000" dirty="0"/>
              <a:t> </a:t>
            </a:r>
            <a:r>
              <a:rPr lang="nb-NO" sz="2000" dirty="0" smtClean="0"/>
              <a:t>Svalbard</a:t>
            </a:r>
          </a:p>
          <a:p>
            <a:pPr lvl="1"/>
            <a:endParaRPr lang="nb-NO" sz="2000" dirty="0"/>
          </a:p>
          <a:p>
            <a:pPr marL="514350" indent="-514350">
              <a:buFont typeface="+mj-ea"/>
              <a:buAutoNum type="circleNumDbPlain"/>
            </a:pPr>
            <a:r>
              <a:rPr lang="nb-NO" dirty="0" err="1"/>
              <a:t>Predictive</a:t>
            </a:r>
            <a:r>
              <a:rPr lang="nb-NO" dirty="0"/>
              <a:t> </a:t>
            </a:r>
            <a:r>
              <a:rPr lang="nb-NO" dirty="0" err="1"/>
              <a:t>modelling</a:t>
            </a:r>
            <a:endParaRPr lang="nb-NO" dirty="0"/>
          </a:p>
          <a:p>
            <a:pPr lvl="1"/>
            <a:r>
              <a:rPr lang="nb-NO" sz="2000" dirty="0"/>
              <a:t>Using IPCC </a:t>
            </a:r>
            <a:r>
              <a:rPr lang="nb-NO" sz="2000" dirty="0" err="1"/>
              <a:t>predicted</a:t>
            </a:r>
            <a:r>
              <a:rPr lang="nb-NO" sz="2000" dirty="0"/>
              <a:t> </a:t>
            </a:r>
            <a:r>
              <a:rPr lang="nb-NO" sz="2000" dirty="0" smtClean="0"/>
              <a:t>scenaria</a:t>
            </a:r>
          </a:p>
          <a:p>
            <a:pPr lvl="1"/>
            <a:endParaRPr lang="nb-NO" sz="2000" dirty="0"/>
          </a:p>
          <a:p>
            <a:pPr marL="514350" indent="-514350">
              <a:buFont typeface="+mj-ea"/>
              <a:buAutoNum type="circleNumDbPlain"/>
            </a:pPr>
            <a:r>
              <a:rPr lang="nb-NO" dirty="0"/>
              <a:t>Temporal trend studies</a:t>
            </a:r>
          </a:p>
          <a:p>
            <a:pPr lvl="1"/>
            <a:r>
              <a:rPr lang="nb-NO" sz="2000" dirty="0" smtClean="0"/>
              <a:t>King </a:t>
            </a:r>
            <a:r>
              <a:rPr lang="nb-NO" sz="2000" dirty="0" err="1" smtClean="0"/>
              <a:t>penguin</a:t>
            </a:r>
            <a:endParaRPr lang="nb-NO" sz="2000" dirty="0"/>
          </a:p>
        </p:txBody>
      </p:sp>
      <p:sp>
        <p:nvSpPr>
          <p:cNvPr id="260098" name="Rectangle 2"/>
          <p:cNvSpPr>
            <a:spLocks noGrp="1"/>
          </p:cNvSpPr>
          <p:nvPr>
            <p:ph type="title"/>
          </p:nvPr>
        </p:nvSpPr>
        <p:spPr/>
        <p:txBody>
          <a:bodyPr/>
          <a:lstStyle/>
          <a:p>
            <a:pPr algn="l"/>
            <a:r>
              <a:rPr lang="el-GR" dirty="0">
                <a:latin typeface="Arial" charset="0"/>
                <a:cs typeface="Arial" charset="0"/>
              </a:rPr>
              <a:t>Δ</a:t>
            </a:r>
            <a:r>
              <a:rPr lang="nb-NO" dirty="0"/>
              <a:t> Food web</a:t>
            </a:r>
          </a:p>
        </p:txBody>
      </p:sp>
      <p:grpSp>
        <p:nvGrpSpPr>
          <p:cNvPr id="260100" name="Group 4"/>
          <p:cNvGrpSpPr>
            <a:grpSpLocks/>
          </p:cNvGrpSpPr>
          <p:nvPr/>
        </p:nvGrpSpPr>
        <p:grpSpPr bwMode="auto">
          <a:xfrm>
            <a:off x="4179888" y="188913"/>
            <a:ext cx="4964112" cy="1857375"/>
            <a:chOff x="2633" y="990"/>
            <a:chExt cx="3127" cy="1170"/>
          </a:xfrm>
        </p:grpSpPr>
        <p:pic>
          <p:nvPicPr>
            <p:cNvPr id="260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 y="990"/>
              <a:ext cx="1562" cy="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0102" name="Picture 6" descr="alkeko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 y="1172"/>
              <a:ext cx="1474" cy="983"/>
            </a:xfrm>
            <a:prstGeom prst="rect">
              <a:avLst/>
            </a:prstGeom>
            <a:noFill/>
            <a:extLst>
              <a:ext uri="{909E8E84-426E-40dd-AFC4-6F175D3DCCD1}">
                <a14:hiddenFill xmlns:a14="http://schemas.microsoft.com/office/drawing/2010/main">
                  <a:solidFill>
                    <a:srgbClr val="FFFFFF"/>
                  </a:solidFill>
                </a14:hiddenFill>
              </a:ext>
            </a:extLst>
          </p:spPr>
        </p:pic>
      </p:grpSp>
      <p:pic>
        <p:nvPicPr>
          <p:cNvPr id="260103" name="Picture 7" descr="Foodweb_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271366"/>
            <a:ext cx="2230437" cy="21018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7"/>
          <p:cNvGrpSpPr>
            <a:grpSpLocks/>
          </p:cNvGrpSpPr>
          <p:nvPr/>
        </p:nvGrpSpPr>
        <p:grpSpPr bwMode="auto">
          <a:xfrm>
            <a:off x="5967412" y="4223321"/>
            <a:ext cx="3176588" cy="2630487"/>
            <a:chOff x="982" y="1775"/>
            <a:chExt cx="2925" cy="2246"/>
          </a:xfrm>
        </p:grpSpPr>
        <p:grpSp>
          <p:nvGrpSpPr>
            <p:cNvPr id="10" name="Group 8"/>
            <p:cNvGrpSpPr>
              <a:grpSpLocks/>
            </p:cNvGrpSpPr>
            <p:nvPr/>
          </p:nvGrpSpPr>
          <p:grpSpPr bwMode="auto">
            <a:xfrm>
              <a:off x="1336" y="1775"/>
              <a:ext cx="2365" cy="2039"/>
              <a:chOff x="3312" y="2064"/>
              <a:chExt cx="2736" cy="2064"/>
            </a:xfrm>
          </p:grpSpPr>
          <p:sp>
            <p:nvSpPr>
              <p:cNvPr id="51" name="AutoShape 9"/>
              <p:cNvSpPr>
                <a:spLocks noChangeArrowheads="1"/>
              </p:cNvSpPr>
              <p:nvPr/>
            </p:nvSpPr>
            <p:spPr bwMode="auto">
              <a:xfrm>
                <a:off x="3312" y="2064"/>
                <a:ext cx="2736" cy="2064"/>
              </a:xfrm>
              <a:prstGeom prst="triangle">
                <a:avLst>
                  <a:gd name="adj" fmla="val 48750"/>
                </a:avLst>
              </a:prstGeom>
              <a:noFill/>
              <a:ln w="5715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 name="Line 10"/>
              <p:cNvSpPr>
                <a:spLocks noChangeShapeType="1"/>
              </p:cNvSpPr>
              <p:nvPr/>
            </p:nvSpPr>
            <p:spPr bwMode="auto">
              <a:xfrm>
                <a:off x="3600" y="3696"/>
                <a:ext cx="216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Line 11"/>
              <p:cNvSpPr>
                <a:spLocks noChangeShapeType="1"/>
              </p:cNvSpPr>
              <p:nvPr/>
            </p:nvSpPr>
            <p:spPr bwMode="auto">
              <a:xfrm>
                <a:off x="3888" y="3264"/>
                <a:ext cx="1584"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 name="Line 12"/>
              <p:cNvSpPr>
                <a:spLocks noChangeShapeType="1"/>
              </p:cNvSpPr>
              <p:nvPr/>
            </p:nvSpPr>
            <p:spPr bwMode="auto">
              <a:xfrm>
                <a:off x="4146" y="2832"/>
                <a:ext cx="1008"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5" name="Line 13"/>
              <p:cNvSpPr>
                <a:spLocks noChangeShapeType="1"/>
              </p:cNvSpPr>
              <p:nvPr/>
            </p:nvSpPr>
            <p:spPr bwMode="auto">
              <a:xfrm>
                <a:off x="4416" y="2400"/>
                <a:ext cx="48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1" name="Group 14"/>
            <p:cNvGrpSpPr>
              <a:grpSpLocks/>
            </p:cNvGrpSpPr>
            <p:nvPr/>
          </p:nvGrpSpPr>
          <p:grpSpPr bwMode="auto">
            <a:xfrm>
              <a:off x="982" y="3637"/>
              <a:ext cx="2925" cy="384"/>
              <a:chOff x="768" y="3552"/>
              <a:chExt cx="4752" cy="624"/>
            </a:xfrm>
          </p:grpSpPr>
          <p:sp>
            <p:nvSpPr>
              <p:cNvPr id="47" name="Oval 15"/>
              <p:cNvSpPr>
                <a:spLocks noChangeArrowheads="1"/>
              </p:cNvSpPr>
              <p:nvPr/>
            </p:nvSpPr>
            <p:spPr bwMode="auto">
              <a:xfrm>
                <a:off x="768" y="3600"/>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Oval 16"/>
              <p:cNvSpPr>
                <a:spLocks noChangeArrowheads="1"/>
              </p:cNvSpPr>
              <p:nvPr/>
            </p:nvSpPr>
            <p:spPr bwMode="auto">
              <a:xfrm>
                <a:off x="5376" y="3552"/>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Oval 17"/>
              <p:cNvSpPr>
                <a:spLocks noChangeArrowheads="1"/>
              </p:cNvSpPr>
              <p:nvPr/>
            </p:nvSpPr>
            <p:spPr bwMode="auto">
              <a:xfrm>
                <a:off x="3936" y="4032"/>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Oval 18"/>
              <p:cNvSpPr>
                <a:spLocks noChangeArrowheads="1"/>
              </p:cNvSpPr>
              <p:nvPr/>
            </p:nvSpPr>
            <p:spPr bwMode="auto">
              <a:xfrm>
                <a:off x="1632" y="3984"/>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2" name="Group 19"/>
            <p:cNvGrpSpPr>
              <a:grpSpLocks/>
            </p:cNvGrpSpPr>
            <p:nvPr/>
          </p:nvGrpSpPr>
          <p:grpSpPr bwMode="auto">
            <a:xfrm>
              <a:off x="1750" y="3016"/>
              <a:ext cx="1507" cy="311"/>
              <a:chOff x="2016" y="2544"/>
              <a:chExt cx="2448" cy="504"/>
            </a:xfrm>
          </p:grpSpPr>
          <p:sp>
            <p:nvSpPr>
              <p:cNvPr id="42" name="Oval 20"/>
              <p:cNvSpPr>
                <a:spLocks noChangeArrowheads="1"/>
              </p:cNvSpPr>
              <p:nvPr/>
            </p:nvSpPr>
            <p:spPr bwMode="auto">
              <a:xfrm>
                <a:off x="2016" y="2904"/>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Oval 21"/>
              <p:cNvSpPr>
                <a:spLocks noChangeArrowheads="1"/>
              </p:cNvSpPr>
              <p:nvPr/>
            </p:nvSpPr>
            <p:spPr bwMode="auto">
              <a:xfrm>
                <a:off x="4320" y="2904"/>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Oval 22"/>
              <p:cNvSpPr>
                <a:spLocks noChangeArrowheads="1"/>
              </p:cNvSpPr>
              <p:nvPr/>
            </p:nvSpPr>
            <p:spPr bwMode="auto">
              <a:xfrm>
                <a:off x="3840" y="2544"/>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Oval 23"/>
              <p:cNvSpPr>
                <a:spLocks noChangeArrowheads="1"/>
              </p:cNvSpPr>
              <p:nvPr/>
            </p:nvSpPr>
            <p:spPr bwMode="auto">
              <a:xfrm>
                <a:off x="3264" y="2832"/>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Oval 24"/>
              <p:cNvSpPr>
                <a:spLocks noChangeArrowheads="1"/>
              </p:cNvSpPr>
              <p:nvPr/>
            </p:nvSpPr>
            <p:spPr bwMode="auto">
              <a:xfrm>
                <a:off x="2592" y="2640"/>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 name="Group 25"/>
            <p:cNvGrpSpPr>
              <a:grpSpLocks/>
            </p:cNvGrpSpPr>
            <p:nvPr/>
          </p:nvGrpSpPr>
          <p:grpSpPr bwMode="auto">
            <a:xfrm>
              <a:off x="1957" y="2632"/>
              <a:ext cx="1064" cy="266"/>
              <a:chOff x="2352" y="1920"/>
              <a:chExt cx="1728" cy="432"/>
            </a:xfrm>
          </p:grpSpPr>
          <p:sp>
            <p:nvSpPr>
              <p:cNvPr id="37" name="Oval 26"/>
              <p:cNvSpPr>
                <a:spLocks noChangeArrowheads="1"/>
              </p:cNvSpPr>
              <p:nvPr/>
            </p:nvSpPr>
            <p:spPr bwMode="auto">
              <a:xfrm>
                <a:off x="2352" y="2208"/>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 name="Oval 27"/>
              <p:cNvSpPr>
                <a:spLocks noChangeArrowheads="1"/>
              </p:cNvSpPr>
              <p:nvPr/>
            </p:nvSpPr>
            <p:spPr bwMode="auto">
              <a:xfrm>
                <a:off x="3936" y="2208"/>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 name="Oval 28"/>
              <p:cNvSpPr>
                <a:spLocks noChangeArrowheads="1"/>
              </p:cNvSpPr>
              <p:nvPr/>
            </p:nvSpPr>
            <p:spPr bwMode="auto">
              <a:xfrm>
                <a:off x="3456" y="1920"/>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Oval 29"/>
              <p:cNvSpPr>
                <a:spLocks noChangeArrowheads="1"/>
              </p:cNvSpPr>
              <p:nvPr/>
            </p:nvSpPr>
            <p:spPr bwMode="auto">
              <a:xfrm>
                <a:off x="3072" y="2160"/>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 name="Oval 30"/>
              <p:cNvSpPr>
                <a:spLocks noChangeArrowheads="1"/>
              </p:cNvSpPr>
              <p:nvPr/>
            </p:nvSpPr>
            <p:spPr bwMode="auto">
              <a:xfrm>
                <a:off x="2640" y="1920"/>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4" name="Group 31"/>
            <p:cNvGrpSpPr>
              <a:grpSpLocks/>
            </p:cNvGrpSpPr>
            <p:nvPr/>
          </p:nvGrpSpPr>
          <p:grpSpPr bwMode="auto">
            <a:xfrm>
              <a:off x="2194" y="2160"/>
              <a:ext cx="576" cy="325"/>
              <a:chOff x="2736" y="1152"/>
              <a:chExt cx="936" cy="528"/>
            </a:xfrm>
          </p:grpSpPr>
          <p:sp>
            <p:nvSpPr>
              <p:cNvPr id="32" name="Oval 32"/>
              <p:cNvSpPr>
                <a:spLocks noChangeArrowheads="1"/>
              </p:cNvSpPr>
              <p:nvPr/>
            </p:nvSpPr>
            <p:spPr bwMode="auto">
              <a:xfrm>
                <a:off x="2736" y="1488"/>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 name="Oval 33"/>
              <p:cNvSpPr>
                <a:spLocks noChangeArrowheads="1"/>
              </p:cNvSpPr>
              <p:nvPr/>
            </p:nvSpPr>
            <p:spPr bwMode="auto">
              <a:xfrm>
                <a:off x="3528" y="1536"/>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Oval 34"/>
              <p:cNvSpPr>
                <a:spLocks noChangeArrowheads="1"/>
              </p:cNvSpPr>
              <p:nvPr/>
            </p:nvSpPr>
            <p:spPr bwMode="auto">
              <a:xfrm>
                <a:off x="3360" y="1152"/>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 name="Oval 35"/>
              <p:cNvSpPr>
                <a:spLocks noChangeArrowheads="1"/>
              </p:cNvSpPr>
              <p:nvPr/>
            </p:nvSpPr>
            <p:spPr bwMode="auto">
              <a:xfrm>
                <a:off x="3120" y="1488"/>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 name="Oval 36"/>
              <p:cNvSpPr>
                <a:spLocks noChangeArrowheads="1"/>
              </p:cNvSpPr>
              <p:nvPr/>
            </p:nvSpPr>
            <p:spPr bwMode="auto">
              <a:xfrm>
                <a:off x="2976" y="1152"/>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5" name="Group 37"/>
            <p:cNvGrpSpPr>
              <a:grpSpLocks/>
            </p:cNvGrpSpPr>
            <p:nvPr/>
          </p:nvGrpSpPr>
          <p:grpSpPr bwMode="auto">
            <a:xfrm>
              <a:off x="2371" y="1835"/>
              <a:ext cx="207" cy="266"/>
              <a:chOff x="3024" y="624"/>
              <a:chExt cx="336" cy="432"/>
            </a:xfrm>
          </p:grpSpPr>
          <p:sp>
            <p:nvSpPr>
              <p:cNvPr id="28" name="Oval 38"/>
              <p:cNvSpPr>
                <a:spLocks noChangeArrowheads="1"/>
              </p:cNvSpPr>
              <p:nvPr/>
            </p:nvSpPr>
            <p:spPr bwMode="auto">
              <a:xfrm>
                <a:off x="3024" y="816"/>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Oval 39"/>
              <p:cNvSpPr>
                <a:spLocks noChangeArrowheads="1"/>
              </p:cNvSpPr>
              <p:nvPr/>
            </p:nvSpPr>
            <p:spPr bwMode="auto">
              <a:xfrm>
                <a:off x="3216" y="768"/>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 name="Oval 40"/>
              <p:cNvSpPr>
                <a:spLocks noChangeArrowheads="1"/>
              </p:cNvSpPr>
              <p:nvPr/>
            </p:nvSpPr>
            <p:spPr bwMode="auto">
              <a:xfrm>
                <a:off x="3168" y="912"/>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 name="Oval 41"/>
              <p:cNvSpPr>
                <a:spLocks noChangeArrowheads="1"/>
              </p:cNvSpPr>
              <p:nvPr/>
            </p:nvSpPr>
            <p:spPr bwMode="auto">
              <a:xfrm>
                <a:off x="3120" y="624"/>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6" name="Group 42"/>
            <p:cNvGrpSpPr>
              <a:grpSpLocks/>
            </p:cNvGrpSpPr>
            <p:nvPr/>
          </p:nvGrpSpPr>
          <p:grpSpPr bwMode="auto">
            <a:xfrm>
              <a:off x="1543" y="3459"/>
              <a:ext cx="2010" cy="296"/>
              <a:chOff x="1680" y="3264"/>
              <a:chExt cx="3264" cy="480"/>
            </a:xfrm>
          </p:grpSpPr>
          <p:sp>
            <p:nvSpPr>
              <p:cNvPr id="22" name="Oval 43"/>
              <p:cNvSpPr>
                <a:spLocks noChangeArrowheads="1"/>
              </p:cNvSpPr>
              <p:nvPr/>
            </p:nvSpPr>
            <p:spPr bwMode="auto">
              <a:xfrm>
                <a:off x="1680" y="3600"/>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Oval 44"/>
              <p:cNvSpPr>
                <a:spLocks noChangeArrowheads="1"/>
              </p:cNvSpPr>
              <p:nvPr/>
            </p:nvSpPr>
            <p:spPr bwMode="auto">
              <a:xfrm>
                <a:off x="4800" y="3600"/>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Oval 45"/>
              <p:cNvSpPr>
                <a:spLocks noChangeArrowheads="1"/>
              </p:cNvSpPr>
              <p:nvPr/>
            </p:nvSpPr>
            <p:spPr bwMode="auto">
              <a:xfrm>
                <a:off x="4224" y="3360"/>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Oval 46"/>
              <p:cNvSpPr>
                <a:spLocks noChangeArrowheads="1"/>
              </p:cNvSpPr>
              <p:nvPr/>
            </p:nvSpPr>
            <p:spPr bwMode="auto">
              <a:xfrm>
                <a:off x="3600" y="3552"/>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Oval 47"/>
              <p:cNvSpPr>
                <a:spLocks noChangeArrowheads="1"/>
              </p:cNvSpPr>
              <p:nvPr/>
            </p:nvSpPr>
            <p:spPr bwMode="auto">
              <a:xfrm>
                <a:off x="2880" y="3456"/>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Oval 48"/>
              <p:cNvSpPr>
                <a:spLocks noChangeArrowheads="1"/>
              </p:cNvSpPr>
              <p:nvPr/>
            </p:nvSpPr>
            <p:spPr bwMode="auto">
              <a:xfrm>
                <a:off x="2208" y="3264"/>
                <a:ext cx="144" cy="144"/>
              </a:xfrm>
              <a:prstGeom prst="ellipse">
                <a:avLst/>
              </a:prstGeom>
              <a:solidFill>
                <a:srgbClr val="FF9900"/>
              </a:solidFill>
              <a:ln w="9525">
                <a:solidFill>
                  <a:srgbClr val="FF99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 name="Text Box 49"/>
            <p:cNvSpPr txBox="1">
              <a:spLocks noChangeArrowheads="1"/>
            </p:cNvSpPr>
            <p:nvPr/>
          </p:nvSpPr>
          <p:spPr bwMode="auto">
            <a:xfrm>
              <a:off x="3610" y="3617"/>
              <a:ext cx="273"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nb-NO" sz="1600" b="1">
                  <a:solidFill>
                    <a:schemeClr val="tx2"/>
                  </a:solidFill>
                  <a:latin typeface="Arial" charset="0"/>
                </a:rPr>
                <a:t>1</a:t>
              </a:r>
              <a:endParaRPr lang="en-GB" sz="1600" b="1">
                <a:solidFill>
                  <a:schemeClr val="tx2"/>
                </a:solidFill>
                <a:latin typeface="Arial" charset="0"/>
              </a:endParaRPr>
            </a:p>
          </p:txBody>
        </p:sp>
        <p:sp>
          <p:nvSpPr>
            <p:cNvPr id="18" name="Text Box 50"/>
            <p:cNvSpPr txBox="1">
              <a:spLocks noChangeArrowheads="1"/>
            </p:cNvSpPr>
            <p:nvPr/>
          </p:nvSpPr>
          <p:spPr bwMode="auto">
            <a:xfrm>
              <a:off x="3315" y="3172"/>
              <a:ext cx="27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nb-NO" sz="1600" b="1">
                  <a:solidFill>
                    <a:schemeClr val="tx2"/>
                  </a:solidFill>
                  <a:latin typeface="Arial" charset="0"/>
                </a:rPr>
                <a:t>2</a:t>
              </a:r>
              <a:endParaRPr lang="en-GB" sz="1600" b="1">
                <a:solidFill>
                  <a:schemeClr val="tx2"/>
                </a:solidFill>
                <a:latin typeface="Arial" charset="0"/>
              </a:endParaRPr>
            </a:p>
          </p:txBody>
        </p:sp>
        <p:sp>
          <p:nvSpPr>
            <p:cNvPr id="19" name="Text Box 51"/>
            <p:cNvSpPr txBox="1">
              <a:spLocks noChangeArrowheads="1"/>
            </p:cNvSpPr>
            <p:nvPr/>
          </p:nvSpPr>
          <p:spPr bwMode="auto">
            <a:xfrm>
              <a:off x="3079" y="2793"/>
              <a:ext cx="274"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nb-NO" sz="1600" b="1">
                  <a:solidFill>
                    <a:schemeClr val="tx2"/>
                  </a:solidFill>
                  <a:latin typeface="Arial" charset="0"/>
                </a:rPr>
                <a:t>3</a:t>
              </a:r>
              <a:endParaRPr lang="en-GB" sz="1600" b="1">
                <a:solidFill>
                  <a:schemeClr val="tx2"/>
                </a:solidFill>
                <a:latin typeface="Arial" charset="0"/>
              </a:endParaRPr>
            </a:p>
          </p:txBody>
        </p:sp>
        <p:sp>
          <p:nvSpPr>
            <p:cNvPr id="20" name="Text Box 52"/>
            <p:cNvSpPr txBox="1">
              <a:spLocks noChangeArrowheads="1"/>
            </p:cNvSpPr>
            <p:nvPr/>
          </p:nvSpPr>
          <p:spPr bwMode="auto">
            <a:xfrm>
              <a:off x="2873" y="2375"/>
              <a:ext cx="27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nb-NO" sz="1600" b="1">
                  <a:solidFill>
                    <a:schemeClr val="tx2"/>
                  </a:solidFill>
                  <a:latin typeface="Arial" charset="0"/>
                </a:rPr>
                <a:t>4</a:t>
              </a:r>
              <a:endParaRPr lang="en-GB" sz="1600" b="1">
                <a:solidFill>
                  <a:schemeClr val="tx2"/>
                </a:solidFill>
                <a:latin typeface="Arial" charset="0"/>
              </a:endParaRPr>
            </a:p>
          </p:txBody>
        </p:sp>
        <p:sp>
          <p:nvSpPr>
            <p:cNvPr id="21" name="Text Box 53"/>
            <p:cNvSpPr txBox="1">
              <a:spLocks noChangeArrowheads="1"/>
            </p:cNvSpPr>
            <p:nvPr/>
          </p:nvSpPr>
          <p:spPr bwMode="auto">
            <a:xfrm>
              <a:off x="2637" y="1961"/>
              <a:ext cx="273"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0" hangingPunct="0"/>
              <a:r>
                <a:rPr lang="nb-NO" sz="1600" b="1">
                  <a:solidFill>
                    <a:schemeClr val="tx2"/>
                  </a:solidFill>
                  <a:latin typeface="Arial" charset="0"/>
                </a:rPr>
                <a:t>5</a:t>
              </a:r>
              <a:endParaRPr lang="en-GB" sz="1600" b="1">
                <a:solidFill>
                  <a:schemeClr val="tx2"/>
                </a:solidFill>
                <a:latin typeface="Arial" charset="0"/>
              </a:endParaRPr>
            </a:p>
          </p:txBody>
        </p:sp>
      </p:grpSp>
    </p:spTree>
    <p:extLst>
      <p:ext uri="{BB962C8B-B14F-4D97-AF65-F5344CB8AC3E}">
        <p14:creationId xmlns:p14="http://schemas.microsoft.com/office/powerpoint/2010/main" val="23154719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idx="4294967295"/>
          </p:nvPr>
        </p:nvPicPr>
        <p:blipFill>
          <a:blip r:embed="rId2"/>
          <a:srcRect l="-21251" r="-21251"/>
          <a:stretch>
            <a:fillRect/>
          </a:stretch>
        </p:blipFill>
        <p:spPr>
          <a:xfrm>
            <a:off x="-1317751" y="1363744"/>
            <a:ext cx="9778183" cy="5377624"/>
          </a:xfrm>
          <a:prstGeom prst="rect">
            <a:avLst/>
          </a:prstGeom>
        </p:spPr>
      </p:pic>
      <p:pic>
        <p:nvPicPr>
          <p:cNvPr id="4" name="Picture 3" descr="P10203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294056" y="1629514"/>
            <a:ext cx="7487928" cy="4211960"/>
          </a:xfrm>
          <a:prstGeom prst="rect">
            <a:avLst/>
          </a:prstGeom>
        </p:spPr>
      </p:pic>
      <p:pic>
        <p:nvPicPr>
          <p:cNvPr id="6" name="Picture 4" descr="7I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6754" y="5517232"/>
            <a:ext cx="1223963" cy="1223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OP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517232"/>
            <a:ext cx="1284288" cy="12557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512" y="-27384"/>
            <a:ext cx="9433048" cy="1087168"/>
          </a:xfrm>
          <a:solidFill>
            <a:srgbClr val="FFFFFF"/>
          </a:solidFill>
        </p:spPr>
        <p:txBody>
          <a:bodyPr/>
          <a:lstStyle/>
          <a:p>
            <a:pPr algn="ctr"/>
            <a:r>
              <a:rPr lang="en-US" sz="3200" dirty="0" smtClean="0"/>
              <a:t/>
            </a:r>
            <a:br>
              <a:rPr lang="en-US" sz="3200" dirty="0" smtClean="0"/>
            </a:br>
            <a:r>
              <a:rPr lang="en-US" sz="3200" dirty="0" smtClean="0"/>
              <a:t>Contaminants in Polar Regions: </a:t>
            </a:r>
            <a:br>
              <a:rPr lang="en-US" sz="3200" dirty="0" smtClean="0"/>
            </a:br>
            <a:r>
              <a:rPr lang="nb-NO" sz="2000" dirty="0" err="1" smtClean="0">
                <a:latin typeface="Verdana" charset="0"/>
              </a:rPr>
              <a:t>Dynamic</a:t>
            </a:r>
            <a:r>
              <a:rPr lang="nb-NO" sz="2000" dirty="0" smtClean="0">
                <a:latin typeface="Verdana" charset="0"/>
              </a:rPr>
              <a:t> </a:t>
            </a:r>
            <a:r>
              <a:rPr lang="nb-NO" sz="2000" dirty="0">
                <a:latin typeface="Verdana" charset="0"/>
              </a:rPr>
              <a:t>range </a:t>
            </a:r>
            <a:r>
              <a:rPr lang="nb-NO" sz="2000" dirty="0" err="1">
                <a:latin typeface="Verdana" charset="0"/>
              </a:rPr>
              <a:t>of</a:t>
            </a:r>
            <a:r>
              <a:rPr lang="nb-NO" sz="2000" dirty="0">
                <a:latin typeface="Verdana" charset="0"/>
              </a:rPr>
              <a:t> </a:t>
            </a:r>
            <a:r>
              <a:rPr lang="nb-NO" sz="2000" dirty="0" err="1">
                <a:latin typeface="Verdana" charset="0"/>
              </a:rPr>
              <a:t>contaminants</a:t>
            </a:r>
            <a:r>
              <a:rPr lang="nb-NO" sz="2000" dirty="0">
                <a:latin typeface="Verdana" charset="0"/>
              </a:rPr>
              <a:t> in polar marine </a:t>
            </a:r>
            <a:r>
              <a:rPr lang="nb-NO" sz="2000" dirty="0" err="1">
                <a:latin typeface="Verdana" charset="0"/>
              </a:rPr>
              <a:t>ecosystems</a:t>
            </a:r>
            <a:r>
              <a:rPr lang="nb-NO" sz="2000" dirty="0">
                <a:latin typeface="Verdana" charset="0"/>
              </a:rPr>
              <a:t> </a:t>
            </a:r>
            <a:br>
              <a:rPr lang="nb-NO" sz="2000" dirty="0">
                <a:latin typeface="Verdana" charset="0"/>
              </a:rPr>
            </a:br>
            <a:endParaRPr lang="en-US" sz="2400" dirty="0"/>
          </a:p>
        </p:txBody>
      </p:sp>
    </p:spTree>
    <p:extLst>
      <p:ext uri="{BB962C8B-B14F-4D97-AF65-F5344CB8AC3E}">
        <p14:creationId xmlns:p14="http://schemas.microsoft.com/office/powerpoint/2010/main" val="3422180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588"/>
            <a:ext cx="9144000" cy="6858001"/>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43" y="201279"/>
            <a:ext cx="4162633" cy="430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1412776"/>
            <a:ext cx="6336704" cy="4881975"/>
          </a:xfrm>
          <a:prstGeom prst="rect">
            <a:avLst/>
          </a:prstGeom>
        </p:spPr>
      </p:pic>
      <p:sp>
        <p:nvSpPr>
          <p:cNvPr id="2" name="TextBox 1"/>
          <p:cNvSpPr txBox="1"/>
          <p:nvPr/>
        </p:nvSpPr>
        <p:spPr>
          <a:xfrm>
            <a:off x="5724128" y="6309320"/>
            <a:ext cx="3888432" cy="369332"/>
          </a:xfrm>
          <a:prstGeom prst="rect">
            <a:avLst/>
          </a:prstGeom>
          <a:noFill/>
        </p:spPr>
        <p:txBody>
          <a:bodyPr wrap="square" rtlCol="0">
            <a:spAutoFit/>
          </a:bodyPr>
          <a:lstStyle/>
          <a:p>
            <a:r>
              <a:rPr lang="en-US" dirty="0" err="1" smtClean="0"/>
              <a:t>Hallanger</a:t>
            </a:r>
            <a:r>
              <a:rPr lang="en-US" dirty="0" smtClean="0"/>
              <a:t> et al., 2011 ETC</a:t>
            </a:r>
            <a:endParaRPr lang="en-US" dirty="0"/>
          </a:p>
        </p:txBody>
      </p:sp>
      <p:sp>
        <p:nvSpPr>
          <p:cNvPr id="3" name="Title 2"/>
          <p:cNvSpPr>
            <a:spLocks noGrp="1"/>
          </p:cNvSpPr>
          <p:nvPr>
            <p:ph type="title"/>
          </p:nvPr>
        </p:nvSpPr>
        <p:spPr/>
        <p:txBody>
          <a:bodyPr/>
          <a:lstStyle/>
          <a:p>
            <a:endParaRPr lang="en-US"/>
          </a:p>
        </p:txBody>
      </p:sp>
      <p:sp>
        <p:nvSpPr>
          <p:cNvPr id="8" name="TextBox 7"/>
          <p:cNvSpPr txBox="1"/>
          <p:nvPr/>
        </p:nvSpPr>
        <p:spPr>
          <a:xfrm>
            <a:off x="68266" y="6237312"/>
            <a:ext cx="3401943" cy="400110"/>
          </a:xfrm>
          <a:prstGeom prst="rect">
            <a:avLst/>
          </a:prstGeom>
          <a:noFill/>
        </p:spPr>
        <p:txBody>
          <a:bodyPr wrap="none" rtlCol="0">
            <a:spAutoFit/>
          </a:bodyPr>
          <a:lstStyle/>
          <a:p>
            <a:r>
              <a:rPr lang="en-US" dirty="0" err="1" smtClean="0"/>
              <a:t>Ingeborg</a:t>
            </a:r>
            <a:r>
              <a:rPr lang="en-US" dirty="0" smtClean="0"/>
              <a:t> </a:t>
            </a:r>
            <a:r>
              <a:rPr lang="en-US" dirty="0" err="1" smtClean="0"/>
              <a:t>Hallanger</a:t>
            </a:r>
            <a:r>
              <a:rPr lang="en-US" dirty="0" smtClean="0"/>
              <a:t> </a:t>
            </a:r>
            <a:r>
              <a:rPr lang="en-US" dirty="0" err="1" smtClean="0"/>
              <a:t>UiT</a:t>
            </a:r>
            <a:r>
              <a:rPr lang="en-US" dirty="0" smtClean="0"/>
              <a:t> PhD</a:t>
            </a:r>
            <a:endParaRPr lang="en-US" dirty="0"/>
          </a:p>
        </p:txBody>
      </p:sp>
      <p:pic>
        <p:nvPicPr>
          <p:cNvPr id="11" name="Picture 10"/>
          <p:cNvPicPr>
            <a:picLocks noChangeAspect="1"/>
          </p:cNvPicPr>
          <p:nvPr/>
        </p:nvPicPr>
        <p:blipFill>
          <a:blip r:embed="rId5"/>
          <a:stretch>
            <a:fillRect/>
          </a:stretch>
        </p:blipFill>
        <p:spPr>
          <a:xfrm>
            <a:off x="251520" y="4149080"/>
            <a:ext cx="1970483" cy="1844824"/>
          </a:xfrm>
          <a:prstGeom prst="rect">
            <a:avLst/>
          </a:prstGeom>
        </p:spPr>
      </p:pic>
      <p:sp>
        <p:nvSpPr>
          <p:cNvPr id="4" name="Oval 3"/>
          <p:cNvSpPr/>
          <p:nvPr/>
        </p:nvSpPr>
        <p:spPr bwMode="auto">
          <a:xfrm rot="21008257">
            <a:off x="3463559" y="3379340"/>
            <a:ext cx="5721033" cy="2304256"/>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endParaRPr>
          </a:p>
        </p:txBody>
      </p:sp>
    </p:spTree>
    <p:extLst>
      <p:ext uri="{BB962C8B-B14F-4D97-AF65-F5344CB8AC3E}">
        <p14:creationId xmlns:p14="http://schemas.microsoft.com/office/powerpoint/2010/main" val="632987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256"/>
            <a:ext cx="8640960" cy="1143000"/>
          </a:xfrm>
        </p:spPr>
        <p:txBody>
          <a:bodyPr/>
          <a:lstStyle/>
          <a:p>
            <a:pPr algn="r"/>
            <a:r>
              <a:rPr lang="en-US" sz="3200" dirty="0" err="1" smtClean="0"/>
              <a:t>Forskjell</a:t>
            </a:r>
            <a:r>
              <a:rPr lang="en-US" sz="3200" dirty="0" smtClean="0"/>
              <a:t> </a:t>
            </a:r>
            <a:r>
              <a:rPr lang="en-US" sz="3200" dirty="0" err="1" smtClean="0"/>
              <a:t>mellom</a:t>
            </a:r>
            <a:r>
              <a:rPr lang="en-US" sz="3200" dirty="0" smtClean="0"/>
              <a:t> </a:t>
            </a:r>
            <a:r>
              <a:rPr lang="en-US" sz="3200" dirty="0" err="1" smtClean="0"/>
              <a:t>fjorder</a:t>
            </a:r>
            <a:r>
              <a:rPr lang="en-US" sz="3200" dirty="0" smtClean="0"/>
              <a:t>?</a:t>
            </a:r>
            <a:endParaRPr lang="en-US" sz="3200" dirty="0"/>
          </a:p>
        </p:txBody>
      </p:sp>
      <p:pic>
        <p:nvPicPr>
          <p:cNvPr id="9" name="Content Placeholder 8"/>
          <p:cNvPicPr>
            <a:picLocks noGrp="1" noChangeAspect="1"/>
          </p:cNvPicPr>
          <p:nvPr>
            <p:ph sz="half" idx="1"/>
          </p:nvPr>
        </p:nvPicPr>
        <p:blipFill rotWithShape="1">
          <a:blip r:embed="rId2"/>
          <a:srcRect l="44876" t="95197" r="40762"/>
          <a:stretch/>
        </p:blipFill>
        <p:spPr>
          <a:xfrm>
            <a:off x="6258768" y="6503358"/>
            <a:ext cx="1625600" cy="526042"/>
          </a:xfrm>
        </p:spPr>
      </p:pic>
      <p:sp>
        <p:nvSpPr>
          <p:cNvPr id="8" name="Content Placeholder 7"/>
          <p:cNvSpPr>
            <a:spLocks noGrp="1"/>
          </p:cNvSpPr>
          <p:nvPr>
            <p:ph sz="half" idx="2"/>
          </p:nvPr>
        </p:nvSpPr>
        <p:spPr>
          <a:xfrm>
            <a:off x="4283968" y="1052736"/>
            <a:ext cx="4671492" cy="1656184"/>
          </a:xfrm>
        </p:spPr>
        <p:txBody>
          <a:bodyPr/>
          <a:lstStyle/>
          <a:p>
            <a:r>
              <a:rPr lang="en-US" sz="2400" dirty="0" err="1" smtClean="0"/>
              <a:t>Kongsfjorden</a:t>
            </a:r>
            <a:r>
              <a:rPr lang="en-US" sz="2400" dirty="0" smtClean="0"/>
              <a:t> &gt; </a:t>
            </a:r>
            <a:r>
              <a:rPr lang="en-US" sz="2400" dirty="0" err="1" smtClean="0"/>
              <a:t>Liefdefjorden</a:t>
            </a:r>
            <a:endParaRPr lang="en-US" sz="2400" dirty="0" smtClean="0"/>
          </a:p>
          <a:p>
            <a:pPr lvl="1"/>
            <a:r>
              <a:rPr lang="en-US" sz="2000" dirty="0" err="1" smtClean="0"/>
              <a:t>Nivå</a:t>
            </a:r>
            <a:endParaRPr lang="en-US" sz="2000" dirty="0" smtClean="0"/>
          </a:p>
          <a:p>
            <a:pPr lvl="1"/>
            <a:r>
              <a:rPr lang="en-US" sz="2000" dirty="0" err="1" smtClean="0"/>
              <a:t>Opphopning</a:t>
            </a:r>
            <a:endParaRPr lang="en-US" sz="2000" dirty="0"/>
          </a:p>
        </p:txBody>
      </p:sp>
      <p:sp>
        <p:nvSpPr>
          <p:cNvPr id="6" name="TextBox 5"/>
          <p:cNvSpPr txBox="1"/>
          <p:nvPr/>
        </p:nvSpPr>
        <p:spPr>
          <a:xfrm>
            <a:off x="68266" y="6237312"/>
            <a:ext cx="3401943" cy="400110"/>
          </a:xfrm>
          <a:prstGeom prst="rect">
            <a:avLst/>
          </a:prstGeom>
          <a:noFill/>
        </p:spPr>
        <p:txBody>
          <a:bodyPr wrap="none" rtlCol="0">
            <a:spAutoFit/>
          </a:bodyPr>
          <a:lstStyle/>
          <a:p>
            <a:r>
              <a:rPr lang="en-US" dirty="0" err="1" smtClean="0"/>
              <a:t>Ingeborg</a:t>
            </a:r>
            <a:r>
              <a:rPr lang="en-US" dirty="0" smtClean="0"/>
              <a:t> </a:t>
            </a:r>
            <a:r>
              <a:rPr lang="en-US" dirty="0" err="1" smtClean="0"/>
              <a:t>Hallanger</a:t>
            </a:r>
            <a:r>
              <a:rPr lang="en-US" dirty="0" smtClean="0"/>
              <a:t> </a:t>
            </a:r>
            <a:r>
              <a:rPr lang="en-US" dirty="0" err="1" smtClean="0"/>
              <a:t>UiT</a:t>
            </a:r>
            <a:r>
              <a:rPr lang="en-US" dirty="0" smtClean="0"/>
              <a:t> PhD</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43" y="201279"/>
            <a:ext cx="4162633" cy="430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251520" y="4149080"/>
            <a:ext cx="1970483" cy="1844824"/>
          </a:xfrm>
          <a:prstGeom prst="rect">
            <a:avLst/>
          </a:prstGeom>
        </p:spPr>
      </p:pic>
      <p:pic>
        <p:nvPicPr>
          <p:cNvPr id="11" name="Picture 10" descr="P1020703.JPG"/>
          <p:cNvPicPr>
            <a:picLocks noChangeAspect="1"/>
          </p:cNvPicPr>
          <p:nvPr/>
        </p:nvPicPr>
        <p:blipFill rotWithShape="1">
          <a:blip r:embed="rId5">
            <a:extLst>
              <a:ext uri="{28A0092B-C50C-407E-A947-70E740481C1C}">
                <a14:useLocalDpi xmlns:a14="http://schemas.microsoft.com/office/drawing/2010/main" val="0"/>
              </a:ext>
            </a:extLst>
          </a:blip>
          <a:srcRect l="6852" t="16183" r="20185" b="2775"/>
          <a:stretch/>
        </p:blipFill>
        <p:spPr>
          <a:xfrm>
            <a:off x="2339752" y="4653136"/>
            <a:ext cx="1850649" cy="1371839"/>
          </a:xfrm>
          <a:prstGeom prst="rect">
            <a:avLst/>
          </a:prstGeom>
        </p:spPr>
      </p:pic>
      <p:sp>
        <p:nvSpPr>
          <p:cNvPr id="12" name="Content Placeholder 6"/>
          <p:cNvSpPr txBox="1">
            <a:spLocks/>
          </p:cNvSpPr>
          <p:nvPr/>
        </p:nvSpPr>
        <p:spPr bwMode="auto">
          <a:xfrm>
            <a:off x="1350640" y="2996952"/>
            <a:ext cx="3077344" cy="137579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8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800">
                <a:solidFill>
                  <a:schemeClr val="tx1"/>
                </a:solidFill>
                <a:latin typeface="+mn-lt"/>
                <a:ea typeface="+mn-ea"/>
                <a:cs typeface="+mn-cs"/>
              </a:defRPr>
            </a:lvl5pPr>
            <a:lvl6pPr marL="2514600" indent="-228600" algn="l" rtl="0" eaLnBrk="1" fontAlgn="base" hangingPunct="1">
              <a:spcBef>
                <a:spcPct val="20000"/>
              </a:spcBef>
              <a:spcAft>
                <a:spcPct val="0"/>
              </a:spcAft>
              <a:buChar char="»"/>
              <a:defRPr sz="1800">
                <a:solidFill>
                  <a:schemeClr val="tx1"/>
                </a:solidFill>
                <a:latin typeface="+mn-lt"/>
                <a:ea typeface="+mn-ea"/>
                <a:cs typeface="+mn-cs"/>
              </a:defRPr>
            </a:lvl6pPr>
            <a:lvl7pPr marL="2971800" indent="-228600" algn="l" rtl="0" eaLnBrk="1" fontAlgn="base" hangingPunct="1">
              <a:spcBef>
                <a:spcPct val="20000"/>
              </a:spcBef>
              <a:spcAft>
                <a:spcPct val="0"/>
              </a:spcAft>
              <a:buChar char="»"/>
              <a:defRPr sz="1800">
                <a:solidFill>
                  <a:schemeClr val="tx1"/>
                </a:solidFill>
                <a:latin typeface="+mn-lt"/>
                <a:ea typeface="+mn-ea"/>
                <a:cs typeface="+mn-cs"/>
              </a:defRPr>
            </a:lvl7pPr>
            <a:lvl8pPr marL="3429000" indent="-228600" algn="l" rtl="0" eaLnBrk="1" fontAlgn="base" hangingPunct="1">
              <a:spcBef>
                <a:spcPct val="20000"/>
              </a:spcBef>
              <a:spcAft>
                <a:spcPct val="0"/>
              </a:spcAft>
              <a:buChar char="»"/>
              <a:defRPr sz="1800">
                <a:solidFill>
                  <a:schemeClr val="tx1"/>
                </a:solidFill>
                <a:latin typeface="+mn-lt"/>
                <a:ea typeface="+mn-ea"/>
                <a:cs typeface="+mn-cs"/>
              </a:defRPr>
            </a:lvl8pPr>
            <a:lvl9pPr marL="3886200" indent="-228600" algn="l" rtl="0" eaLnBrk="1" fontAlgn="base" hangingPunct="1">
              <a:spcBef>
                <a:spcPct val="20000"/>
              </a:spcBef>
              <a:spcAft>
                <a:spcPct val="0"/>
              </a:spcAft>
              <a:buChar char="»"/>
              <a:defRPr sz="1800">
                <a:solidFill>
                  <a:schemeClr val="tx1"/>
                </a:solidFill>
                <a:latin typeface="+mn-lt"/>
                <a:ea typeface="+mn-ea"/>
                <a:cs typeface="+mn-cs"/>
              </a:defRPr>
            </a:lvl9pPr>
          </a:lstStyle>
          <a:p>
            <a:pPr marL="0" indent="0">
              <a:buFontTx/>
              <a:buNone/>
            </a:pPr>
            <a:r>
              <a:rPr lang="en-US" dirty="0" smtClean="0"/>
              <a:t>BAF =</a:t>
            </a:r>
            <a:r>
              <a:rPr lang="en-US" u="sng" dirty="0" smtClean="0"/>
              <a:t> </a:t>
            </a:r>
            <a:r>
              <a:rPr lang="en-US" u="sng" dirty="0" err="1" smtClean="0"/>
              <a:t>POP</a:t>
            </a:r>
            <a:r>
              <a:rPr lang="en-US" u="sng" baseline="-25000" dirty="0" err="1" smtClean="0"/>
              <a:t>dyr</a:t>
            </a:r>
            <a:endParaRPr lang="en-US" u="sng" baseline="-25000" dirty="0" smtClean="0"/>
          </a:p>
          <a:p>
            <a:pPr marL="0" indent="0">
              <a:buFontTx/>
              <a:buNone/>
            </a:pPr>
            <a:r>
              <a:rPr lang="en-US" baseline="-25000" dirty="0" smtClean="0"/>
              <a:t>	</a:t>
            </a:r>
            <a:r>
              <a:rPr lang="en-US" dirty="0" err="1" smtClean="0"/>
              <a:t>POP</a:t>
            </a:r>
            <a:r>
              <a:rPr lang="en-US" baseline="-25000" dirty="0" err="1" smtClean="0"/>
              <a:t>vann</a:t>
            </a:r>
            <a:endParaRPr lang="en-US" baseline="-25000" dirty="0"/>
          </a:p>
        </p:txBody>
      </p:sp>
      <p:pic>
        <p:nvPicPr>
          <p:cNvPr id="13" name="Content Placeholder 8"/>
          <p:cNvPicPr>
            <a:picLocks noChangeAspect="1"/>
          </p:cNvPicPr>
          <p:nvPr/>
        </p:nvPicPr>
        <p:blipFill rotWithShape="1">
          <a:blip r:embed="rId2"/>
          <a:srcRect l="52186" t="49281" r="5656" b="4182"/>
          <a:stretch/>
        </p:blipFill>
        <p:spPr bwMode="auto">
          <a:xfrm>
            <a:off x="5118100" y="2249719"/>
            <a:ext cx="4070796" cy="4347633"/>
          </a:xfrm>
          <a:prstGeom prst="rect">
            <a:avLst/>
          </a:prstGeom>
          <a:noFill/>
          <a:ln w="9525">
            <a:noFill/>
            <a:miter lim="800000"/>
            <a:headEnd/>
            <a:tailEnd/>
          </a:ln>
        </p:spPr>
      </p:pic>
      <p:pic>
        <p:nvPicPr>
          <p:cNvPr id="14" name="Content Placeholder 8"/>
          <p:cNvPicPr>
            <a:picLocks noChangeAspect="1"/>
          </p:cNvPicPr>
          <p:nvPr/>
        </p:nvPicPr>
        <p:blipFill rotWithShape="1">
          <a:blip r:embed="rId2"/>
          <a:srcRect l="7832" t="50010" r="87563" b="7626"/>
          <a:stretch/>
        </p:blipFill>
        <p:spPr bwMode="auto">
          <a:xfrm>
            <a:off x="4639733" y="2133600"/>
            <a:ext cx="541866" cy="4823792"/>
          </a:xfrm>
          <a:prstGeom prst="rect">
            <a:avLst/>
          </a:prstGeom>
          <a:noFill/>
          <a:ln w="9525">
            <a:noFill/>
            <a:miter lim="800000"/>
            <a:headEnd/>
            <a:tailEnd/>
          </a:ln>
        </p:spPr>
      </p:pic>
      <p:pic>
        <p:nvPicPr>
          <p:cNvPr id="15" name="Content Placeholder 8"/>
          <p:cNvPicPr>
            <a:picLocks noChangeAspect="1"/>
          </p:cNvPicPr>
          <p:nvPr/>
        </p:nvPicPr>
        <p:blipFill rotWithShape="1">
          <a:blip r:embed="rId2"/>
          <a:srcRect l="6033" t="40241" r="91231" b="33579"/>
          <a:stretch/>
        </p:blipFill>
        <p:spPr bwMode="auto">
          <a:xfrm>
            <a:off x="4322109" y="2445339"/>
            <a:ext cx="393907" cy="3647957"/>
          </a:xfrm>
          <a:prstGeom prst="rect">
            <a:avLst/>
          </a:prstGeom>
          <a:solidFill>
            <a:srgbClr val="FFFFFF"/>
          </a:solidFill>
          <a:ln w="9525">
            <a:noFill/>
            <a:miter lim="800000"/>
            <a:headEnd/>
            <a:tailEnd/>
          </a:ln>
        </p:spPr>
      </p:pic>
    </p:spTree>
    <p:extLst>
      <p:ext uri="{BB962C8B-B14F-4D97-AF65-F5344CB8AC3E}">
        <p14:creationId xmlns:p14="http://schemas.microsoft.com/office/powerpoint/2010/main" val="4238480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1020295.JPG"/>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1823156" y="-27384"/>
            <a:ext cx="12282312" cy="6908800"/>
          </a:xfrm>
          <a:prstGeom prst="rect">
            <a:avLst/>
          </a:prstGeom>
        </p:spPr>
      </p:pic>
      <p:sp>
        <p:nvSpPr>
          <p:cNvPr id="308228" name="Rectangle 4"/>
          <p:cNvSpPr>
            <a:spLocks noGrp="1"/>
          </p:cNvSpPr>
          <p:nvPr>
            <p:ph type="title"/>
          </p:nvPr>
        </p:nvSpPr>
        <p:spPr/>
        <p:txBody>
          <a:bodyPr/>
          <a:lstStyle/>
          <a:p>
            <a:r>
              <a:rPr lang="nb-NO" dirty="0" smtClean="0"/>
              <a:t>Modellering</a:t>
            </a:r>
            <a:endParaRPr lang="nb-NO" dirty="0"/>
          </a:p>
        </p:txBody>
      </p:sp>
      <p:sp>
        <p:nvSpPr>
          <p:cNvPr id="308229" name="Rectangle 5"/>
          <p:cNvSpPr>
            <a:spLocks noGrp="1"/>
          </p:cNvSpPr>
          <p:nvPr>
            <p:ph type="subTitle" idx="4294967295"/>
          </p:nvPr>
        </p:nvSpPr>
        <p:spPr>
          <a:xfrm>
            <a:off x="971600" y="2276872"/>
            <a:ext cx="7543800" cy="1593273"/>
          </a:xfrm>
        </p:spPr>
        <p:txBody>
          <a:bodyPr/>
          <a:lstStyle/>
          <a:p>
            <a:pPr marL="0" indent="0">
              <a:buNone/>
            </a:pPr>
            <a:r>
              <a:rPr lang="nb-NO" dirty="0" smtClean="0"/>
              <a:t>Beregne effekter av forventet klimaendringer på opphopning av miljøgifter:</a:t>
            </a:r>
          </a:p>
          <a:p>
            <a:pPr marL="0" indent="0">
              <a:buNone/>
            </a:pPr>
            <a:endParaRPr lang="nb-NO" dirty="0" smtClean="0">
              <a:solidFill>
                <a:schemeClr val="tx2"/>
              </a:solidFill>
            </a:endParaRPr>
          </a:p>
          <a:p>
            <a:pPr marL="0" indent="0">
              <a:buNone/>
            </a:pPr>
            <a:r>
              <a:rPr lang="nb-NO" dirty="0" smtClean="0">
                <a:solidFill>
                  <a:schemeClr val="tx2"/>
                </a:solidFill>
              </a:rPr>
              <a:t>Størrelse </a:t>
            </a:r>
            <a:r>
              <a:rPr lang="nb-NO" dirty="0">
                <a:solidFill>
                  <a:schemeClr val="tx2"/>
                </a:solidFill>
              </a:rPr>
              <a:t>og </a:t>
            </a:r>
            <a:r>
              <a:rPr lang="nb-NO" dirty="0" smtClean="0">
                <a:solidFill>
                  <a:schemeClr val="tx2"/>
                </a:solidFill>
              </a:rPr>
              <a:t>retning</a:t>
            </a:r>
            <a:endParaRPr lang="nb-NO" dirty="0">
              <a:solidFill>
                <a:schemeClr val="tx2"/>
              </a:solidFill>
            </a:endParaRPr>
          </a:p>
          <a:p>
            <a:pPr marL="0" indent="0">
              <a:buNone/>
            </a:pPr>
            <a:endParaRPr lang="nb-NO" dirty="0"/>
          </a:p>
        </p:txBody>
      </p:sp>
    </p:spTree>
    <p:extLst>
      <p:ext uri="{BB962C8B-B14F-4D97-AF65-F5344CB8AC3E}">
        <p14:creationId xmlns:p14="http://schemas.microsoft.com/office/powerpoint/2010/main" val="13046134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332" y="44450"/>
            <a:ext cx="4990743" cy="1800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9206" name="Picture 6" descr="Foodweb_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30438" cy="2101850"/>
          </a:xfrm>
          <a:prstGeom prst="rect">
            <a:avLst/>
          </a:prstGeom>
          <a:noFill/>
          <a:extLst>
            <a:ext uri="{909E8E84-426E-40dd-AFC4-6F175D3DCCD1}">
              <a14:hiddenFill xmlns:a14="http://schemas.microsoft.com/office/drawing/2010/main">
                <a:solidFill>
                  <a:srgbClr val="FFFFFF"/>
                </a:solidFill>
              </a14:hiddenFill>
            </a:ext>
          </a:extLst>
        </p:spPr>
      </p:pic>
      <p:sp>
        <p:nvSpPr>
          <p:cNvPr id="179203" name="Rectangle 3"/>
          <p:cNvSpPr>
            <a:spLocks noGrp="1"/>
          </p:cNvSpPr>
          <p:nvPr>
            <p:ph type="body" idx="1"/>
          </p:nvPr>
        </p:nvSpPr>
        <p:spPr>
          <a:xfrm>
            <a:off x="590550" y="1772816"/>
            <a:ext cx="8373938" cy="4824413"/>
          </a:xfrm>
        </p:spPr>
        <p:txBody>
          <a:bodyPr/>
          <a:lstStyle/>
          <a:p>
            <a:pPr marL="660400" indent="-660400">
              <a:lnSpc>
                <a:spcPct val="90000"/>
              </a:lnSpc>
            </a:pPr>
            <a:endParaRPr lang="nb-NO" sz="2800" dirty="0">
              <a:solidFill>
                <a:schemeClr val="tx2"/>
              </a:solidFill>
            </a:endParaRPr>
          </a:p>
          <a:p>
            <a:pPr marL="0" indent="0">
              <a:lnSpc>
                <a:spcPct val="90000"/>
              </a:lnSpc>
              <a:buNone/>
            </a:pPr>
            <a:r>
              <a:rPr lang="nb-NO" sz="2800" dirty="0" smtClean="0">
                <a:solidFill>
                  <a:schemeClr val="tx2"/>
                </a:solidFill>
              </a:rPr>
              <a:t>Hvordan vil den forventede </a:t>
            </a:r>
            <a:r>
              <a:rPr lang="nb-NO" dirty="0" smtClean="0">
                <a:solidFill>
                  <a:schemeClr val="tx2"/>
                </a:solidFill>
              </a:rPr>
              <a:t>klimaendring påvirke anrikning av organiske miljøgifter i arktiske næringsnett</a:t>
            </a:r>
            <a:r>
              <a:rPr lang="nb-NO" sz="2800" dirty="0" smtClean="0">
                <a:solidFill>
                  <a:schemeClr val="tx2"/>
                </a:solidFill>
              </a:rPr>
              <a:t>?</a:t>
            </a:r>
          </a:p>
          <a:p>
            <a:pPr marL="660400" indent="-660400">
              <a:lnSpc>
                <a:spcPct val="90000"/>
              </a:lnSpc>
            </a:pPr>
            <a:endParaRPr lang="nb-NO" sz="2400" dirty="0">
              <a:solidFill>
                <a:schemeClr val="tx2"/>
              </a:solidFill>
            </a:endParaRPr>
          </a:p>
          <a:p>
            <a:pPr marL="1035050" lvl="1" indent="-577850">
              <a:lnSpc>
                <a:spcPct val="90000"/>
              </a:lnSpc>
              <a:buFont typeface="+mj-ea"/>
              <a:buAutoNum type="circleNumDbPlain"/>
            </a:pPr>
            <a:r>
              <a:rPr lang="nb-NO" dirty="0" smtClean="0">
                <a:solidFill>
                  <a:schemeClr val="tx2"/>
                </a:solidFill>
              </a:rPr>
              <a:t>Økt </a:t>
            </a:r>
            <a:r>
              <a:rPr lang="nb-NO" dirty="0" err="1" smtClean="0">
                <a:solidFill>
                  <a:schemeClr val="tx2"/>
                </a:solidFill>
              </a:rPr>
              <a:t>temperature</a:t>
            </a:r>
            <a:r>
              <a:rPr lang="nb-NO" dirty="0" smtClean="0">
                <a:solidFill>
                  <a:schemeClr val="tx2"/>
                </a:solidFill>
              </a:rPr>
              <a:t> </a:t>
            </a:r>
            <a:r>
              <a:rPr lang="nb-NO" dirty="0">
                <a:solidFill>
                  <a:schemeClr val="tx2"/>
                </a:solidFill>
              </a:rPr>
              <a:t>(+2ºC and +4ºC)</a:t>
            </a:r>
          </a:p>
          <a:p>
            <a:pPr lvl="2">
              <a:lnSpc>
                <a:spcPct val="90000"/>
              </a:lnSpc>
              <a:buFont typeface="Arial"/>
              <a:buChar char="•"/>
            </a:pPr>
            <a:r>
              <a:rPr lang="nb-NO" dirty="0" err="1">
                <a:solidFill>
                  <a:schemeClr val="tx2"/>
                </a:solidFill>
              </a:rPr>
              <a:t>Partitioning</a:t>
            </a:r>
            <a:r>
              <a:rPr lang="nb-NO" dirty="0">
                <a:solidFill>
                  <a:schemeClr val="tx2"/>
                </a:solidFill>
              </a:rPr>
              <a:t> </a:t>
            </a:r>
            <a:r>
              <a:rPr lang="nb-NO" dirty="0" err="1">
                <a:solidFill>
                  <a:schemeClr val="tx2"/>
                </a:solidFill>
              </a:rPr>
              <a:t>processes</a:t>
            </a:r>
            <a:r>
              <a:rPr lang="nb-NO" dirty="0">
                <a:solidFill>
                  <a:schemeClr val="tx2"/>
                </a:solidFill>
              </a:rPr>
              <a:t> (</a:t>
            </a:r>
            <a:r>
              <a:rPr lang="nb-NO" dirty="0" err="1">
                <a:solidFill>
                  <a:schemeClr val="tx2"/>
                </a:solidFill>
              </a:rPr>
              <a:t>abiotic</a:t>
            </a:r>
            <a:r>
              <a:rPr lang="nb-NO" dirty="0">
                <a:solidFill>
                  <a:schemeClr val="tx2"/>
                </a:solidFill>
              </a:rPr>
              <a:t>)</a:t>
            </a:r>
          </a:p>
          <a:p>
            <a:pPr lvl="2">
              <a:lnSpc>
                <a:spcPct val="90000"/>
              </a:lnSpc>
              <a:buFont typeface="Arial"/>
              <a:buChar char="•"/>
            </a:pPr>
            <a:r>
              <a:rPr lang="nb-NO" dirty="0" err="1">
                <a:solidFill>
                  <a:schemeClr val="tx2"/>
                </a:solidFill>
              </a:rPr>
              <a:t>Bioaccumulation</a:t>
            </a:r>
            <a:r>
              <a:rPr lang="nb-NO" dirty="0">
                <a:solidFill>
                  <a:schemeClr val="tx2"/>
                </a:solidFill>
              </a:rPr>
              <a:t> rates (</a:t>
            </a:r>
            <a:r>
              <a:rPr lang="nb-NO" dirty="0" err="1">
                <a:solidFill>
                  <a:schemeClr val="tx2"/>
                </a:solidFill>
              </a:rPr>
              <a:t>biotic</a:t>
            </a:r>
            <a:r>
              <a:rPr lang="nb-NO" dirty="0">
                <a:solidFill>
                  <a:schemeClr val="tx2"/>
                </a:solidFill>
              </a:rPr>
              <a:t>)</a:t>
            </a:r>
          </a:p>
          <a:p>
            <a:pPr lvl="2">
              <a:lnSpc>
                <a:spcPct val="90000"/>
              </a:lnSpc>
              <a:buFont typeface="Arial"/>
              <a:buChar char="•"/>
            </a:pPr>
            <a:r>
              <a:rPr lang="nb-NO" dirty="0">
                <a:solidFill>
                  <a:schemeClr val="tx2"/>
                </a:solidFill>
              </a:rPr>
              <a:t>Parameter </a:t>
            </a:r>
            <a:r>
              <a:rPr lang="nb-NO" dirty="0" err="1">
                <a:solidFill>
                  <a:schemeClr val="tx2"/>
                </a:solidFill>
              </a:rPr>
              <a:t>values</a:t>
            </a:r>
            <a:r>
              <a:rPr lang="nb-NO" dirty="0">
                <a:solidFill>
                  <a:schemeClr val="tx2"/>
                </a:solidFill>
              </a:rPr>
              <a:t> (e.g. lipid%</a:t>
            </a:r>
            <a:r>
              <a:rPr lang="nb-NO" dirty="0" smtClean="0">
                <a:solidFill>
                  <a:schemeClr val="tx2"/>
                </a:solidFill>
              </a:rPr>
              <a:t>)</a:t>
            </a:r>
          </a:p>
          <a:p>
            <a:pPr lvl="2">
              <a:lnSpc>
                <a:spcPct val="90000"/>
              </a:lnSpc>
              <a:buFont typeface="Arial"/>
              <a:buChar char="•"/>
            </a:pPr>
            <a:endParaRPr lang="nb-NO" dirty="0">
              <a:solidFill>
                <a:schemeClr val="tx2"/>
              </a:solidFill>
            </a:endParaRPr>
          </a:p>
          <a:p>
            <a:pPr marL="1035050" lvl="1" indent="-577850">
              <a:lnSpc>
                <a:spcPct val="90000"/>
              </a:lnSpc>
              <a:buFont typeface="+mj-ea"/>
              <a:buAutoNum type="circleNumDbPlain"/>
            </a:pPr>
            <a:r>
              <a:rPr lang="nb-NO" dirty="0" smtClean="0">
                <a:solidFill>
                  <a:schemeClr val="tx2"/>
                </a:solidFill>
              </a:rPr>
              <a:t>Økt primær produksjon </a:t>
            </a:r>
            <a:r>
              <a:rPr lang="nb-NO" dirty="0">
                <a:solidFill>
                  <a:schemeClr val="tx2"/>
                </a:solidFill>
              </a:rPr>
              <a:t>(50% and 100% C</a:t>
            </a:r>
            <a:r>
              <a:rPr lang="nb-NO" baseline="-25000" dirty="0">
                <a:solidFill>
                  <a:schemeClr val="tx2"/>
                </a:solidFill>
              </a:rPr>
              <a:t>POC</a:t>
            </a:r>
            <a:r>
              <a:rPr lang="nb-NO" dirty="0">
                <a:solidFill>
                  <a:schemeClr val="tx2"/>
                </a:solidFill>
              </a:rPr>
              <a:t>)</a:t>
            </a:r>
          </a:p>
          <a:p>
            <a:pPr lvl="2">
              <a:lnSpc>
                <a:spcPct val="90000"/>
              </a:lnSpc>
            </a:pPr>
            <a:r>
              <a:rPr lang="nb-NO" dirty="0" err="1">
                <a:solidFill>
                  <a:schemeClr val="tx2"/>
                </a:solidFill>
              </a:rPr>
              <a:t>Partitioning</a:t>
            </a:r>
            <a:r>
              <a:rPr lang="nb-NO" dirty="0">
                <a:solidFill>
                  <a:schemeClr val="tx2"/>
                </a:solidFill>
              </a:rPr>
              <a:t> </a:t>
            </a:r>
            <a:r>
              <a:rPr lang="nb-NO" dirty="0" err="1">
                <a:solidFill>
                  <a:schemeClr val="tx2"/>
                </a:solidFill>
              </a:rPr>
              <a:t>processes</a:t>
            </a:r>
            <a:endParaRPr lang="nb-NO" dirty="0">
              <a:solidFill>
                <a:schemeClr val="tx2"/>
              </a:solidFill>
            </a:endParaRPr>
          </a:p>
        </p:txBody>
      </p:sp>
      <p:sp>
        <p:nvSpPr>
          <p:cNvPr id="179208" name="Text Box 8"/>
          <p:cNvSpPr txBox="1">
            <a:spLocks noChangeArrowheads="1"/>
          </p:cNvSpPr>
          <p:nvPr/>
        </p:nvSpPr>
        <p:spPr bwMode="auto">
          <a:xfrm>
            <a:off x="6300192" y="6021288"/>
            <a:ext cx="2793678" cy="707886"/>
          </a:xfrm>
          <a:prstGeom prst="rect">
            <a:avLst/>
          </a:prstGeom>
          <a:solidFill>
            <a:schemeClr val="bg1"/>
          </a:solidFill>
          <a:ln>
            <a:noFill/>
          </a:ln>
          <a:effectLst/>
          <a:extLst>
            <a:ext uri="{91240B29-F687-4f45-9708-019B960494DF}">
              <a14:hiddenLine xmlns:a14="http://schemas.microsoft.com/office/drawing/2010/main" w="57150">
                <a:solidFill>
                  <a:srgbClr val="CC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nb-NO" dirty="0" err="1" smtClean="0"/>
              <a:t>Arnot</a:t>
            </a:r>
            <a:r>
              <a:rPr lang="nb-NO" dirty="0" smtClean="0"/>
              <a:t> and </a:t>
            </a:r>
            <a:r>
              <a:rPr lang="nb-NO" dirty="0" err="1" smtClean="0"/>
              <a:t>Gobas</a:t>
            </a:r>
            <a:r>
              <a:rPr lang="nb-NO" dirty="0" smtClean="0"/>
              <a:t> 2004</a:t>
            </a:r>
          </a:p>
          <a:p>
            <a:r>
              <a:rPr lang="nb-NO" dirty="0" smtClean="0"/>
              <a:t>Borgå </a:t>
            </a:r>
            <a:r>
              <a:rPr lang="nb-NO" dirty="0"/>
              <a:t>et al., ETC 2010</a:t>
            </a:r>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0820698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2" name="Picture 12" descr="Scen_pelagic_PCB153"/>
          <p:cNvPicPr>
            <a:picLocks noChangeAspect="1" noChangeArrowheads="1"/>
          </p:cNvPicPr>
          <p:nvPr/>
        </p:nvPicPr>
        <p:blipFill>
          <a:blip r:embed="rId3">
            <a:extLst>
              <a:ext uri="{28A0092B-C50C-407E-A947-70E740481C1C}">
                <a14:useLocalDpi xmlns:a14="http://schemas.microsoft.com/office/drawing/2010/main" val="0"/>
              </a:ext>
            </a:extLst>
          </a:blip>
          <a:srcRect l="6195" t="2892" r="64473" b="50815"/>
          <a:stretch>
            <a:fillRect/>
          </a:stretch>
        </p:blipFill>
        <p:spPr bwMode="auto">
          <a:xfrm>
            <a:off x="109538" y="981075"/>
            <a:ext cx="4391025" cy="5195888"/>
          </a:xfrm>
          <a:prstGeom prst="rect">
            <a:avLst/>
          </a:prstGeom>
          <a:noFill/>
          <a:extLst>
            <a:ext uri="{909E8E84-426E-40dd-AFC4-6F175D3DCCD1}">
              <a14:hiddenFill xmlns:a14="http://schemas.microsoft.com/office/drawing/2010/main">
                <a:solidFill>
                  <a:srgbClr val="FFFFFF"/>
                </a:solidFill>
              </a14:hiddenFill>
            </a:ext>
          </a:extLst>
        </p:spPr>
      </p:pic>
      <p:sp>
        <p:nvSpPr>
          <p:cNvPr id="215043" name="Rectangle 3"/>
          <p:cNvSpPr>
            <a:spLocks noGrp="1"/>
          </p:cNvSpPr>
          <p:nvPr>
            <p:ph type="title"/>
          </p:nvPr>
        </p:nvSpPr>
        <p:spPr>
          <a:xfrm>
            <a:off x="0" y="197767"/>
            <a:ext cx="9144000" cy="1143001"/>
          </a:xfrm>
        </p:spPr>
        <p:txBody>
          <a:bodyPr/>
          <a:lstStyle/>
          <a:p>
            <a:r>
              <a:rPr lang="nb-NO" sz="3600" dirty="0" err="1"/>
              <a:t>Factor</a:t>
            </a:r>
            <a:r>
              <a:rPr lang="nb-NO" sz="3600" dirty="0"/>
              <a:t> </a:t>
            </a:r>
            <a:r>
              <a:rPr lang="nb-NO" sz="3600" dirty="0" err="1"/>
              <a:t>of</a:t>
            </a:r>
            <a:r>
              <a:rPr lang="nb-NO" sz="3600" dirty="0"/>
              <a:t> </a:t>
            </a:r>
            <a:r>
              <a:rPr lang="nb-NO" sz="3600" dirty="0" err="1"/>
              <a:t>Change</a:t>
            </a:r>
            <a:r>
              <a:rPr lang="nb-NO" sz="3600" dirty="0"/>
              <a:t> (F=</a:t>
            </a:r>
            <a:r>
              <a:rPr lang="nb-NO" sz="3600" dirty="0" err="1"/>
              <a:t>Cons</a:t>
            </a:r>
            <a:r>
              <a:rPr lang="nb-NO" sz="3600" baseline="-25000" dirty="0" err="1"/>
              <a:t>S</a:t>
            </a:r>
            <a:r>
              <a:rPr lang="nb-NO" sz="3600" dirty="0"/>
              <a:t>/</a:t>
            </a:r>
            <a:r>
              <a:rPr lang="nb-NO" sz="3600" dirty="0" err="1"/>
              <a:t>Cons</a:t>
            </a:r>
            <a:r>
              <a:rPr lang="nb-NO" sz="3600" baseline="-25000" dirty="0" err="1"/>
              <a:t>C</a:t>
            </a:r>
            <a:r>
              <a:rPr lang="nb-NO" sz="3600" dirty="0"/>
              <a:t>)</a:t>
            </a:r>
          </a:p>
        </p:txBody>
      </p:sp>
      <p:sp>
        <p:nvSpPr>
          <p:cNvPr id="215045" name="Rectangle 5"/>
          <p:cNvSpPr>
            <a:spLocks noGrp="1"/>
          </p:cNvSpPr>
          <p:nvPr>
            <p:ph type="body" idx="1"/>
          </p:nvPr>
        </p:nvSpPr>
        <p:spPr>
          <a:xfrm>
            <a:off x="0" y="6237288"/>
            <a:ext cx="7812088" cy="619125"/>
          </a:xfrm>
          <a:solidFill>
            <a:schemeClr val="bg1"/>
          </a:solidFill>
        </p:spPr>
        <p:txBody>
          <a:bodyPr/>
          <a:lstStyle/>
          <a:p>
            <a:pPr>
              <a:lnSpc>
                <a:spcPct val="90000"/>
              </a:lnSpc>
            </a:pPr>
            <a:r>
              <a:rPr lang="nb-NO" sz="1800" b="1">
                <a:solidFill>
                  <a:schemeClr val="tx2"/>
                </a:solidFill>
              </a:rPr>
              <a:t>Reduced food web bioaccumulation</a:t>
            </a:r>
            <a:r>
              <a:rPr lang="nb-NO" sz="1800"/>
              <a:t> with climate scenaria 1 and 2, given no change in C</a:t>
            </a:r>
            <a:r>
              <a:rPr lang="nb-NO" sz="1800" baseline="-25000"/>
              <a:t>WT</a:t>
            </a:r>
            <a:r>
              <a:rPr lang="nb-NO" sz="1800"/>
              <a:t> and food web composition</a:t>
            </a:r>
          </a:p>
        </p:txBody>
      </p:sp>
      <p:sp>
        <p:nvSpPr>
          <p:cNvPr id="215046" name="Text Box 6"/>
          <p:cNvSpPr txBox="1">
            <a:spLocks noChangeArrowheads="1"/>
          </p:cNvSpPr>
          <p:nvPr/>
        </p:nvSpPr>
        <p:spPr bwMode="auto">
          <a:xfrm>
            <a:off x="1933575" y="15494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nb-NO" b="1">
                <a:latin typeface="Arial" charset="0"/>
              </a:rPr>
              <a:t>S1</a:t>
            </a:r>
          </a:p>
        </p:txBody>
      </p:sp>
      <p:sp>
        <p:nvSpPr>
          <p:cNvPr id="215047" name="Text Box 7"/>
          <p:cNvSpPr txBox="1">
            <a:spLocks noChangeArrowheads="1"/>
          </p:cNvSpPr>
          <p:nvPr/>
        </p:nvSpPr>
        <p:spPr bwMode="auto">
          <a:xfrm>
            <a:off x="1444625" y="15494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nb-NO" b="1">
                <a:latin typeface="Arial" charset="0"/>
              </a:rPr>
              <a:t>S2</a:t>
            </a:r>
          </a:p>
        </p:txBody>
      </p:sp>
      <p:sp>
        <p:nvSpPr>
          <p:cNvPr id="215050" name="Text Box 10"/>
          <p:cNvSpPr txBox="1">
            <a:spLocks noChangeArrowheads="1"/>
          </p:cNvSpPr>
          <p:nvPr/>
        </p:nvSpPr>
        <p:spPr bwMode="auto">
          <a:xfrm>
            <a:off x="2643188" y="15573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nb-NO" b="1">
                <a:latin typeface="Arial" charset="0"/>
              </a:rPr>
              <a:t>C</a:t>
            </a:r>
          </a:p>
        </p:txBody>
      </p:sp>
      <p:sp>
        <p:nvSpPr>
          <p:cNvPr id="215051" name="Text Box 11"/>
          <p:cNvSpPr txBox="1">
            <a:spLocks noChangeArrowheads="1"/>
          </p:cNvSpPr>
          <p:nvPr/>
        </p:nvSpPr>
        <p:spPr bwMode="auto">
          <a:xfrm>
            <a:off x="4932363" y="1628775"/>
            <a:ext cx="3671887"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lnSpc>
                <a:spcPct val="120000"/>
              </a:lnSpc>
              <a:spcBef>
                <a:spcPct val="50000"/>
              </a:spcBef>
              <a:buFontTx/>
              <a:buChar char="•"/>
            </a:pPr>
            <a:r>
              <a:rPr lang="nb-NO" sz="2000">
                <a:latin typeface="Arial" charset="0"/>
              </a:rPr>
              <a:t> Net accumulation</a:t>
            </a:r>
          </a:p>
          <a:p>
            <a:pPr algn="l">
              <a:lnSpc>
                <a:spcPct val="120000"/>
              </a:lnSpc>
              <a:spcBef>
                <a:spcPct val="50000"/>
              </a:spcBef>
              <a:buFontTx/>
              <a:buChar char="•"/>
            </a:pPr>
            <a:r>
              <a:rPr lang="nb-NO" sz="2000">
                <a:latin typeface="Arial" charset="0"/>
              </a:rPr>
              <a:t>Larger change for Scenario 2</a:t>
            </a:r>
          </a:p>
        </p:txBody>
      </p:sp>
      <p:sp>
        <p:nvSpPr>
          <p:cNvPr id="215054" name="Text Box 14"/>
          <p:cNvSpPr txBox="1">
            <a:spLocks noChangeArrowheads="1"/>
          </p:cNvSpPr>
          <p:nvPr/>
        </p:nvSpPr>
        <p:spPr bwMode="auto">
          <a:xfrm>
            <a:off x="6228184" y="6491288"/>
            <a:ext cx="2305050" cy="366712"/>
          </a:xfrm>
          <a:prstGeom prst="rect">
            <a:avLst/>
          </a:prstGeom>
          <a:solidFill>
            <a:schemeClr val="bg1"/>
          </a:solidFill>
          <a:ln>
            <a:noFill/>
          </a:ln>
          <a:effectLst/>
          <a:extLst>
            <a:ext uri="{91240B29-F687-4f45-9708-019B960494DF}">
              <a14:hiddenLine xmlns:a14="http://schemas.microsoft.com/office/drawing/2010/main" w="57150">
                <a:solidFill>
                  <a:srgbClr val="CC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nb-NO" dirty="0"/>
              <a:t>Borgå et al., ETC 2010</a:t>
            </a:r>
          </a:p>
        </p:txBody>
      </p:sp>
    </p:spTree>
    <p:extLst>
      <p:ext uri="{BB962C8B-B14F-4D97-AF65-F5344CB8AC3E}">
        <p14:creationId xmlns:p14="http://schemas.microsoft.com/office/powerpoint/2010/main" val="2467706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045">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04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5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15045">
                                            <p:bg/>
                                          </p:spTgt>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1504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50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0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505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15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5" grpId="0" build="p" animBg="1"/>
      <p:bldP spid="215045" grpId="1" build="p" animBg="1"/>
      <p:bldP spid="215046" grpId="0"/>
      <p:bldP spid="215047" grpId="0"/>
      <p:bldP spid="215050" grpId="0"/>
      <p:bldP spid="215051" grpId="0"/>
      <p:bldP spid="21505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9" name="Picture 13" descr="Scen_pelagic_PCB153"/>
          <p:cNvPicPr>
            <a:picLocks noChangeAspect="1" noChangeArrowheads="1"/>
          </p:cNvPicPr>
          <p:nvPr/>
        </p:nvPicPr>
        <p:blipFill>
          <a:blip r:embed="rId3">
            <a:extLst>
              <a:ext uri="{28A0092B-C50C-407E-A947-70E740481C1C}">
                <a14:useLocalDpi xmlns:a14="http://schemas.microsoft.com/office/drawing/2010/main" val="0"/>
              </a:ext>
            </a:extLst>
          </a:blip>
          <a:srcRect l="6195" t="2892" r="35132" b="50815"/>
          <a:stretch>
            <a:fillRect/>
          </a:stretch>
        </p:blipFill>
        <p:spPr bwMode="auto">
          <a:xfrm>
            <a:off x="109538" y="981075"/>
            <a:ext cx="8783637" cy="5195888"/>
          </a:xfrm>
          <a:prstGeom prst="rect">
            <a:avLst/>
          </a:prstGeom>
          <a:noFill/>
          <a:extLst>
            <a:ext uri="{909E8E84-426E-40dd-AFC4-6F175D3DCCD1}">
              <a14:hiddenFill xmlns:a14="http://schemas.microsoft.com/office/drawing/2010/main">
                <a:solidFill>
                  <a:srgbClr val="FFFFFF"/>
                </a:solidFill>
              </a14:hiddenFill>
            </a:ext>
          </a:extLst>
        </p:spPr>
      </p:pic>
      <p:pic>
        <p:nvPicPr>
          <p:cNvPr id="183301" name="Picture 5" descr="PCB153_scen"/>
          <p:cNvPicPr>
            <a:picLocks noChangeAspect="1" noChangeArrowheads="1"/>
          </p:cNvPicPr>
          <p:nvPr/>
        </p:nvPicPr>
        <p:blipFill>
          <a:blip r:embed="rId4">
            <a:extLst>
              <a:ext uri="{28A0092B-C50C-407E-A947-70E740481C1C}">
                <a14:useLocalDpi xmlns:a14="http://schemas.microsoft.com/office/drawing/2010/main" val="0"/>
              </a:ext>
            </a:extLst>
          </a:blip>
          <a:srcRect l="65576" t="21106" r="22583" b="51030"/>
          <a:stretch>
            <a:fillRect/>
          </a:stretch>
        </p:blipFill>
        <p:spPr bwMode="auto">
          <a:xfrm>
            <a:off x="7812088" y="4508500"/>
            <a:ext cx="1331912" cy="2349500"/>
          </a:xfrm>
          <a:prstGeom prst="rect">
            <a:avLst/>
          </a:prstGeom>
          <a:noFill/>
          <a:extLst>
            <a:ext uri="{909E8E84-426E-40dd-AFC4-6F175D3DCCD1}">
              <a14:hiddenFill xmlns:a14="http://schemas.microsoft.com/office/drawing/2010/main">
                <a:solidFill>
                  <a:srgbClr val="FFFFFF"/>
                </a:solidFill>
              </a14:hiddenFill>
            </a:ext>
          </a:extLst>
        </p:spPr>
      </p:pic>
      <p:sp>
        <p:nvSpPr>
          <p:cNvPr id="183299" name="Rectangle 3"/>
          <p:cNvSpPr>
            <a:spLocks noGrp="1"/>
          </p:cNvSpPr>
          <p:nvPr>
            <p:ph type="body" idx="1"/>
          </p:nvPr>
        </p:nvSpPr>
        <p:spPr>
          <a:xfrm>
            <a:off x="0" y="6237288"/>
            <a:ext cx="7812088" cy="619125"/>
          </a:xfrm>
          <a:solidFill>
            <a:schemeClr val="bg1"/>
          </a:solidFill>
        </p:spPr>
        <p:txBody>
          <a:bodyPr/>
          <a:lstStyle/>
          <a:p>
            <a:pPr>
              <a:lnSpc>
                <a:spcPct val="90000"/>
              </a:lnSpc>
            </a:pPr>
            <a:r>
              <a:rPr lang="nb-NO" sz="1800" b="1">
                <a:solidFill>
                  <a:schemeClr val="tx2"/>
                </a:solidFill>
              </a:rPr>
              <a:t>Reduced food web bioaccumulation</a:t>
            </a:r>
            <a:r>
              <a:rPr lang="nb-NO" sz="1800"/>
              <a:t> with climate scenaria 1 and 2, given no change in C</a:t>
            </a:r>
            <a:r>
              <a:rPr lang="nb-NO" sz="1800" baseline="-25000"/>
              <a:t>WT</a:t>
            </a:r>
            <a:r>
              <a:rPr lang="nb-NO" sz="1800"/>
              <a:t> and food web composition</a:t>
            </a:r>
          </a:p>
        </p:txBody>
      </p:sp>
      <p:sp>
        <p:nvSpPr>
          <p:cNvPr id="183302" name="Text Box 6"/>
          <p:cNvSpPr txBox="1">
            <a:spLocks noChangeArrowheads="1"/>
          </p:cNvSpPr>
          <p:nvPr/>
        </p:nvSpPr>
        <p:spPr bwMode="auto">
          <a:xfrm>
            <a:off x="1947863" y="15494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nb-NO" b="1">
                <a:latin typeface="Arial" charset="0"/>
              </a:rPr>
              <a:t>S1</a:t>
            </a:r>
          </a:p>
        </p:txBody>
      </p:sp>
      <p:sp>
        <p:nvSpPr>
          <p:cNvPr id="183303" name="Text Box 7"/>
          <p:cNvSpPr txBox="1">
            <a:spLocks noChangeArrowheads="1"/>
          </p:cNvSpPr>
          <p:nvPr/>
        </p:nvSpPr>
        <p:spPr bwMode="auto">
          <a:xfrm>
            <a:off x="1371600" y="154940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nb-NO" b="1">
                <a:latin typeface="Arial" charset="0"/>
              </a:rPr>
              <a:t>S2</a:t>
            </a:r>
          </a:p>
        </p:txBody>
      </p:sp>
      <p:sp>
        <p:nvSpPr>
          <p:cNvPr id="183304" name="AutoShape 8"/>
          <p:cNvSpPr>
            <a:spLocks noChangeArrowheads="1"/>
          </p:cNvSpPr>
          <p:nvPr/>
        </p:nvSpPr>
        <p:spPr bwMode="auto">
          <a:xfrm>
            <a:off x="5435600" y="908050"/>
            <a:ext cx="862013" cy="1008063"/>
          </a:xfrm>
          <a:prstGeom prst="downArrow">
            <a:avLst>
              <a:gd name="adj1" fmla="val 50000"/>
              <a:gd name="adj2" fmla="val 29236"/>
            </a:avLst>
          </a:prstGeom>
          <a:solidFill>
            <a:srgbClr val="66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183305" name="Text Box 9"/>
          <p:cNvSpPr txBox="1">
            <a:spLocks noChangeArrowheads="1"/>
          </p:cNvSpPr>
          <p:nvPr/>
        </p:nvSpPr>
        <p:spPr bwMode="auto">
          <a:xfrm>
            <a:off x="2643188" y="155733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nb-NO" b="1">
                <a:latin typeface="Arial" charset="0"/>
              </a:rPr>
              <a:t>C</a:t>
            </a:r>
          </a:p>
        </p:txBody>
      </p:sp>
      <p:sp>
        <p:nvSpPr>
          <p:cNvPr id="183308" name="AutoShape 12"/>
          <p:cNvSpPr>
            <a:spLocks noChangeArrowheads="1"/>
          </p:cNvSpPr>
          <p:nvPr/>
        </p:nvSpPr>
        <p:spPr bwMode="auto">
          <a:xfrm>
            <a:off x="6732588" y="908050"/>
            <a:ext cx="862012" cy="1008063"/>
          </a:xfrm>
          <a:prstGeom prst="downArrow">
            <a:avLst>
              <a:gd name="adj1" fmla="val 50000"/>
              <a:gd name="adj2" fmla="val 29236"/>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183314" name="Text Box 18"/>
          <p:cNvSpPr txBox="1">
            <a:spLocks noChangeArrowheads="1"/>
          </p:cNvSpPr>
          <p:nvPr/>
        </p:nvSpPr>
        <p:spPr bwMode="auto">
          <a:xfrm>
            <a:off x="6228184" y="6514232"/>
            <a:ext cx="2305050" cy="366712"/>
          </a:xfrm>
          <a:prstGeom prst="rect">
            <a:avLst/>
          </a:prstGeom>
          <a:solidFill>
            <a:schemeClr val="bg1"/>
          </a:solidFill>
          <a:ln>
            <a:noFill/>
          </a:ln>
          <a:effectLst/>
          <a:extLst>
            <a:ext uri="{91240B29-F687-4f45-9708-019B960494DF}">
              <a14:hiddenLine xmlns:a14="http://schemas.microsoft.com/office/drawing/2010/main" w="57150">
                <a:solidFill>
                  <a:srgbClr val="CC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nb-NO" dirty="0"/>
              <a:t>Borgå et al., ETC 2010</a:t>
            </a:r>
          </a:p>
        </p:txBody>
      </p:sp>
      <p:sp>
        <p:nvSpPr>
          <p:cNvPr id="183315" name="Text Box 19"/>
          <p:cNvSpPr txBox="1">
            <a:spLocks noChangeArrowheads="1"/>
          </p:cNvSpPr>
          <p:nvPr/>
        </p:nvSpPr>
        <p:spPr bwMode="auto">
          <a:xfrm>
            <a:off x="323850" y="1916832"/>
            <a:ext cx="4968230" cy="3724097"/>
          </a:xfrm>
          <a:prstGeom prst="rect">
            <a:avLst/>
          </a:prstGeom>
          <a:solidFill>
            <a:srgbClr val="63A433">
              <a:alpha val="96000"/>
            </a:srgbClr>
          </a:solidFill>
          <a:ln w="57150">
            <a:solidFill>
              <a:schemeClr val="tx1"/>
            </a:solidFill>
            <a:miter lim="800000"/>
            <a:headEnd/>
            <a:tailEnd/>
          </a:ln>
          <a:effectLst/>
          <a:extLst/>
        </p:spPr>
        <p:txBody>
          <a:bodyPr wrap="square">
            <a:spAutoFit/>
          </a:bodyPr>
          <a:lstStyle/>
          <a:p>
            <a:endParaRPr lang="nb-NO" dirty="0" smtClean="0">
              <a:latin typeface="Arial" charset="0"/>
            </a:endParaRPr>
          </a:p>
          <a:p>
            <a:r>
              <a:rPr lang="nb-NO" dirty="0" smtClean="0">
                <a:latin typeface="Arial" charset="0"/>
              </a:rPr>
              <a:t>Varierende resultater om primærproduksjon og planteplankton:</a:t>
            </a:r>
            <a:endParaRPr lang="nb-NO" dirty="0">
              <a:latin typeface="Arial" charset="0"/>
            </a:endParaRPr>
          </a:p>
          <a:p>
            <a:endParaRPr lang="nb-NO" dirty="0">
              <a:latin typeface="Arial" charset="0"/>
            </a:endParaRPr>
          </a:p>
          <a:p>
            <a:pPr lvl="1"/>
            <a:r>
              <a:rPr lang="nb-NO" dirty="0" smtClean="0">
                <a:latin typeface="Arial" charset="0"/>
              </a:rPr>
              <a:t>Nedgang </a:t>
            </a:r>
            <a:r>
              <a:rPr lang="nb-NO" dirty="0">
                <a:latin typeface="Arial" charset="0"/>
              </a:rPr>
              <a:t>(</a:t>
            </a:r>
            <a:r>
              <a:rPr lang="nb-NO" dirty="0" err="1">
                <a:latin typeface="Arial" charset="0"/>
              </a:rPr>
              <a:t>Boyce</a:t>
            </a:r>
            <a:r>
              <a:rPr lang="nb-NO" dirty="0">
                <a:latin typeface="Arial" charset="0"/>
              </a:rPr>
              <a:t> et al., 2010 Nature)</a:t>
            </a:r>
          </a:p>
          <a:p>
            <a:pPr lvl="1"/>
            <a:r>
              <a:rPr lang="nb-NO" sz="1600" dirty="0">
                <a:latin typeface="Arial" charset="0"/>
              </a:rPr>
              <a:t>(</a:t>
            </a:r>
            <a:r>
              <a:rPr lang="nb-NO" sz="1600" dirty="0" err="1">
                <a:latin typeface="Arial" charset="0"/>
              </a:rPr>
              <a:t>But</a:t>
            </a:r>
            <a:r>
              <a:rPr lang="nb-NO" sz="1600" dirty="0">
                <a:latin typeface="Arial" charset="0"/>
              </a:rPr>
              <a:t> </a:t>
            </a:r>
            <a:r>
              <a:rPr lang="nb-NO" sz="1600" dirty="0" err="1">
                <a:latin typeface="Arial" charset="0"/>
              </a:rPr>
              <a:t>see</a:t>
            </a:r>
            <a:r>
              <a:rPr lang="nb-NO" sz="1600" dirty="0">
                <a:latin typeface="Arial" charset="0"/>
              </a:rPr>
              <a:t>: </a:t>
            </a:r>
            <a:r>
              <a:rPr lang="nb-NO" sz="1600" dirty="0" err="1">
                <a:latin typeface="Arial" charset="0"/>
              </a:rPr>
              <a:t>Rykaczewski</a:t>
            </a:r>
            <a:r>
              <a:rPr lang="nb-NO" sz="1600" dirty="0">
                <a:latin typeface="Arial" charset="0"/>
              </a:rPr>
              <a:t> et al., 2011 Nature; </a:t>
            </a:r>
            <a:r>
              <a:rPr lang="nb-NO" sz="1600" dirty="0" err="1">
                <a:latin typeface="Arial" charset="0"/>
              </a:rPr>
              <a:t>McQuatters-Gollop</a:t>
            </a:r>
            <a:r>
              <a:rPr lang="nb-NO" sz="1600" dirty="0">
                <a:latin typeface="Arial" charset="0"/>
              </a:rPr>
              <a:t> et al., 2011 Nature)</a:t>
            </a:r>
          </a:p>
          <a:p>
            <a:pPr lvl="1"/>
            <a:endParaRPr lang="nb-NO" sz="1600" dirty="0">
              <a:latin typeface="Arial" charset="0"/>
            </a:endParaRPr>
          </a:p>
          <a:p>
            <a:pPr lvl="1"/>
            <a:endParaRPr lang="nb-NO" sz="1600" dirty="0">
              <a:latin typeface="Arial" charset="0"/>
            </a:endParaRPr>
          </a:p>
          <a:p>
            <a:pPr lvl="1"/>
            <a:r>
              <a:rPr lang="nb-NO" dirty="0" smtClean="0">
                <a:latin typeface="Arial" charset="0"/>
              </a:rPr>
              <a:t>Ingen endring, men tidligere oppblomstring </a:t>
            </a:r>
            <a:r>
              <a:rPr lang="nb-NO" sz="1600" dirty="0">
                <a:latin typeface="Arial" charset="0"/>
              </a:rPr>
              <a:t>(</a:t>
            </a:r>
            <a:r>
              <a:rPr lang="nb-NO" sz="1600" dirty="0" err="1">
                <a:latin typeface="Arial" charset="0"/>
              </a:rPr>
              <a:t>Kahru</a:t>
            </a:r>
            <a:r>
              <a:rPr lang="nb-NO" sz="1600" dirty="0">
                <a:latin typeface="Arial" charset="0"/>
              </a:rPr>
              <a:t> et al., 2010 Global </a:t>
            </a:r>
            <a:r>
              <a:rPr lang="nb-NO" sz="1600" dirty="0" err="1">
                <a:latin typeface="Arial" charset="0"/>
              </a:rPr>
              <a:t>Change</a:t>
            </a:r>
            <a:r>
              <a:rPr lang="nb-NO" sz="1600" dirty="0">
                <a:latin typeface="Arial" charset="0"/>
              </a:rPr>
              <a:t> </a:t>
            </a:r>
            <a:r>
              <a:rPr lang="nb-NO" sz="1600" dirty="0" err="1">
                <a:latin typeface="Arial" charset="0"/>
              </a:rPr>
              <a:t>Biology</a:t>
            </a:r>
            <a:r>
              <a:rPr lang="nb-NO" sz="1600" dirty="0">
                <a:latin typeface="Arial" charset="0"/>
              </a:rPr>
              <a:t>)</a:t>
            </a:r>
          </a:p>
          <a:p>
            <a:pPr lvl="1"/>
            <a:endParaRPr lang="nb-NO" sz="1600" dirty="0">
              <a:latin typeface="Arial" charset="0"/>
            </a:endParaRPr>
          </a:p>
        </p:txBody>
      </p:sp>
      <p:sp>
        <p:nvSpPr>
          <p:cNvPr id="2" name="Title 1"/>
          <p:cNvSpPr>
            <a:spLocks noGrp="1"/>
          </p:cNvSpPr>
          <p:nvPr>
            <p:ph type="title"/>
          </p:nvPr>
        </p:nvSpPr>
        <p:spPr/>
        <p:txBody>
          <a:bodyPr/>
          <a:lstStyle/>
          <a:p>
            <a:endParaRPr lang="en-US"/>
          </a:p>
        </p:txBody>
      </p:sp>
      <p:sp>
        <p:nvSpPr>
          <p:cNvPr id="14" name="Rectangle 3"/>
          <p:cNvSpPr txBox="1">
            <a:spLocks/>
          </p:cNvSpPr>
          <p:nvPr/>
        </p:nvSpPr>
        <p:spPr bwMode="auto">
          <a:xfrm>
            <a:off x="0" y="197767"/>
            <a:ext cx="9144000" cy="11430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0">
                <a:solidFill>
                  <a:srgbClr val="2B80CD"/>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2pPr>
            <a:lvl3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3pPr>
            <a:lvl4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4pPr>
            <a:lvl5pPr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5pPr>
            <a:lvl6pPr marL="4572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6pPr>
            <a:lvl7pPr marL="9144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7pPr>
            <a:lvl8pPr marL="13716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8pPr>
            <a:lvl9pPr marL="1828800" algn="l" rtl="0" eaLnBrk="1" fontAlgn="base" hangingPunct="1">
              <a:spcBef>
                <a:spcPct val="0"/>
              </a:spcBef>
              <a:spcAft>
                <a:spcPct val="0"/>
              </a:spcAft>
              <a:defRPr sz="3200" b="1">
                <a:solidFill>
                  <a:schemeClr val="tx2"/>
                </a:solidFill>
                <a:latin typeface="Arial" charset="0"/>
                <a:ea typeface="ヒラギノ角ゴ Pro W3" charset="-128"/>
                <a:cs typeface="ヒラギノ角ゴ Pro W3" charset="-128"/>
              </a:defRPr>
            </a:lvl9pPr>
          </a:lstStyle>
          <a:p>
            <a:r>
              <a:rPr lang="nb-NO" smtClean="0"/>
              <a:t>Factor of Change (F=Cons</a:t>
            </a:r>
            <a:r>
              <a:rPr lang="nb-NO" baseline="-25000" smtClean="0"/>
              <a:t>S</a:t>
            </a:r>
            <a:r>
              <a:rPr lang="nb-NO" smtClean="0"/>
              <a:t>/Cons</a:t>
            </a:r>
            <a:r>
              <a:rPr lang="nb-NO" baseline="-25000" smtClean="0"/>
              <a:t>C</a:t>
            </a:r>
            <a:r>
              <a:rPr lang="nb-NO" smtClean="0"/>
              <a:t>)</a:t>
            </a:r>
            <a:endParaRPr lang="nb-NO" dirty="0"/>
          </a:p>
        </p:txBody>
      </p:sp>
    </p:spTree>
    <p:extLst>
      <p:ext uri="{BB962C8B-B14F-4D97-AF65-F5344CB8AC3E}">
        <p14:creationId xmlns:p14="http://schemas.microsoft.com/office/powerpoint/2010/main" val="3132217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330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833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33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4" grpId="0" animBg="1"/>
      <p:bldP spid="183308" grpId="0" animBg="1"/>
      <p:bldP spid="183308" grpId="1" animBg="1"/>
      <p:bldP spid="1833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3"/>
          <p:cNvPicPr>
            <a:picLocks noChangeAspect="1"/>
          </p:cNvPicPr>
          <p:nvPr/>
        </p:nvPicPr>
        <p:blipFill>
          <a:blip r:embed="rId2" cstate="print">
            <a:lum contrast="58000"/>
            <a:alphaModFix amt="75000"/>
            <a:extLst>
              <a:ext uri="{28A0092B-C50C-407E-A947-70E740481C1C}">
                <a14:useLocalDpi xmlns:a14="http://schemas.microsoft.com/office/drawing/2010/main" val="0"/>
              </a:ext>
            </a:extLst>
          </a:blip>
          <a:stretch>
            <a:fillRect/>
          </a:stretch>
        </p:blipFill>
        <p:spPr>
          <a:xfrm>
            <a:off x="-1" y="0"/>
            <a:ext cx="10289903" cy="6858000"/>
          </a:xfrm>
          <a:prstGeom prst="rect">
            <a:avLst/>
          </a:prstGeom>
        </p:spPr>
      </p:pic>
      <p:sp>
        <p:nvSpPr>
          <p:cNvPr id="2" name="Title 1"/>
          <p:cNvSpPr>
            <a:spLocks noGrp="1"/>
          </p:cNvSpPr>
          <p:nvPr>
            <p:ph type="title"/>
          </p:nvPr>
        </p:nvSpPr>
        <p:spPr>
          <a:xfrm>
            <a:off x="323528" y="764704"/>
            <a:ext cx="9433048" cy="1143000"/>
          </a:xfrm>
        </p:spPr>
        <p:txBody>
          <a:bodyPr/>
          <a:lstStyle/>
          <a:p>
            <a:r>
              <a:rPr lang="en-US" dirty="0" err="1" smtClean="0"/>
              <a:t>Tidstrender</a:t>
            </a:r>
            <a:r>
              <a:rPr lang="en-US" dirty="0"/>
              <a:t> </a:t>
            </a:r>
            <a:r>
              <a:rPr lang="en-US" dirty="0" err="1" smtClean="0"/>
              <a:t>i</a:t>
            </a:r>
            <a:r>
              <a:rPr lang="en-US" dirty="0" smtClean="0"/>
              <a:t> </a:t>
            </a:r>
            <a:r>
              <a:rPr lang="en-US" dirty="0" err="1" smtClean="0"/>
              <a:t>indikatorarter</a:t>
            </a:r>
            <a:r>
              <a:rPr lang="en-US" dirty="0" smtClean="0"/>
              <a:t>:</a:t>
            </a:r>
            <a:br>
              <a:rPr lang="en-US" dirty="0" smtClean="0"/>
            </a:br>
            <a:r>
              <a:rPr lang="en-US" dirty="0" err="1" smtClean="0"/>
              <a:t>endret</a:t>
            </a:r>
            <a:r>
              <a:rPr lang="en-US" dirty="0" smtClean="0"/>
              <a:t> </a:t>
            </a:r>
            <a:r>
              <a:rPr lang="en-US" dirty="0" err="1" smtClean="0"/>
              <a:t>miljøgiftnivå</a:t>
            </a:r>
            <a:r>
              <a:rPr lang="en-US" dirty="0" smtClean="0"/>
              <a:t> </a:t>
            </a:r>
            <a:r>
              <a:rPr lang="en-US" dirty="0" err="1" smtClean="0"/>
              <a:t>eller</a:t>
            </a:r>
            <a:r>
              <a:rPr lang="en-US" dirty="0" smtClean="0"/>
              <a:t> </a:t>
            </a:r>
            <a:r>
              <a:rPr lang="en-US" dirty="0" err="1" smtClean="0"/>
              <a:t>økosystemendringer</a:t>
            </a:r>
            <a:r>
              <a:rPr lang="en-US" dirty="0" smtClean="0"/>
              <a:t>?</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katrine.borga@ibv.uio.no</a:t>
            </a:r>
            <a:endParaRPr lang="en-US" dirty="0"/>
          </a:p>
        </p:txBody>
      </p:sp>
      <p:sp>
        <p:nvSpPr>
          <p:cNvPr id="6" name="TextBox 5"/>
          <p:cNvSpPr txBox="1"/>
          <p:nvPr/>
        </p:nvSpPr>
        <p:spPr>
          <a:xfrm>
            <a:off x="6156176" y="6309320"/>
            <a:ext cx="2764875" cy="400110"/>
          </a:xfrm>
          <a:prstGeom prst="rect">
            <a:avLst/>
          </a:prstGeom>
          <a:noFill/>
        </p:spPr>
        <p:txBody>
          <a:bodyPr wrap="none" rtlCol="0">
            <a:spAutoFit/>
          </a:bodyPr>
          <a:lstStyle/>
          <a:p>
            <a:r>
              <a:rPr lang="en-US" dirty="0" smtClean="0"/>
              <a:t>Photo: Robin </a:t>
            </a:r>
            <a:r>
              <a:rPr lang="en-US" dirty="0" err="1" smtClean="0"/>
              <a:t>Cristofari</a:t>
            </a:r>
            <a:endParaRPr lang="en-US" dirty="0"/>
          </a:p>
        </p:txBody>
      </p:sp>
      <p:grpSp>
        <p:nvGrpSpPr>
          <p:cNvPr id="14" name="Group 13"/>
          <p:cNvGrpSpPr/>
          <p:nvPr/>
        </p:nvGrpSpPr>
        <p:grpSpPr>
          <a:xfrm>
            <a:off x="-225778" y="5397501"/>
            <a:ext cx="9369778" cy="1897944"/>
            <a:chOff x="-225778" y="5397501"/>
            <a:chExt cx="9369778" cy="1897944"/>
          </a:xfrm>
        </p:grpSpPr>
        <p:grpSp>
          <p:nvGrpSpPr>
            <p:cNvPr id="7" name="Group 6"/>
            <p:cNvGrpSpPr/>
            <p:nvPr/>
          </p:nvGrpSpPr>
          <p:grpSpPr>
            <a:xfrm>
              <a:off x="-225778" y="5397501"/>
              <a:ext cx="9369778" cy="1897944"/>
              <a:chOff x="-225778" y="5397501"/>
              <a:chExt cx="9369778" cy="1897944"/>
            </a:xfrm>
          </p:grpSpPr>
          <p:sp>
            <p:nvSpPr>
              <p:cNvPr id="8" name="Rectangle 7"/>
              <p:cNvSpPr/>
              <p:nvPr/>
            </p:nvSpPr>
            <p:spPr>
              <a:xfrm>
                <a:off x="-225778" y="5397501"/>
                <a:ext cx="9369778" cy="1897944"/>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4884279" y="5581536"/>
                <a:ext cx="1440505" cy="1195313"/>
              </a:xfrm>
              <a:prstGeom prst="rect">
                <a:avLst/>
              </a:prstGeom>
            </p:spPr>
          </p:pic>
          <p:pic>
            <p:nvPicPr>
              <p:cNvPr id="10" name="Picture 9"/>
              <p:cNvPicPr>
                <a:picLocks noChangeAspect="1"/>
              </p:cNvPicPr>
              <p:nvPr/>
            </p:nvPicPr>
            <p:blipFill>
              <a:blip r:embed="rId4"/>
              <a:stretch>
                <a:fillRect/>
              </a:stretch>
            </p:blipFill>
            <p:spPr>
              <a:xfrm>
                <a:off x="1714753" y="5581536"/>
                <a:ext cx="1312611" cy="1195313"/>
              </a:xfrm>
              <a:prstGeom prst="rect">
                <a:avLst/>
              </a:prstGeom>
            </p:spPr>
          </p:pic>
          <p:pic>
            <p:nvPicPr>
              <p:cNvPr id="11" name="Picture 10"/>
              <p:cNvPicPr>
                <a:picLocks noChangeAspect="1"/>
              </p:cNvPicPr>
              <p:nvPr/>
            </p:nvPicPr>
            <p:blipFill rotWithShape="1">
              <a:blip r:embed="rId5"/>
              <a:srcRect l="36949" r="27110" b="18696"/>
              <a:stretch/>
            </p:blipFill>
            <p:spPr>
              <a:xfrm>
                <a:off x="366890" y="5572414"/>
                <a:ext cx="928287" cy="1213556"/>
              </a:xfrm>
              <a:prstGeom prst="rect">
                <a:avLst/>
              </a:prstGeom>
            </p:spPr>
          </p:pic>
          <p:pic>
            <p:nvPicPr>
              <p:cNvPr id="12" name="Picture 11"/>
              <p:cNvPicPr>
                <a:picLocks noChangeAspect="1"/>
              </p:cNvPicPr>
              <p:nvPr/>
            </p:nvPicPr>
            <p:blipFill>
              <a:blip r:embed="rId6"/>
              <a:stretch>
                <a:fillRect/>
              </a:stretch>
            </p:blipFill>
            <p:spPr>
              <a:xfrm>
                <a:off x="3446940" y="5569495"/>
                <a:ext cx="1017763" cy="1219395"/>
              </a:xfrm>
              <a:prstGeom prst="rect">
                <a:avLst/>
              </a:prstGeom>
            </p:spPr>
          </p:pic>
        </p:grpSp>
        <p:pic>
          <p:nvPicPr>
            <p:cNvPr id="13" name="Picture 12"/>
            <p:cNvPicPr>
              <a:picLocks noChangeAspect="1"/>
            </p:cNvPicPr>
            <p:nvPr/>
          </p:nvPicPr>
          <p:blipFill>
            <a:blip r:embed="rId7"/>
            <a:stretch>
              <a:fillRect/>
            </a:stretch>
          </p:blipFill>
          <p:spPr>
            <a:xfrm>
              <a:off x="6744359" y="5616009"/>
              <a:ext cx="2190565" cy="1152929"/>
            </a:xfrm>
            <a:prstGeom prst="rect">
              <a:avLst/>
            </a:prstGeom>
            <a:solidFill>
              <a:srgbClr val="FFFFFF"/>
            </a:solidFill>
          </p:spPr>
        </p:pic>
      </p:grpSp>
    </p:spTree>
    <p:extLst>
      <p:ext uri="{BB962C8B-B14F-4D97-AF65-F5344CB8AC3E}">
        <p14:creationId xmlns:p14="http://schemas.microsoft.com/office/powerpoint/2010/main" val="673593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5"/>
          <p:cNvPicPr>
            <a:picLocks noGrp="1" noChangeAspect="1"/>
          </p:cNvPicPr>
          <p:nvPr>
            <p:ph sz="half" idx="2"/>
          </p:nvPr>
        </p:nvPicPr>
        <p:blipFill>
          <a:blip r:embed="rId2">
            <a:extLst>
              <a:ext uri="{28A0092B-C50C-407E-A947-70E740481C1C}">
                <a14:useLocalDpi xmlns:a14="http://schemas.microsoft.com/office/drawing/2010/main" val="0"/>
              </a:ext>
            </a:extLst>
          </a:blip>
          <a:srcRect t="-31845" b="-31845"/>
          <a:stretch>
            <a:fillRect/>
          </a:stretch>
        </p:blipFill>
        <p:spPr>
          <a:xfrm>
            <a:off x="0" y="2663651"/>
            <a:ext cx="4860032" cy="5301853"/>
          </a:xfrm>
          <a:prstGeom prst="rect">
            <a:avLst/>
          </a:prstGeom>
        </p:spPr>
      </p:pic>
      <p:sp>
        <p:nvSpPr>
          <p:cNvPr id="2" name="Title 1"/>
          <p:cNvSpPr>
            <a:spLocks noGrp="1"/>
          </p:cNvSpPr>
          <p:nvPr>
            <p:ph type="title"/>
          </p:nvPr>
        </p:nvSpPr>
        <p:spPr/>
        <p:txBody>
          <a:bodyPr/>
          <a:lstStyle/>
          <a:p>
            <a:r>
              <a:rPr lang="en-US" dirty="0" err="1" smtClean="0"/>
              <a:t>Kongepingvin</a:t>
            </a:r>
            <a:endParaRPr lang="en-US" dirty="0"/>
          </a:p>
        </p:txBody>
      </p:sp>
      <p:pic>
        <p:nvPicPr>
          <p:cNvPr id="8" name="Content Placeholder 7"/>
          <p:cNvPicPr>
            <a:picLocks noGrp="1" noChangeAspect="1"/>
          </p:cNvPicPr>
          <p:nvPr>
            <p:ph sz="half" idx="1"/>
          </p:nvPr>
        </p:nvPicPr>
        <p:blipFill rotWithShape="1">
          <a:blip r:embed="rId3"/>
          <a:srcRect l="1825" r="1825" b="24312"/>
          <a:stretch/>
        </p:blipFill>
        <p:spPr>
          <a:xfrm>
            <a:off x="3162989" y="-315416"/>
            <a:ext cx="6017523" cy="4968552"/>
          </a:xfrm>
        </p:spPr>
      </p:pic>
      <p:sp>
        <p:nvSpPr>
          <p:cNvPr id="9" name="TextBox 8"/>
          <p:cNvSpPr txBox="1"/>
          <p:nvPr/>
        </p:nvSpPr>
        <p:spPr>
          <a:xfrm>
            <a:off x="5580112" y="6309320"/>
            <a:ext cx="3307266" cy="400110"/>
          </a:xfrm>
          <a:prstGeom prst="rect">
            <a:avLst/>
          </a:prstGeom>
          <a:noFill/>
        </p:spPr>
        <p:txBody>
          <a:bodyPr wrap="none" rtlCol="0">
            <a:spAutoFit/>
          </a:bodyPr>
          <a:lstStyle/>
          <a:p>
            <a:r>
              <a:rPr lang="en-US" dirty="0" err="1" smtClean="0"/>
              <a:t>LeBohec</a:t>
            </a:r>
            <a:r>
              <a:rPr lang="en-US" dirty="0" smtClean="0"/>
              <a:t> et al., 2008 PNAS</a:t>
            </a:r>
            <a:endParaRPr lang="en-US" dirty="0"/>
          </a:p>
        </p:txBody>
      </p:sp>
    </p:spTree>
    <p:extLst>
      <p:ext uri="{BB962C8B-B14F-4D97-AF65-F5344CB8AC3E}">
        <p14:creationId xmlns:p14="http://schemas.microsoft.com/office/powerpoint/2010/main" val="39085419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leculescolN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4210"/>
          <a:stretch/>
        </p:blipFill>
        <p:spPr bwMode="auto">
          <a:xfrm>
            <a:off x="6772284" y="324275"/>
            <a:ext cx="2332281" cy="58410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err="1" smtClean="0"/>
              <a:t>Forurensing</a:t>
            </a:r>
            <a:r>
              <a:rPr lang="en-US" dirty="0" smtClean="0"/>
              <a:t>: </a:t>
            </a:r>
            <a:r>
              <a:rPr lang="en-US" dirty="0" err="1" smtClean="0"/>
              <a:t>Miljøgifter</a:t>
            </a:r>
            <a:endParaRPr lang="nb-NO" dirty="0"/>
          </a:p>
        </p:txBody>
      </p:sp>
      <p:sp>
        <p:nvSpPr>
          <p:cNvPr id="3" name="Content Placeholder 2"/>
          <p:cNvSpPr>
            <a:spLocks noGrp="1"/>
          </p:cNvSpPr>
          <p:nvPr>
            <p:ph idx="1"/>
          </p:nvPr>
        </p:nvSpPr>
        <p:spPr>
          <a:xfrm>
            <a:off x="35496" y="1268760"/>
            <a:ext cx="6552728" cy="5112568"/>
          </a:xfrm>
        </p:spPr>
        <p:txBody>
          <a:bodyPr>
            <a:noAutofit/>
          </a:bodyPr>
          <a:lstStyle/>
          <a:p>
            <a:pPr marL="0" indent="0">
              <a:buNone/>
            </a:pPr>
            <a:r>
              <a:rPr lang="nb-NO" sz="2400" dirty="0" smtClean="0"/>
              <a:t> </a:t>
            </a:r>
          </a:p>
          <a:p>
            <a:r>
              <a:rPr lang="nb-NO" sz="2400" b="1" dirty="0" smtClean="0"/>
              <a:t>P</a:t>
            </a:r>
            <a:r>
              <a:rPr lang="nb-NO" sz="2400" dirty="0" smtClean="0"/>
              <a:t>ersistente: lang halveringstid	</a:t>
            </a:r>
            <a:endParaRPr lang="nb-NO" sz="2400" b="1" dirty="0">
              <a:solidFill>
                <a:srgbClr val="FF0000"/>
              </a:solidFill>
            </a:endParaRPr>
          </a:p>
          <a:p>
            <a:endParaRPr lang="nb-NO" sz="2400" b="1" dirty="0" smtClean="0"/>
          </a:p>
          <a:p>
            <a:r>
              <a:rPr lang="nb-NO" sz="2400" b="1" dirty="0" err="1" smtClean="0"/>
              <a:t>B</a:t>
            </a:r>
            <a:r>
              <a:rPr lang="nb-NO" sz="2400" dirty="0" err="1" smtClean="0"/>
              <a:t>ioaccumulative</a:t>
            </a:r>
            <a:r>
              <a:rPr lang="nb-NO" sz="2400" dirty="0" smtClean="0"/>
              <a:t>: organiske – </a:t>
            </a:r>
            <a:r>
              <a:rPr lang="nb-NO" sz="2400" dirty="0"/>
              <a:t>	</a:t>
            </a:r>
            <a:r>
              <a:rPr lang="nb-NO" sz="2400" dirty="0" smtClean="0"/>
              <a:t/>
            </a:r>
            <a:br>
              <a:rPr lang="nb-NO" sz="2400" dirty="0" smtClean="0"/>
            </a:br>
            <a:r>
              <a:rPr lang="nb-NO" sz="2400" dirty="0" smtClean="0"/>
              <a:t>hopes opp i fett		</a:t>
            </a:r>
            <a:endParaRPr lang="nb-NO" sz="2400" dirty="0" smtClean="0"/>
          </a:p>
          <a:p>
            <a:pPr marL="0" indent="0">
              <a:buNone/>
            </a:pPr>
            <a:r>
              <a:rPr lang="nb-NO" sz="2400" dirty="0" smtClean="0"/>
              <a:t>	</a:t>
            </a:r>
          </a:p>
          <a:p>
            <a:r>
              <a:rPr lang="nb-NO" sz="2400" b="1" dirty="0" err="1" smtClean="0"/>
              <a:t>T</a:t>
            </a:r>
            <a:r>
              <a:rPr lang="nb-NO" sz="2400" dirty="0" err="1" smtClean="0"/>
              <a:t>oxic</a:t>
            </a:r>
            <a:r>
              <a:rPr lang="nb-NO" sz="2400" dirty="0" smtClean="0"/>
              <a:t>: giftige: </a:t>
            </a:r>
            <a:r>
              <a:rPr lang="nb-NO" sz="2400" dirty="0" err="1" smtClean="0"/>
              <a:t>pollutants</a:t>
            </a:r>
            <a:r>
              <a:rPr lang="nb-NO" sz="2400" dirty="0"/>
              <a:t>	</a:t>
            </a:r>
            <a:r>
              <a:rPr lang="nb-NO" sz="2400" dirty="0" smtClean="0"/>
              <a:t>	</a:t>
            </a:r>
            <a:endParaRPr lang="nb-NO" b="1" dirty="0">
              <a:solidFill>
                <a:srgbClr val="FF0000"/>
              </a:solidFill>
            </a:endParaRPr>
          </a:p>
          <a:p>
            <a:pPr lvl="1"/>
            <a:endParaRPr lang="nb-NO" b="1" dirty="0" smtClean="0">
              <a:solidFill>
                <a:srgbClr val="FF0000"/>
              </a:solidFill>
            </a:endParaRPr>
          </a:p>
          <a:p>
            <a:pPr lvl="1"/>
            <a:r>
              <a:rPr lang="nb-NO" b="1" dirty="0" smtClean="0">
                <a:solidFill>
                  <a:srgbClr val="FF0000"/>
                </a:solidFill>
              </a:rPr>
              <a:t>Industrikjemikalier</a:t>
            </a:r>
            <a:endParaRPr lang="nb-NO" b="1" dirty="0" smtClean="0">
              <a:solidFill>
                <a:srgbClr val="FF0000"/>
              </a:solidFill>
            </a:endParaRPr>
          </a:p>
          <a:p>
            <a:pPr lvl="1"/>
            <a:r>
              <a:rPr lang="nb-NO" b="1" dirty="0" smtClean="0">
                <a:solidFill>
                  <a:srgbClr val="FF0000"/>
                </a:solidFill>
              </a:rPr>
              <a:t>Jordbruk</a:t>
            </a:r>
          </a:p>
          <a:p>
            <a:pPr lvl="1"/>
            <a:r>
              <a:rPr lang="nb-NO" b="1" dirty="0" smtClean="0">
                <a:solidFill>
                  <a:srgbClr val="FF0000"/>
                </a:solidFill>
              </a:rPr>
              <a:t>Veterinærmedisiner, medisiner</a:t>
            </a:r>
          </a:p>
          <a:p>
            <a:pPr lvl="1"/>
            <a:r>
              <a:rPr lang="nb-NO" b="1" dirty="0" smtClean="0">
                <a:solidFill>
                  <a:srgbClr val="FF0000"/>
                </a:solidFill>
              </a:rPr>
              <a:t>Forbrukerartikler</a:t>
            </a:r>
          </a:p>
          <a:p>
            <a:endParaRPr lang="en-US" sz="1800" dirty="0" smtClean="0"/>
          </a:p>
        </p:txBody>
      </p:sp>
    </p:spTree>
    <p:extLst>
      <p:ext uri="{BB962C8B-B14F-4D97-AF65-F5344CB8AC3E}">
        <p14:creationId xmlns:p14="http://schemas.microsoft.com/office/powerpoint/2010/main" val="35690683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23528" y="269776"/>
            <a:ext cx="8640960" cy="1143000"/>
          </a:xfrm>
        </p:spPr>
        <p:txBody>
          <a:bodyPr/>
          <a:lstStyle/>
          <a:p>
            <a:pPr algn="l"/>
            <a:r>
              <a:rPr lang="en-US" dirty="0" smtClean="0"/>
              <a:t>Method </a:t>
            </a:r>
            <a:r>
              <a:rPr lang="en-US" dirty="0" smtClean="0"/>
              <a:t>– </a:t>
            </a:r>
            <a:r>
              <a:rPr lang="en-US" dirty="0" err="1" smtClean="0"/>
              <a:t>PolarEcotox</a:t>
            </a:r>
            <a:r>
              <a:rPr lang="en-US" dirty="0" smtClean="0"/>
              <a:t> </a:t>
            </a:r>
            <a:endParaRPr lang="en-US" dirty="0"/>
          </a:p>
        </p:txBody>
      </p:sp>
      <p:sp>
        <p:nvSpPr>
          <p:cNvPr id="9" name="Content Placeholder 8"/>
          <p:cNvSpPr>
            <a:spLocks noGrp="1"/>
          </p:cNvSpPr>
          <p:nvPr>
            <p:ph sz="half" idx="1"/>
          </p:nvPr>
        </p:nvSpPr>
        <p:spPr>
          <a:xfrm>
            <a:off x="107504" y="1495325"/>
            <a:ext cx="5616624" cy="4525963"/>
          </a:xfrm>
        </p:spPr>
        <p:txBody>
          <a:bodyPr>
            <a:normAutofit/>
          </a:bodyPr>
          <a:lstStyle/>
          <a:p>
            <a:r>
              <a:rPr lang="en-US" dirty="0" smtClean="0"/>
              <a:t>1999-</a:t>
            </a:r>
            <a:r>
              <a:rPr lang="en-US" dirty="0" smtClean="0"/>
              <a:t>2015 – temporal trend: </a:t>
            </a:r>
          </a:p>
          <a:p>
            <a:pPr lvl="1"/>
            <a:r>
              <a:rPr lang="en-US" dirty="0" err="1" smtClean="0"/>
              <a:t>Crozét</a:t>
            </a:r>
            <a:r>
              <a:rPr lang="en-US" dirty="0" smtClean="0"/>
              <a:t> island – sub Antarctic</a:t>
            </a:r>
            <a:endParaRPr lang="en-US" dirty="0" smtClean="0"/>
          </a:p>
          <a:p>
            <a:pPr lvl="1"/>
            <a:r>
              <a:rPr lang="en-US" dirty="0" smtClean="0"/>
              <a:t>King penguin blood samples</a:t>
            </a:r>
          </a:p>
          <a:p>
            <a:pPr lvl="1"/>
            <a:r>
              <a:rPr lang="en-US" dirty="0" smtClean="0"/>
              <a:t>Archived for retrospective analyses</a:t>
            </a:r>
          </a:p>
          <a:p>
            <a:pPr lvl="1"/>
            <a:r>
              <a:rPr lang="en-US" dirty="0" smtClean="0">
                <a:latin typeface="Symbol" charset="2"/>
                <a:cs typeface="Symbol" charset="2"/>
              </a:rPr>
              <a:t>d</a:t>
            </a:r>
            <a:r>
              <a:rPr lang="en-US" baseline="30000" dirty="0" smtClean="0"/>
              <a:t>15</a:t>
            </a:r>
            <a:r>
              <a:rPr lang="en-US" dirty="0" smtClean="0"/>
              <a:t>N, </a:t>
            </a:r>
            <a:r>
              <a:rPr lang="en-US" dirty="0" smtClean="0">
                <a:latin typeface="Symbol" charset="2"/>
                <a:cs typeface="Symbol" charset="2"/>
              </a:rPr>
              <a:t>d</a:t>
            </a:r>
            <a:r>
              <a:rPr lang="en-US" baseline="30000" dirty="0" smtClean="0"/>
              <a:t>13</a:t>
            </a:r>
            <a:r>
              <a:rPr lang="en-US" dirty="0" smtClean="0"/>
              <a:t>C, </a:t>
            </a:r>
            <a:endParaRPr lang="en-US" dirty="0" smtClean="0"/>
          </a:p>
          <a:p>
            <a:pPr lvl="1"/>
            <a:r>
              <a:rPr lang="en-US" dirty="0" smtClean="0"/>
              <a:t>Legacy </a:t>
            </a:r>
            <a:r>
              <a:rPr lang="en-US" dirty="0" smtClean="0"/>
              <a:t>contaminants</a:t>
            </a:r>
          </a:p>
          <a:p>
            <a:pPr lvl="1"/>
            <a:r>
              <a:rPr lang="en-US" dirty="0" smtClean="0"/>
              <a:t>Climate variables</a:t>
            </a:r>
          </a:p>
          <a:p>
            <a:pPr lvl="1"/>
            <a:r>
              <a:rPr lang="en-US" dirty="0" smtClean="0"/>
              <a:t>Demographic variables</a:t>
            </a:r>
          </a:p>
          <a:p>
            <a:pPr marL="0" indent="0">
              <a:buNone/>
            </a:pPr>
            <a:endParaRPr lang="en-US" dirty="0" smtClean="0"/>
          </a:p>
        </p:txBody>
      </p:sp>
      <p:pic>
        <p:nvPicPr>
          <p:cNvPr id="10" name="Content Placeholder 4" descr="norithkylling.jpg"/>
          <p:cNvPicPr>
            <a:picLocks/>
          </p:cNvPicPr>
          <p:nvPr/>
        </p:nvPicPr>
        <p:blipFill>
          <a:blip r:embed="rId2"/>
          <a:srcRect l="20256" r="20256"/>
          <a:stretch>
            <a:fillRect/>
          </a:stretch>
        </p:blipFill>
        <p:spPr>
          <a:xfrm>
            <a:off x="6021412" y="-171400"/>
            <a:ext cx="3159100" cy="3717032"/>
          </a:xfrm>
          <a:prstGeom prst="rect">
            <a:avLst/>
          </a:prstGeom>
        </p:spPr>
      </p:pic>
      <p:pic>
        <p:nvPicPr>
          <p:cNvPr id="3" name="Content Placeholder 2"/>
          <p:cNvPicPr>
            <a:picLocks noGrp="1" noChangeAspect="1"/>
          </p:cNvPicPr>
          <p:nvPr>
            <p:ph sz="half" idx="2"/>
          </p:nvPr>
        </p:nvPicPr>
        <p:blipFill>
          <a:blip r:embed="rId3"/>
          <a:srcRect t="1664" b="1664"/>
          <a:stretch>
            <a:fillRect/>
          </a:stretch>
        </p:blipFill>
        <p:spPr>
          <a:xfrm>
            <a:off x="6012160" y="3429000"/>
            <a:ext cx="3177834" cy="3466728"/>
          </a:xfrm>
        </p:spPr>
      </p:pic>
      <p:sp>
        <p:nvSpPr>
          <p:cNvPr id="4" name="Rectangle 3"/>
          <p:cNvSpPr/>
          <p:nvPr/>
        </p:nvSpPr>
        <p:spPr>
          <a:xfrm>
            <a:off x="5324525" y="6457890"/>
            <a:ext cx="3819475" cy="400110"/>
          </a:xfrm>
          <a:prstGeom prst="rect">
            <a:avLst/>
          </a:prstGeom>
          <a:solidFill>
            <a:srgbClr val="FFFFFF">
              <a:alpha val="40000"/>
            </a:srgbClr>
          </a:solidFill>
        </p:spPr>
        <p:txBody>
          <a:bodyPr wrap="none">
            <a:spAutoFit/>
          </a:bodyPr>
          <a:lstStyle/>
          <a:p>
            <a:r>
              <a:rPr lang="en-US" dirty="0"/>
              <a:t>David C. Schultz/</a:t>
            </a:r>
            <a:r>
              <a:rPr lang="en-US" dirty="0" err="1"/>
              <a:t>Barcroft</a:t>
            </a:r>
            <a:r>
              <a:rPr lang="en-US" dirty="0"/>
              <a:t> Media</a:t>
            </a:r>
          </a:p>
        </p:txBody>
      </p:sp>
    </p:spTree>
    <p:extLst>
      <p:ext uri="{BB962C8B-B14F-4D97-AF65-F5344CB8AC3E}">
        <p14:creationId xmlns:p14="http://schemas.microsoft.com/office/powerpoint/2010/main" val="28187685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sz="half" idx="1"/>
          </p:nvPr>
        </p:nvPicPr>
        <p:blipFill>
          <a:blip r:embed="rId2"/>
          <a:srcRect t="-80388" b="-80388"/>
          <a:stretch>
            <a:fillRect/>
          </a:stretch>
        </p:blipFill>
        <p:spPr>
          <a:xfrm>
            <a:off x="3752428" y="-1772466"/>
            <a:ext cx="5428084" cy="5921546"/>
          </a:xfrm>
        </p:spPr>
      </p:pic>
      <p:sp>
        <p:nvSpPr>
          <p:cNvPr id="5" name="Title 4"/>
          <p:cNvSpPr>
            <a:spLocks noGrp="1"/>
          </p:cNvSpPr>
          <p:nvPr>
            <p:ph type="title"/>
          </p:nvPr>
        </p:nvSpPr>
        <p:spPr/>
        <p:txBody>
          <a:bodyPr/>
          <a:lstStyle/>
          <a:p>
            <a:r>
              <a:rPr lang="en-US" dirty="0" err="1" smtClean="0"/>
              <a:t>Ringsel</a:t>
            </a:r>
            <a:r>
              <a:rPr lang="en-US" dirty="0" smtClean="0"/>
              <a:t> - </a:t>
            </a:r>
            <a:r>
              <a:rPr lang="en-US" dirty="0" err="1" smtClean="0"/>
              <a:t>Arktis</a:t>
            </a:r>
            <a:r>
              <a:rPr lang="en-US" dirty="0" smtClean="0"/>
              <a:t> </a:t>
            </a:r>
            <a:endParaRPr lang="en-US" dirty="0"/>
          </a:p>
        </p:txBody>
      </p:sp>
      <p:pic>
        <p:nvPicPr>
          <p:cNvPr id="8" name="Content Placeholder 7"/>
          <p:cNvPicPr>
            <a:picLocks noGrp="1" noChangeAspect="1"/>
          </p:cNvPicPr>
          <p:nvPr>
            <p:ph sz="half" idx="2"/>
          </p:nvPr>
        </p:nvPicPr>
        <p:blipFill>
          <a:blip r:embed="rId3"/>
          <a:srcRect t="-20267" b="-20267"/>
          <a:stretch>
            <a:fillRect/>
          </a:stretch>
        </p:blipFill>
        <p:spPr>
          <a:xfrm>
            <a:off x="3635896" y="1052736"/>
            <a:ext cx="5616624" cy="6127226"/>
          </a:xfrm>
        </p:spPr>
      </p:pic>
      <p:sp>
        <p:nvSpPr>
          <p:cNvPr id="4" name="Footer Placeholder 3"/>
          <p:cNvSpPr>
            <a:spLocks noGrp="1"/>
          </p:cNvSpPr>
          <p:nvPr>
            <p:ph type="ftr" sz="quarter" idx="4294967295"/>
          </p:nvPr>
        </p:nvSpPr>
        <p:spPr>
          <a:xfrm>
            <a:off x="4343400" y="6248400"/>
            <a:ext cx="4800600" cy="457200"/>
          </a:xfrm>
        </p:spPr>
        <p:txBody>
          <a:bodyPr/>
          <a:lstStyle/>
          <a:p>
            <a:pPr>
              <a:defRPr/>
            </a:pPr>
            <a:r>
              <a:rPr lang="en-US" smtClean="0"/>
              <a:t>katrine.borga@ibv.uio.no</a:t>
            </a:r>
            <a:endParaRPr lang="en-US" dirty="0"/>
          </a:p>
        </p:txBody>
      </p:sp>
      <p:sp>
        <p:nvSpPr>
          <p:cNvPr id="9" name="TextBox 8"/>
          <p:cNvSpPr txBox="1"/>
          <p:nvPr/>
        </p:nvSpPr>
        <p:spPr>
          <a:xfrm>
            <a:off x="5796136" y="6237312"/>
            <a:ext cx="3207203" cy="400110"/>
          </a:xfrm>
          <a:prstGeom prst="rect">
            <a:avLst/>
          </a:prstGeom>
          <a:noFill/>
        </p:spPr>
        <p:txBody>
          <a:bodyPr wrap="none" rtlCol="0">
            <a:spAutoFit/>
          </a:bodyPr>
          <a:lstStyle/>
          <a:p>
            <a:r>
              <a:rPr lang="en-US" dirty="0" err="1" smtClean="0"/>
              <a:t>Routti</a:t>
            </a:r>
            <a:r>
              <a:rPr lang="en-US" dirty="0" smtClean="0"/>
              <a:t> et al., </a:t>
            </a:r>
            <a:r>
              <a:rPr lang="en-US" dirty="0" err="1" smtClean="0"/>
              <a:t>Env</a:t>
            </a:r>
            <a:r>
              <a:rPr lang="en-US" dirty="0" smtClean="0"/>
              <a:t> Poll 2016</a:t>
            </a:r>
            <a:endParaRPr lang="en-US" dirty="0"/>
          </a:p>
        </p:txBody>
      </p:sp>
    </p:spTree>
    <p:extLst>
      <p:ext uri="{BB962C8B-B14F-4D97-AF65-F5344CB8AC3E}">
        <p14:creationId xmlns:p14="http://schemas.microsoft.com/office/powerpoint/2010/main" val="251110232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1020295.JPG"/>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1823156" y="-27384"/>
            <a:ext cx="12282312" cy="6908800"/>
          </a:xfrm>
          <a:prstGeom prst="rect">
            <a:avLst/>
          </a:prstGeom>
        </p:spPr>
      </p:pic>
      <p:sp>
        <p:nvSpPr>
          <p:cNvPr id="5" name="Title 4"/>
          <p:cNvSpPr>
            <a:spLocks noGrp="1"/>
          </p:cNvSpPr>
          <p:nvPr>
            <p:ph type="title"/>
          </p:nvPr>
        </p:nvSpPr>
        <p:spPr>
          <a:xfrm>
            <a:off x="323528" y="413792"/>
            <a:ext cx="8640960" cy="1143000"/>
          </a:xfrm>
        </p:spPr>
        <p:txBody>
          <a:bodyPr/>
          <a:lstStyle/>
          <a:p>
            <a:pPr algn="ctr"/>
            <a:r>
              <a:rPr lang="en-US" dirty="0" err="1" smtClean="0">
                <a:solidFill>
                  <a:srgbClr val="1A74CD"/>
                </a:solidFill>
              </a:rPr>
              <a:t>Klima</a:t>
            </a:r>
            <a:r>
              <a:rPr lang="en-US" dirty="0" smtClean="0">
                <a:solidFill>
                  <a:srgbClr val="1A74CD"/>
                </a:solidFill>
              </a:rPr>
              <a:t> </a:t>
            </a:r>
            <a:r>
              <a:rPr lang="en-US" dirty="0" err="1" smtClean="0">
                <a:solidFill>
                  <a:srgbClr val="1A74CD"/>
                </a:solidFill>
              </a:rPr>
              <a:t>og</a:t>
            </a:r>
            <a:r>
              <a:rPr lang="en-US" dirty="0">
                <a:solidFill>
                  <a:srgbClr val="1A74CD"/>
                </a:solidFill>
              </a:rPr>
              <a:t> </a:t>
            </a:r>
            <a:r>
              <a:rPr lang="en-US" dirty="0" err="1" smtClean="0">
                <a:solidFill>
                  <a:srgbClr val="1A74CD"/>
                </a:solidFill>
              </a:rPr>
              <a:t>miljøgifter</a:t>
            </a:r>
            <a:endParaRPr lang="en-US" dirty="0">
              <a:solidFill>
                <a:srgbClr val="1A74CD"/>
              </a:solidFill>
            </a:endParaRPr>
          </a:p>
        </p:txBody>
      </p:sp>
      <p:sp>
        <p:nvSpPr>
          <p:cNvPr id="6" name="Content Placeholder 5"/>
          <p:cNvSpPr>
            <a:spLocks noGrp="1"/>
          </p:cNvSpPr>
          <p:nvPr>
            <p:ph idx="1"/>
          </p:nvPr>
        </p:nvSpPr>
        <p:spPr>
          <a:xfrm>
            <a:off x="251520" y="1412776"/>
            <a:ext cx="8640960" cy="4114800"/>
          </a:xfrm>
        </p:spPr>
        <p:txBody>
          <a:bodyPr/>
          <a:lstStyle/>
          <a:p>
            <a:r>
              <a:rPr lang="en-US" dirty="0" err="1" smtClean="0"/>
              <a:t>Endret</a:t>
            </a:r>
            <a:r>
              <a:rPr lang="en-US" dirty="0" smtClean="0"/>
              <a:t> </a:t>
            </a:r>
            <a:r>
              <a:rPr lang="en-US" dirty="0" err="1" smtClean="0"/>
              <a:t>i</a:t>
            </a:r>
            <a:r>
              <a:rPr lang="en-US" dirty="0" smtClean="0"/>
              <a:t> </a:t>
            </a:r>
            <a:r>
              <a:rPr lang="en-US" dirty="0" err="1" smtClean="0"/>
              <a:t>miljøet</a:t>
            </a:r>
            <a:endParaRPr lang="en-US" dirty="0" smtClean="0"/>
          </a:p>
          <a:p>
            <a:pPr lvl="1">
              <a:buFont typeface="Wingdings" charset="2"/>
              <a:buChar char="Ø"/>
            </a:pPr>
            <a:r>
              <a:rPr lang="en-US" dirty="0" err="1" smtClean="0"/>
              <a:t>Bruk</a:t>
            </a:r>
            <a:r>
              <a:rPr lang="en-US" dirty="0" smtClean="0"/>
              <a:t> </a:t>
            </a:r>
            <a:r>
              <a:rPr lang="en-US" dirty="0" err="1" smtClean="0"/>
              <a:t>og</a:t>
            </a:r>
            <a:r>
              <a:rPr lang="en-US" dirty="0" smtClean="0"/>
              <a:t> </a:t>
            </a:r>
            <a:r>
              <a:rPr lang="en-US" dirty="0" err="1" smtClean="0"/>
              <a:t>utslipp</a:t>
            </a:r>
            <a:endParaRPr lang="en-US" dirty="0" smtClean="0"/>
          </a:p>
          <a:p>
            <a:pPr lvl="1">
              <a:buFont typeface="Wingdings" charset="2"/>
              <a:buChar char="Ø"/>
            </a:pPr>
            <a:r>
              <a:rPr lang="en-US" dirty="0" err="1" smtClean="0"/>
              <a:t>Klima</a:t>
            </a:r>
            <a:r>
              <a:rPr lang="en-US" dirty="0" smtClean="0"/>
              <a:t>; is, </a:t>
            </a:r>
            <a:r>
              <a:rPr lang="en-US" dirty="0" err="1" smtClean="0"/>
              <a:t>temperatur</a:t>
            </a:r>
            <a:endParaRPr lang="en-US" dirty="0" smtClean="0"/>
          </a:p>
          <a:p>
            <a:pPr lvl="1">
              <a:buFont typeface="Wingdings" charset="2"/>
              <a:buChar char="Ø"/>
            </a:pPr>
            <a:r>
              <a:rPr lang="en-US" dirty="0" err="1" smtClean="0"/>
              <a:t>Økosystemet</a:t>
            </a:r>
            <a:r>
              <a:rPr lang="en-US" dirty="0" smtClean="0"/>
              <a:t>;</a:t>
            </a:r>
          </a:p>
          <a:p>
            <a:pPr lvl="2"/>
            <a:r>
              <a:rPr lang="en-US" dirty="0" err="1" smtClean="0"/>
              <a:t>Primærproduksjon</a:t>
            </a:r>
            <a:endParaRPr lang="en-US" dirty="0" smtClean="0"/>
          </a:p>
          <a:p>
            <a:pPr lvl="2"/>
            <a:r>
              <a:rPr lang="en-US" dirty="0" err="1" smtClean="0"/>
              <a:t>Energiflyt</a:t>
            </a:r>
            <a:endParaRPr lang="en-US" dirty="0" smtClean="0"/>
          </a:p>
          <a:p>
            <a:pPr lvl="2"/>
            <a:r>
              <a:rPr lang="en-US" dirty="0" err="1" smtClean="0"/>
              <a:t>Miljøgiftoverføring</a:t>
            </a:r>
            <a:endParaRPr lang="en-US" dirty="0" smtClean="0"/>
          </a:p>
          <a:p>
            <a:r>
              <a:rPr lang="en-US" dirty="0" err="1" smtClean="0"/>
              <a:t>Eksempler</a:t>
            </a:r>
            <a:endParaRPr lang="en-US" dirty="0" smtClean="0"/>
          </a:p>
          <a:p>
            <a:pPr lvl="1">
              <a:buFont typeface="Wingdings" charset="2"/>
              <a:buChar char="Ø"/>
            </a:pPr>
            <a:r>
              <a:rPr lang="en-US" dirty="0" err="1" smtClean="0"/>
              <a:t>Sted</a:t>
            </a:r>
            <a:r>
              <a:rPr lang="en-US" dirty="0" smtClean="0"/>
              <a:t> for </a:t>
            </a:r>
            <a:r>
              <a:rPr lang="en-US" dirty="0" err="1" smtClean="0"/>
              <a:t>tid</a:t>
            </a:r>
            <a:endParaRPr lang="en-US" dirty="0" smtClean="0"/>
          </a:p>
          <a:p>
            <a:pPr lvl="1">
              <a:buFont typeface="Wingdings" charset="2"/>
              <a:buChar char="Ø"/>
            </a:pPr>
            <a:r>
              <a:rPr lang="en-US" dirty="0" err="1" smtClean="0"/>
              <a:t>Modellering</a:t>
            </a:r>
            <a:endParaRPr lang="en-US" dirty="0" smtClean="0"/>
          </a:p>
          <a:p>
            <a:pPr lvl="1">
              <a:buFont typeface="Wingdings" charset="2"/>
              <a:buChar char="Ø"/>
            </a:pPr>
            <a:r>
              <a:rPr lang="en-US" dirty="0" err="1" smtClean="0"/>
              <a:t>Retrospektiv</a:t>
            </a:r>
            <a:r>
              <a:rPr lang="en-US" dirty="0" smtClean="0"/>
              <a:t> </a:t>
            </a:r>
            <a:r>
              <a:rPr lang="en-US" dirty="0" err="1" smtClean="0"/>
              <a:t>tidstrendsanalyse</a:t>
            </a:r>
            <a:endParaRPr lang="en-US" dirty="0" smtClean="0"/>
          </a:p>
          <a:p>
            <a:pPr lvl="1"/>
            <a:endParaRPr lang="en-US" dirty="0"/>
          </a:p>
        </p:txBody>
      </p:sp>
    </p:spTree>
    <p:extLst>
      <p:ext uri="{BB962C8B-B14F-4D97-AF65-F5344CB8AC3E}">
        <p14:creationId xmlns:p14="http://schemas.microsoft.com/office/powerpoint/2010/main" val="272902690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20295.JPG"/>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1823156" y="-27384"/>
            <a:ext cx="12282312" cy="6908800"/>
          </a:xfrm>
          <a:prstGeom prst="rect">
            <a:avLst/>
          </a:prstGeom>
        </p:spPr>
      </p:pic>
      <p:sp>
        <p:nvSpPr>
          <p:cNvPr id="9" name="Content Placeholder 8"/>
          <p:cNvSpPr>
            <a:spLocks noGrp="1"/>
          </p:cNvSpPr>
          <p:nvPr>
            <p:ph sz="half" idx="1"/>
          </p:nvPr>
        </p:nvSpPr>
        <p:spPr>
          <a:xfrm>
            <a:off x="323528" y="692696"/>
            <a:ext cx="3771900" cy="4114800"/>
          </a:xfrm>
        </p:spPr>
        <p:txBody>
          <a:bodyPr/>
          <a:lstStyle/>
          <a:p>
            <a:r>
              <a:rPr lang="en-US" dirty="0" err="1" smtClean="0"/>
              <a:t>Studenter</a:t>
            </a:r>
            <a:r>
              <a:rPr lang="en-US" dirty="0" smtClean="0"/>
              <a:t> </a:t>
            </a:r>
            <a:r>
              <a:rPr lang="en-US" dirty="0" err="1" smtClean="0"/>
              <a:t>og</a:t>
            </a:r>
            <a:r>
              <a:rPr lang="en-US" dirty="0" smtClean="0"/>
              <a:t> </a:t>
            </a:r>
            <a:r>
              <a:rPr lang="en-US" dirty="0" err="1" smtClean="0"/>
              <a:t>Samarbeidspartnere</a:t>
            </a:r>
            <a:endParaRPr lang="en-US" dirty="0" smtClean="0"/>
          </a:p>
        </p:txBody>
      </p:sp>
      <p:sp>
        <p:nvSpPr>
          <p:cNvPr id="3" name="Content Placeholder 2"/>
          <p:cNvSpPr>
            <a:spLocks noGrp="1"/>
          </p:cNvSpPr>
          <p:nvPr>
            <p:ph sz="half" idx="2"/>
          </p:nvPr>
        </p:nvSpPr>
        <p:spPr>
          <a:xfrm>
            <a:off x="4211960" y="692696"/>
            <a:ext cx="4932040" cy="4114800"/>
          </a:xfrm>
        </p:spPr>
        <p:txBody>
          <a:bodyPr/>
          <a:lstStyle/>
          <a:p>
            <a:r>
              <a:rPr lang="en-US" dirty="0" err="1" smtClean="0"/>
              <a:t>Finansiering</a:t>
            </a:r>
            <a:endParaRPr lang="en-US" dirty="0"/>
          </a:p>
          <a:p>
            <a:pPr lvl="1"/>
            <a:r>
              <a:rPr lang="en-US" dirty="0"/>
              <a:t>Norwegian Research Council</a:t>
            </a:r>
          </a:p>
          <a:p>
            <a:pPr lvl="2"/>
            <a:r>
              <a:rPr lang="en-US" dirty="0"/>
              <a:t>FORURENS</a:t>
            </a:r>
          </a:p>
          <a:p>
            <a:pPr lvl="2"/>
            <a:r>
              <a:rPr lang="en-US" dirty="0"/>
              <a:t>HAVKYST</a:t>
            </a:r>
          </a:p>
          <a:p>
            <a:pPr lvl="2"/>
            <a:r>
              <a:rPr lang="en-US" dirty="0"/>
              <a:t>MILJØ2015</a:t>
            </a:r>
          </a:p>
          <a:p>
            <a:pPr lvl="2"/>
            <a:r>
              <a:rPr lang="en-US" dirty="0"/>
              <a:t>NORKLIMA</a:t>
            </a:r>
          </a:p>
          <a:p>
            <a:pPr lvl="2"/>
            <a:r>
              <a:rPr lang="en-US" dirty="0"/>
              <a:t>INTERNASJONALT POLARÅR</a:t>
            </a:r>
          </a:p>
          <a:p>
            <a:pPr lvl="2"/>
            <a:r>
              <a:rPr lang="en-US" dirty="0"/>
              <a:t>MILJØFORSK</a:t>
            </a:r>
          </a:p>
          <a:p>
            <a:pPr lvl="1"/>
            <a:r>
              <a:rPr lang="en-US" dirty="0"/>
              <a:t>Arctic Monitoring and Assessment </a:t>
            </a:r>
            <a:r>
              <a:rPr lang="en-US" dirty="0" err="1"/>
              <a:t>Programme</a:t>
            </a:r>
            <a:endParaRPr lang="en-US" dirty="0"/>
          </a:p>
          <a:p>
            <a:pPr lvl="1"/>
            <a:r>
              <a:rPr lang="en-US" dirty="0"/>
              <a:t>Nordisk </a:t>
            </a:r>
            <a:r>
              <a:rPr lang="en-US" dirty="0" err="1"/>
              <a:t>ministerråd</a:t>
            </a:r>
            <a:endParaRPr lang="en-US" dirty="0"/>
          </a:p>
          <a:p>
            <a:pPr lvl="1"/>
            <a:r>
              <a:rPr lang="en-US" dirty="0" err="1"/>
              <a:t>ConocoPhilips</a:t>
            </a:r>
            <a:endParaRPr lang="en-US" dirty="0"/>
          </a:p>
          <a:p>
            <a:pPr lvl="1"/>
            <a:endParaRPr lang="en-US" dirty="0"/>
          </a:p>
          <a:p>
            <a:endParaRPr lang="en-US" dirty="0"/>
          </a:p>
        </p:txBody>
      </p:sp>
      <p:sp>
        <p:nvSpPr>
          <p:cNvPr id="4" name="Footer Placeholder 3"/>
          <p:cNvSpPr>
            <a:spLocks noGrp="1"/>
          </p:cNvSpPr>
          <p:nvPr>
            <p:ph type="ftr" sz="quarter" idx="4294967295"/>
          </p:nvPr>
        </p:nvSpPr>
        <p:spPr>
          <a:xfrm>
            <a:off x="4343400" y="6248400"/>
            <a:ext cx="4800600" cy="457200"/>
          </a:xfrm>
        </p:spPr>
        <p:txBody>
          <a:bodyPr/>
          <a:lstStyle/>
          <a:p>
            <a:pPr>
              <a:defRPr/>
            </a:pPr>
            <a:r>
              <a:rPr lang="en-US" smtClean="0"/>
              <a:t>katrine.borga@ibv.uio.no</a:t>
            </a:r>
            <a:endParaRPr lang="en-US" dirty="0"/>
          </a:p>
        </p:txBody>
      </p:sp>
      <p:sp>
        <p:nvSpPr>
          <p:cNvPr id="6" name="Footer Placeholder 3"/>
          <p:cNvSpPr txBox="1">
            <a:spLocks/>
          </p:cNvSpPr>
          <p:nvPr/>
        </p:nvSpPr>
        <p:spPr bwMode="auto">
          <a:xfrm>
            <a:off x="5460032" y="5780112"/>
            <a:ext cx="480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900" kern="1200">
                <a:solidFill>
                  <a:schemeClr val="tx1"/>
                </a:solidFill>
                <a:latin typeface="Arial" charset="0"/>
                <a:ea typeface="ヒラギノ角ゴ Pro W3" charset="-128"/>
                <a:cs typeface="ヒラギノ角ゴ Pro W3" charset="-128"/>
              </a:defRPr>
            </a:lvl1pPr>
            <a:lvl2pPr marL="4572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2pPr>
            <a:lvl3pPr marL="9144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3pPr>
            <a:lvl4pPr marL="13716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4pPr>
            <a:lvl5pPr marL="1828800" algn="l" rtl="0" eaLnBrk="0" fontAlgn="base" hangingPunct="0">
              <a:spcBef>
                <a:spcPct val="0"/>
              </a:spcBef>
              <a:spcAft>
                <a:spcPct val="0"/>
              </a:spcAft>
              <a:defRPr sz="2000" kern="1200">
                <a:solidFill>
                  <a:schemeClr val="tx1"/>
                </a:solidFill>
                <a:latin typeface="Arial" charset="0"/>
                <a:ea typeface="ヒラギノ角ゴ Pro W3" charset="-128"/>
                <a:cs typeface="ヒラギノ角ゴ Pro W3" charset="-128"/>
              </a:defRPr>
            </a:lvl5pPr>
            <a:lvl6pPr marL="2286000" algn="l" defTabSz="457200" rtl="0" eaLnBrk="1" latinLnBrk="0" hangingPunct="1">
              <a:defRPr sz="2000" kern="1200">
                <a:solidFill>
                  <a:schemeClr val="tx1"/>
                </a:solidFill>
                <a:latin typeface="Arial" charset="0"/>
                <a:ea typeface="ヒラギノ角ゴ Pro W3" charset="-128"/>
                <a:cs typeface="ヒラギノ角ゴ Pro W3" charset="-128"/>
              </a:defRPr>
            </a:lvl6pPr>
            <a:lvl7pPr marL="2743200" algn="l" defTabSz="457200" rtl="0" eaLnBrk="1" latinLnBrk="0" hangingPunct="1">
              <a:defRPr sz="2000" kern="1200">
                <a:solidFill>
                  <a:schemeClr val="tx1"/>
                </a:solidFill>
                <a:latin typeface="Arial" charset="0"/>
                <a:ea typeface="ヒラギノ角ゴ Pro W3" charset="-128"/>
                <a:cs typeface="ヒラギノ角ゴ Pro W3" charset="-128"/>
              </a:defRPr>
            </a:lvl7pPr>
            <a:lvl8pPr marL="3200400" algn="l" defTabSz="457200" rtl="0" eaLnBrk="1" latinLnBrk="0" hangingPunct="1">
              <a:defRPr sz="2000" kern="1200">
                <a:solidFill>
                  <a:schemeClr val="tx1"/>
                </a:solidFill>
                <a:latin typeface="Arial" charset="0"/>
                <a:ea typeface="ヒラギノ角ゴ Pro W3" charset="-128"/>
                <a:cs typeface="ヒラギノ角ゴ Pro W3" charset="-128"/>
              </a:defRPr>
            </a:lvl8pPr>
            <a:lvl9pPr marL="3657600" algn="l" defTabSz="457200" rtl="0" eaLnBrk="1" latinLnBrk="0" hangingPunct="1">
              <a:defRPr sz="2000" kern="1200">
                <a:solidFill>
                  <a:schemeClr val="tx1"/>
                </a:solidFill>
                <a:latin typeface="Arial" charset="0"/>
                <a:ea typeface="ヒラギノ角ゴ Pro W3" charset="-128"/>
                <a:cs typeface="ヒラギノ角ゴ Pro W3" charset="-128"/>
              </a:defRPr>
            </a:lvl9pPr>
          </a:lstStyle>
          <a:p>
            <a:pPr>
              <a:defRPr/>
            </a:pPr>
            <a:r>
              <a:rPr lang="en-US" sz="2000" b="1" dirty="0" err="1" smtClean="0">
                <a:solidFill>
                  <a:schemeClr val="bg1"/>
                </a:solidFill>
              </a:rPr>
              <a:t>katrine.borga@ibv.uio.no</a:t>
            </a:r>
            <a:endParaRPr lang="en-US" sz="2000" b="1" dirty="0">
              <a:solidFill>
                <a:schemeClr val="bg1"/>
              </a:solidFill>
            </a:endParaRPr>
          </a:p>
        </p:txBody>
      </p:sp>
      <p:pic>
        <p:nvPicPr>
          <p:cNvPr id="12" name="Picture 11"/>
          <p:cNvPicPr>
            <a:picLocks noChangeAspect="1"/>
          </p:cNvPicPr>
          <p:nvPr/>
        </p:nvPicPr>
        <p:blipFill rotWithShape="1">
          <a:blip r:embed="rId3"/>
          <a:srcRect t="7640" r="20741" b="7337"/>
          <a:stretch/>
        </p:blipFill>
        <p:spPr>
          <a:xfrm>
            <a:off x="-684584" y="2132856"/>
            <a:ext cx="2346463" cy="1677611"/>
          </a:xfrm>
          <a:prstGeom prst="rect">
            <a:avLst/>
          </a:prstGeom>
        </p:spPr>
      </p:pic>
      <p:pic>
        <p:nvPicPr>
          <p:cNvPr id="13" name="Picture 12"/>
          <p:cNvPicPr>
            <a:picLocks noChangeAspect="1"/>
          </p:cNvPicPr>
          <p:nvPr/>
        </p:nvPicPr>
        <p:blipFill>
          <a:blip r:embed="rId4"/>
          <a:stretch>
            <a:fillRect/>
          </a:stretch>
        </p:blipFill>
        <p:spPr>
          <a:xfrm>
            <a:off x="1763688" y="2132856"/>
            <a:ext cx="1296144" cy="1296144"/>
          </a:xfrm>
          <a:prstGeom prst="rect">
            <a:avLst/>
          </a:prstGeom>
        </p:spPr>
      </p:pic>
      <p:pic>
        <p:nvPicPr>
          <p:cNvPr id="15" name="Picture 14"/>
          <p:cNvPicPr>
            <a:picLocks noChangeAspect="1"/>
          </p:cNvPicPr>
          <p:nvPr/>
        </p:nvPicPr>
        <p:blipFill>
          <a:blip r:embed="rId5"/>
          <a:stretch>
            <a:fillRect/>
          </a:stretch>
        </p:blipFill>
        <p:spPr>
          <a:xfrm>
            <a:off x="3182786" y="4005064"/>
            <a:ext cx="1605238" cy="2880320"/>
          </a:xfrm>
          <a:prstGeom prst="rect">
            <a:avLst/>
          </a:prstGeom>
        </p:spPr>
      </p:pic>
      <p:pic>
        <p:nvPicPr>
          <p:cNvPr id="16" name="Bilde 2" descr="C:\Users\Randi\AppData\Local\Temp\135271_10152092472156359_607675883_o-1.jpg"/>
          <p:cNvPicPr/>
          <p:nvPr/>
        </p:nvPicPr>
        <p:blipFill>
          <a:blip r:embed="rId6" cstate="print"/>
          <a:srcRect l="19957" t="23546" r="40886" b="554"/>
          <a:stretch>
            <a:fillRect/>
          </a:stretch>
        </p:blipFill>
        <p:spPr bwMode="auto">
          <a:xfrm>
            <a:off x="3203848" y="2132856"/>
            <a:ext cx="1415104" cy="1800200"/>
          </a:xfrm>
          <a:prstGeom prst="rect">
            <a:avLst/>
          </a:prstGeom>
          <a:noFill/>
          <a:ln w="9525">
            <a:noFill/>
            <a:miter lim="800000"/>
            <a:headEnd/>
            <a:tailEnd/>
          </a:ln>
        </p:spPr>
      </p:pic>
      <p:pic>
        <p:nvPicPr>
          <p:cNvPr id="17" name="Content Placeholder 6"/>
          <p:cNvPicPr>
            <a:picLocks noChangeAspect="1"/>
          </p:cNvPicPr>
          <p:nvPr/>
        </p:nvPicPr>
        <p:blipFill rotWithShape="1">
          <a:blip r:embed="rId7"/>
          <a:srcRect t="16280" r="8417" b="-34024"/>
          <a:stretch/>
        </p:blipFill>
        <p:spPr>
          <a:xfrm>
            <a:off x="-612576" y="4280148"/>
            <a:ext cx="3698676" cy="3171131"/>
          </a:xfrm>
          <a:prstGeom prst="rect">
            <a:avLst/>
          </a:prstGeom>
        </p:spPr>
      </p:pic>
    </p:spTree>
    <p:extLst>
      <p:ext uri="{BB962C8B-B14F-4D97-AF65-F5344CB8AC3E}">
        <p14:creationId xmlns:p14="http://schemas.microsoft.com/office/powerpoint/2010/main" val="19256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lakat03"/>
          <p:cNvPicPr>
            <a:picLocks noChangeAspect="1" noChangeArrowheads="1"/>
          </p:cNvPicPr>
          <p:nvPr/>
        </p:nvPicPr>
        <p:blipFill>
          <a:blip r:embed="rId3">
            <a:extLst>
              <a:ext uri="{28A0092B-C50C-407E-A947-70E740481C1C}">
                <a14:useLocalDpi xmlns:a14="http://schemas.microsoft.com/office/drawing/2010/main" val="0"/>
              </a:ext>
            </a:extLst>
          </a:blip>
          <a:srcRect t="6320"/>
          <a:stretch>
            <a:fillRect/>
          </a:stretch>
        </p:blipFill>
        <p:spPr bwMode="auto">
          <a:xfrm>
            <a:off x="0" y="-26988"/>
            <a:ext cx="9144000" cy="5514976"/>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762000" y="5589588"/>
            <a:ext cx="7308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atin typeface="Arial" charset="0"/>
              </a:rPr>
              <a:t>Smithsonian National Museum of American History in Washington DC.</a:t>
            </a:r>
          </a:p>
          <a:p>
            <a:endParaRPr lang="en-US">
              <a:latin typeface="Arial" charset="0"/>
            </a:endParaRPr>
          </a:p>
        </p:txBody>
      </p:sp>
    </p:spTree>
    <p:extLst>
      <p:ext uri="{BB962C8B-B14F-4D97-AF65-F5344CB8AC3E}">
        <p14:creationId xmlns:p14="http://schemas.microsoft.com/office/powerpoint/2010/main" val="26785297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086" y="188640"/>
            <a:ext cx="4508914" cy="427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miter lim="800000"/>
                <a:headEnd/>
                <a:tailEnd/>
              </a14:hiddenLine>
            </a:ext>
          </a:extLst>
        </p:spPr>
      </p:pic>
      <p:sp>
        <p:nvSpPr>
          <p:cNvPr id="7" name="Title 6"/>
          <p:cNvSpPr>
            <a:spLocks noGrp="1"/>
          </p:cNvSpPr>
          <p:nvPr>
            <p:ph type="title"/>
          </p:nvPr>
        </p:nvSpPr>
        <p:spPr/>
        <p:txBody>
          <a:bodyPr/>
          <a:lstStyle/>
          <a:p>
            <a:endParaRPr lang="en-US"/>
          </a:p>
        </p:txBody>
      </p:sp>
      <p:pic>
        <p:nvPicPr>
          <p:cNvPr id="8" name="Picture 2051" descr="F:\PRESENTATIONS\COPOL\POPs\transp\pf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653136"/>
            <a:ext cx="3384376" cy="240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053"/>
          <p:cNvSpPr txBox="1">
            <a:spLocks noChangeArrowheads="1"/>
          </p:cNvSpPr>
          <p:nvPr/>
        </p:nvSpPr>
        <p:spPr bwMode="auto">
          <a:xfrm>
            <a:off x="2771800" y="6373777"/>
            <a:ext cx="55446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0" hangingPunct="0"/>
            <a:r>
              <a:rPr lang="nb-NO" dirty="0" smtClean="0">
                <a:solidFill>
                  <a:schemeClr val="tx2"/>
                </a:solidFill>
                <a:latin typeface="Verdana" charset="0"/>
                <a:cs typeface="Arial" charset="0"/>
              </a:rPr>
              <a:t>PFAS (</a:t>
            </a:r>
            <a:r>
              <a:rPr lang="nb-NO" dirty="0" err="1" smtClean="0">
                <a:solidFill>
                  <a:schemeClr val="tx2"/>
                </a:solidFill>
                <a:latin typeface="Verdana" charset="0"/>
                <a:cs typeface="Arial" charset="0"/>
              </a:rPr>
              <a:t>Perfluoralkylstoffer</a:t>
            </a:r>
            <a:r>
              <a:rPr lang="nb-NO" dirty="0" smtClean="0">
                <a:solidFill>
                  <a:schemeClr val="tx2"/>
                </a:solidFill>
                <a:latin typeface="Verdana" charset="0"/>
                <a:cs typeface="Arial" charset="0"/>
              </a:rPr>
              <a:t>)</a:t>
            </a:r>
            <a:endParaRPr lang="nb-NO" dirty="0" smtClean="0">
              <a:solidFill>
                <a:schemeClr val="tx2"/>
              </a:solidFill>
              <a:latin typeface="Verdana" charset="0"/>
              <a:cs typeface="Arial" charset="0"/>
            </a:endParaRPr>
          </a:p>
          <a:p>
            <a:pPr eaLnBrk="0" hangingPunct="0"/>
            <a:endParaRPr lang="nb-NO" dirty="0">
              <a:solidFill>
                <a:schemeClr val="tx2"/>
              </a:solidFill>
              <a:latin typeface="Verdana" charset="0"/>
              <a:cs typeface="Arial" charset="0"/>
            </a:endParaRPr>
          </a:p>
          <a:p>
            <a:pPr eaLnBrk="0" hangingPunct="0"/>
            <a:endParaRPr lang="nb-NO" dirty="0">
              <a:solidFill>
                <a:schemeClr val="tx2"/>
              </a:solidFill>
              <a:latin typeface="Verdana" charset="0"/>
              <a:cs typeface="Arial" charset="0"/>
            </a:endParaRPr>
          </a:p>
        </p:txBody>
      </p:sp>
      <p:sp>
        <p:nvSpPr>
          <p:cNvPr id="10" name="Text Box 2055"/>
          <p:cNvSpPr txBox="1">
            <a:spLocks noChangeArrowheads="1"/>
          </p:cNvSpPr>
          <p:nvPr/>
        </p:nvSpPr>
        <p:spPr bwMode="auto">
          <a:xfrm>
            <a:off x="179512" y="4653136"/>
            <a:ext cx="31683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0" hangingPunct="0"/>
            <a:r>
              <a:rPr lang="nb-NO" dirty="0" err="1" smtClean="0">
                <a:solidFill>
                  <a:schemeClr val="tx2"/>
                </a:solidFill>
                <a:latin typeface="Verdana" charset="0"/>
                <a:cs typeface="Arial" charset="0"/>
              </a:rPr>
              <a:t>Siloksaner</a:t>
            </a:r>
            <a:endParaRPr lang="nb-NO" dirty="0">
              <a:solidFill>
                <a:schemeClr val="tx2"/>
              </a:solidFill>
              <a:latin typeface="Verdana" charset="0"/>
              <a:cs typeface="Arial" charset="0"/>
            </a:endParaRPr>
          </a:p>
          <a:p>
            <a:pPr eaLnBrk="0" hangingPunct="0"/>
            <a:endParaRPr lang="nb-NO" dirty="0">
              <a:solidFill>
                <a:schemeClr val="tx2"/>
              </a:solidFill>
              <a:latin typeface="Verdana" charset="0"/>
              <a:cs typeface="Arial" charset="0"/>
            </a:endParaRPr>
          </a:p>
        </p:txBody>
      </p:sp>
      <p:pic>
        <p:nvPicPr>
          <p:cNvPr id="11" name="Picture 24" descr="http://tendenz.net/files/2012/01/smooth-cure-rennab-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3429000"/>
            <a:ext cx="2156048" cy="1335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52" descr="F:\PRESENTATIONS\COPOL\POPs\transp\D5-541_02_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3284984"/>
            <a:ext cx="2799215"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stretch>
            <a:fillRect/>
          </a:stretch>
        </p:blipFill>
        <p:spPr>
          <a:xfrm>
            <a:off x="0" y="5305792"/>
            <a:ext cx="2771800" cy="1552208"/>
          </a:xfrm>
          <a:prstGeom prst="rect">
            <a:avLst/>
          </a:prstGeom>
        </p:spPr>
      </p:pic>
      <p:pic>
        <p:nvPicPr>
          <p:cNvPr id="14" name="Picture 13"/>
          <p:cNvPicPr>
            <a:picLocks noChangeAspect="1"/>
          </p:cNvPicPr>
          <p:nvPr/>
        </p:nvPicPr>
        <p:blipFill>
          <a:blip r:embed="rId7"/>
          <a:stretch>
            <a:fillRect/>
          </a:stretch>
        </p:blipFill>
        <p:spPr>
          <a:xfrm>
            <a:off x="-25152" y="0"/>
            <a:ext cx="2298700" cy="2641600"/>
          </a:xfrm>
          <a:prstGeom prst="rect">
            <a:avLst/>
          </a:prstGeom>
        </p:spPr>
      </p:pic>
      <p:pic>
        <p:nvPicPr>
          <p:cNvPr id="15" name="Picture 2050" descr="F:\PRESENTATIONS\COPOL\POPs\transp\pbde47.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1720" y="2704"/>
            <a:ext cx="2942225"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054"/>
          <p:cNvSpPr txBox="1">
            <a:spLocks noChangeArrowheads="1"/>
          </p:cNvSpPr>
          <p:nvPr/>
        </p:nvSpPr>
        <p:spPr bwMode="auto">
          <a:xfrm>
            <a:off x="251520" y="2629361"/>
            <a:ext cx="55675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0" hangingPunct="0"/>
            <a:r>
              <a:rPr lang="nb-NO" dirty="0" err="1" smtClean="0">
                <a:solidFill>
                  <a:schemeClr val="tx2"/>
                </a:solidFill>
                <a:latin typeface="Verdana" charset="0"/>
                <a:cs typeface="Arial" charset="0"/>
              </a:rPr>
              <a:t>Brommerte</a:t>
            </a:r>
            <a:r>
              <a:rPr lang="nb-NO" dirty="0" smtClean="0">
                <a:solidFill>
                  <a:schemeClr val="tx2"/>
                </a:solidFill>
                <a:latin typeface="Verdana" charset="0"/>
                <a:cs typeface="Arial" charset="0"/>
              </a:rPr>
              <a:t> </a:t>
            </a:r>
            <a:r>
              <a:rPr lang="nb-NO" dirty="0" err="1" smtClean="0">
                <a:solidFill>
                  <a:schemeClr val="tx2"/>
                </a:solidFill>
                <a:latin typeface="Verdana" charset="0"/>
                <a:cs typeface="Arial" charset="0"/>
              </a:rPr>
              <a:t>flammehemmere</a:t>
            </a:r>
            <a:endParaRPr lang="nb-NO" dirty="0">
              <a:solidFill>
                <a:schemeClr val="tx2"/>
              </a:solidFill>
              <a:latin typeface="Verdana" charset="0"/>
              <a:cs typeface="Arial" charset="0"/>
            </a:endParaRPr>
          </a:p>
          <a:p>
            <a:pPr eaLnBrk="0" hangingPunct="0"/>
            <a:endParaRPr lang="nb-NO" dirty="0">
              <a:solidFill>
                <a:schemeClr val="tx2"/>
              </a:solidFill>
              <a:latin typeface="Verdana" charset="0"/>
              <a:cs typeface="Arial" charset="0"/>
            </a:endParaRPr>
          </a:p>
        </p:txBody>
      </p:sp>
    </p:spTree>
    <p:extLst>
      <p:ext uri="{BB962C8B-B14F-4D97-AF65-F5344CB8AC3E}">
        <p14:creationId xmlns:p14="http://schemas.microsoft.com/office/powerpoint/2010/main" val="17035796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 name="Picture 2" descr="0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588"/>
            <a:ext cx="9144000" cy="6858001"/>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24" name="Rectangle 1008"/>
          <p:cNvSpPr>
            <a:spLocks noChangeArrowheads="1"/>
          </p:cNvSpPr>
          <p:nvPr/>
        </p:nvSpPr>
        <p:spPr bwMode="auto">
          <a:xfrm>
            <a:off x="827584" y="325686"/>
            <a:ext cx="763284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4000" b="1" dirty="0" smtClean="0">
                <a:solidFill>
                  <a:srgbClr val="000000"/>
                </a:solidFill>
              </a:rPr>
              <a:t>HVA HAR DETTE MED ARKTIS OG ANTARKTIS </a:t>
            </a:r>
            <a:r>
              <a:rPr lang="en-US" sz="4000" b="1" dirty="0" err="1" smtClean="0">
                <a:solidFill>
                  <a:srgbClr val="000000"/>
                </a:solidFill>
              </a:rPr>
              <a:t>Å</a:t>
            </a:r>
            <a:r>
              <a:rPr lang="en-US" sz="4000" b="1" dirty="0" smtClean="0">
                <a:solidFill>
                  <a:srgbClr val="000000"/>
                </a:solidFill>
              </a:rPr>
              <a:t> GJØRE?</a:t>
            </a:r>
            <a:endParaRPr lang="en-US" sz="4000" b="1" dirty="0">
              <a:solidFill>
                <a:srgbClr val="000000"/>
              </a:solidFill>
              <a:latin typeface="Times New Roman" charset="0"/>
            </a:endParaRPr>
          </a:p>
        </p:txBody>
      </p:sp>
      <p:sp>
        <p:nvSpPr>
          <p:cNvPr id="2" name="TextBox 1"/>
          <p:cNvSpPr txBox="1"/>
          <p:nvPr/>
        </p:nvSpPr>
        <p:spPr>
          <a:xfrm>
            <a:off x="9855200" y="812800"/>
            <a:ext cx="184666" cy="400110"/>
          </a:xfrm>
          <a:prstGeom prst="rect">
            <a:avLst/>
          </a:prstGeom>
          <a:noFill/>
        </p:spPr>
        <p:txBody>
          <a:bodyPr wrap="none" rtlCol="0">
            <a:spAutoFit/>
          </a:bodyPr>
          <a:lstStyle/>
          <a:p>
            <a:endParaRPr lang="en-US" dirty="0"/>
          </a:p>
        </p:txBody>
      </p:sp>
      <p:pic>
        <p:nvPicPr>
          <p:cNvPr id="7" name="Content Placeholder 6"/>
          <p:cNvPicPr>
            <a:picLocks noGrp="1" noChangeAspect="1"/>
          </p:cNvPicPr>
          <p:nvPr>
            <p:ph idx="1"/>
          </p:nvPr>
        </p:nvPicPr>
        <p:blipFill>
          <a:blip r:embed="rId3"/>
          <a:srcRect t="5887" b="5887"/>
          <a:stretch>
            <a:fillRect/>
          </a:stretch>
        </p:blipFill>
        <p:spPr>
          <a:xfrm>
            <a:off x="-684584" y="2098335"/>
            <a:ext cx="10081120" cy="5003073"/>
          </a:xfrm>
        </p:spPr>
      </p:pic>
    </p:spTree>
    <p:extLst>
      <p:ext uri="{BB962C8B-B14F-4D97-AF65-F5344CB8AC3E}">
        <p14:creationId xmlns:p14="http://schemas.microsoft.com/office/powerpoint/2010/main" val="1643068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9cbs cumulative usage ton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97975" cy="6375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3"/>
          <p:cNvSpPr txBox="1">
            <a:spLocks noChangeArrowheads="1"/>
          </p:cNvSpPr>
          <p:nvPr/>
        </p:nvSpPr>
        <p:spPr bwMode="auto">
          <a:xfrm>
            <a:off x="1447800" y="0"/>
            <a:ext cx="7467600" cy="1096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200" b="1">
                <a:cs typeface="Times New Roman" charset="0"/>
              </a:rPr>
              <a:t>Circumpolar perspective on the historical use of PCBs provides an insight into sources and pathways of other industrial chemicals to the Arctic  </a:t>
            </a:r>
            <a:endParaRPr lang="en-US" sz="2200" b="1"/>
          </a:p>
        </p:txBody>
      </p:sp>
      <p:sp>
        <p:nvSpPr>
          <p:cNvPr id="10244" name="Rectangle 4"/>
          <p:cNvSpPr>
            <a:spLocks noChangeArrowheads="1"/>
          </p:cNvSpPr>
          <p:nvPr/>
        </p:nvSpPr>
        <p:spPr bwMode="auto">
          <a:xfrm>
            <a:off x="0" y="2133600"/>
            <a:ext cx="1905000" cy="19891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p>
        </p:txBody>
      </p:sp>
      <p:sp>
        <p:nvSpPr>
          <p:cNvPr id="10245" name="Text Box 5"/>
          <p:cNvSpPr txBox="1">
            <a:spLocks noChangeArrowheads="1"/>
          </p:cNvSpPr>
          <p:nvPr/>
        </p:nvSpPr>
        <p:spPr bwMode="auto">
          <a:xfrm>
            <a:off x="441325" y="6080125"/>
            <a:ext cx="26257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sv-SE" sz="1600"/>
              <a:t>Adapted from </a:t>
            </a:r>
            <a:r>
              <a:rPr lang="en-US" sz="1600">
                <a:cs typeface="Times New Roman" charset="0"/>
              </a:rPr>
              <a:t>Breivik et al. </a:t>
            </a:r>
          </a:p>
          <a:p>
            <a:r>
              <a:rPr lang="en-US" sz="1600">
                <a:cs typeface="Times New Roman" charset="0"/>
              </a:rPr>
              <a:t>Sci Tot. Environ. 2002</a:t>
            </a:r>
            <a:endParaRPr lang="sv-SE" sz="1600">
              <a:cs typeface="Times New Roman" charset="0"/>
            </a:endParaRPr>
          </a:p>
        </p:txBody>
      </p:sp>
      <p:sp>
        <p:nvSpPr>
          <p:cNvPr id="10246" name="Rectangle 6"/>
          <p:cNvSpPr>
            <a:spLocks noChangeArrowheads="1"/>
          </p:cNvSpPr>
          <p:nvPr/>
        </p:nvSpPr>
        <p:spPr bwMode="auto">
          <a:xfrm>
            <a:off x="0" y="381000"/>
            <a:ext cx="1524000" cy="482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47" name="Rectangle 7"/>
          <p:cNvSpPr>
            <a:spLocks noChangeArrowheads="1"/>
          </p:cNvSpPr>
          <p:nvPr/>
        </p:nvSpPr>
        <p:spPr bwMode="auto">
          <a:xfrm>
            <a:off x="76200" y="4495800"/>
            <a:ext cx="2362200" cy="1600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0248" name="Group 8"/>
          <p:cNvGrpSpPr>
            <a:grpSpLocks/>
          </p:cNvGrpSpPr>
          <p:nvPr/>
        </p:nvGrpSpPr>
        <p:grpSpPr bwMode="auto">
          <a:xfrm>
            <a:off x="152400" y="2133600"/>
            <a:ext cx="5486400" cy="2881313"/>
            <a:chOff x="96" y="1344"/>
            <a:chExt cx="3456" cy="1815"/>
          </a:xfrm>
        </p:grpSpPr>
        <p:grpSp>
          <p:nvGrpSpPr>
            <p:cNvPr id="10249" name="Group 9"/>
            <p:cNvGrpSpPr>
              <a:grpSpLocks/>
            </p:cNvGrpSpPr>
            <p:nvPr/>
          </p:nvGrpSpPr>
          <p:grpSpPr bwMode="auto">
            <a:xfrm>
              <a:off x="2016" y="1344"/>
              <a:ext cx="1536" cy="1696"/>
              <a:chOff x="2016" y="1344"/>
              <a:chExt cx="1536" cy="1696"/>
            </a:xfrm>
          </p:grpSpPr>
          <p:grpSp>
            <p:nvGrpSpPr>
              <p:cNvPr id="10250" name="Group 10"/>
              <p:cNvGrpSpPr>
                <a:grpSpLocks/>
              </p:cNvGrpSpPr>
              <p:nvPr/>
            </p:nvGrpSpPr>
            <p:grpSpPr bwMode="auto">
              <a:xfrm>
                <a:off x="2016" y="1344"/>
                <a:ext cx="1488" cy="1696"/>
                <a:chOff x="2016" y="1344"/>
                <a:chExt cx="1488" cy="1696"/>
              </a:xfrm>
            </p:grpSpPr>
            <p:sp>
              <p:nvSpPr>
                <p:cNvPr id="10251" name="Freeform 11"/>
                <p:cNvSpPr>
                  <a:spLocks/>
                </p:cNvSpPr>
                <p:nvPr/>
              </p:nvSpPr>
              <p:spPr bwMode="auto">
                <a:xfrm>
                  <a:off x="2880" y="2208"/>
                  <a:ext cx="192" cy="68"/>
                </a:xfrm>
                <a:custGeom>
                  <a:avLst/>
                  <a:gdLst>
                    <a:gd name="T0" fmla="*/ 122 w 122"/>
                    <a:gd name="T1" fmla="*/ 18 h 35"/>
                    <a:gd name="T2" fmla="*/ 57 w 122"/>
                    <a:gd name="T3" fmla="*/ 3 h 35"/>
                    <a:gd name="T4" fmla="*/ 0 w 122"/>
                    <a:gd name="T5" fmla="*/ 35 h 35"/>
                  </a:gdLst>
                  <a:ahLst/>
                  <a:cxnLst>
                    <a:cxn ang="0">
                      <a:pos x="T0" y="T1"/>
                    </a:cxn>
                    <a:cxn ang="0">
                      <a:pos x="T2" y="T3"/>
                    </a:cxn>
                    <a:cxn ang="0">
                      <a:pos x="T4" y="T5"/>
                    </a:cxn>
                  </a:cxnLst>
                  <a:rect l="0" t="0" r="r" b="b"/>
                  <a:pathLst>
                    <a:path w="122" h="35">
                      <a:moveTo>
                        <a:pt x="122" y="18"/>
                      </a:moveTo>
                      <a:cubicBezTo>
                        <a:pt x="112" y="16"/>
                        <a:pt x="77" y="0"/>
                        <a:pt x="57" y="3"/>
                      </a:cubicBezTo>
                      <a:cubicBezTo>
                        <a:pt x="37" y="6"/>
                        <a:pt x="12" y="28"/>
                        <a:pt x="0" y="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0252" name="Group 12"/>
                <p:cNvGrpSpPr>
                  <a:grpSpLocks/>
                </p:cNvGrpSpPr>
                <p:nvPr/>
              </p:nvGrpSpPr>
              <p:grpSpPr bwMode="auto">
                <a:xfrm>
                  <a:off x="2016" y="1344"/>
                  <a:ext cx="1488" cy="1696"/>
                  <a:chOff x="2016" y="1344"/>
                  <a:chExt cx="1488" cy="1696"/>
                </a:xfrm>
              </p:grpSpPr>
              <p:sp>
                <p:nvSpPr>
                  <p:cNvPr id="10253" name="Freeform 13"/>
                  <p:cNvSpPr>
                    <a:spLocks/>
                  </p:cNvSpPr>
                  <p:nvPr/>
                </p:nvSpPr>
                <p:spPr bwMode="auto">
                  <a:xfrm>
                    <a:off x="3106" y="1367"/>
                    <a:ext cx="218" cy="361"/>
                  </a:xfrm>
                  <a:custGeom>
                    <a:avLst/>
                    <a:gdLst>
                      <a:gd name="T0" fmla="*/ 218 w 218"/>
                      <a:gd name="T1" fmla="*/ 0 h 361"/>
                      <a:gd name="T2" fmla="*/ 76 w 218"/>
                      <a:gd name="T3" fmla="*/ 118 h 361"/>
                      <a:gd name="T4" fmla="*/ 2 w 218"/>
                      <a:gd name="T5" fmla="*/ 187 h 361"/>
                      <a:gd name="T6" fmla="*/ 62 w 218"/>
                      <a:gd name="T7" fmla="*/ 361 h 361"/>
                    </a:gdLst>
                    <a:ahLst/>
                    <a:cxnLst>
                      <a:cxn ang="0">
                        <a:pos x="T0" y="T1"/>
                      </a:cxn>
                      <a:cxn ang="0">
                        <a:pos x="T2" y="T3"/>
                      </a:cxn>
                      <a:cxn ang="0">
                        <a:pos x="T4" y="T5"/>
                      </a:cxn>
                      <a:cxn ang="0">
                        <a:pos x="T6" y="T7"/>
                      </a:cxn>
                    </a:cxnLst>
                    <a:rect l="0" t="0" r="r" b="b"/>
                    <a:pathLst>
                      <a:path w="218" h="361">
                        <a:moveTo>
                          <a:pt x="218" y="0"/>
                        </a:moveTo>
                        <a:cubicBezTo>
                          <a:pt x="194" y="20"/>
                          <a:pt x="112" y="87"/>
                          <a:pt x="76" y="118"/>
                        </a:cubicBezTo>
                        <a:cubicBezTo>
                          <a:pt x="40" y="149"/>
                          <a:pt x="4" y="147"/>
                          <a:pt x="2" y="187"/>
                        </a:cubicBezTo>
                        <a:cubicBezTo>
                          <a:pt x="0" y="227"/>
                          <a:pt x="50" y="325"/>
                          <a:pt x="62" y="361"/>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54" name="Freeform 14"/>
                  <p:cNvSpPr>
                    <a:spLocks/>
                  </p:cNvSpPr>
                  <p:nvPr/>
                </p:nvSpPr>
                <p:spPr bwMode="auto">
                  <a:xfrm>
                    <a:off x="2712" y="2480"/>
                    <a:ext cx="792" cy="560"/>
                  </a:xfrm>
                  <a:custGeom>
                    <a:avLst/>
                    <a:gdLst>
                      <a:gd name="T0" fmla="*/ 0 w 792"/>
                      <a:gd name="T1" fmla="*/ 560 h 560"/>
                      <a:gd name="T2" fmla="*/ 264 w 792"/>
                      <a:gd name="T3" fmla="*/ 496 h 560"/>
                      <a:gd name="T4" fmla="*/ 456 w 792"/>
                      <a:gd name="T5" fmla="*/ 352 h 560"/>
                      <a:gd name="T6" fmla="*/ 600 w 792"/>
                      <a:gd name="T7" fmla="*/ 112 h 560"/>
                      <a:gd name="T8" fmla="*/ 696 w 792"/>
                      <a:gd name="T9" fmla="*/ 16 h 560"/>
                      <a:gd name="T10" fmla="*/ 792 w 792"/>
                      <a:gd name="T11" fmla="*/ 16 h 560"/>
                    </a:gdLst>
                    <a:ahLst/>
                    <a:cxnLst>
                      <a:cxn ang="0">
                        <a:pos x="T0" y="T1"/>
                      </a:cxn>
                      <a:cxn ang="0">
                        <a:pos x="T2" y="T3"/>
                      </a:cxn>
                      <a:cxn ang="0">
                        <a:pos x="T4" y="T5"/>
                      </a:cxn>
                      <a:cxn ang="0">
                        <a:pos x="T6" y="T7"/>
                      </a:cxn>
                      <a:cxn ang="0">
                        <a:pos x="T8" y="T9"/>
                      </a:cxn>
                      <a:cxn ang="0">
                        <a:pos x="T10" y="T11"/>
                      </a:cxn>
                    </a:cxnLst>
                    <a:rect l="0" t="0" r="r" b="b"/>
                    <a:pathLst>
                      <a:path w="792" h="560">
                        <a:moveTo>
                          <a:pt x="0" y="560"/>
                        </a:moveTo>
                        <a:cubicBezTo>
                          <a:pt x="44" y="549"/>
                          <a:pt x="188" y="531"/>
                          <a:pt x="264" y="496"/>
                        </a:cubicBezTo>
                        <a:cubicBezTo>
                          <a:pt x="340" y="461"/>
                          <a:pt x="400" y="416"/>
                          <a:pt x="456" y="352"/>
                        </a:cubicBezTo>
                        <a:cubicBezTo>
                          <a:pt x="512" y="288"/>
                          <a:pt x="560" y="168"/>
                          <a:pt x="600" y="112"/>
                        </a:cubicBezTo>
                        <a:cubicBezTo>
                          <a:pt x="640" y="56"/>
                          <a:pt x="664" y="32"/>
                          <a:pt x="696" y="16"/>
                        </a:cubicBezTo>
                        <a:cubicBezTo>
                          <a:pt x="728" y="0"/>
                          <a:pt x="760" y="8"/>
                          <a:pt x="792" y="16"/>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55" name="Freeform 15"/>
                  <p:cNvSpPr>
                    <a:spLocks/>
                  </p:cNvSpPr>
                  <p:nvPr/>
                </p:nvSpPr>
                <p:spPr bwMode="auto">
                  <a:xfrm>
                    <a:off x="2016" y="2640"/>
                    <a:ext cx="624" cy="256"/>
                  </a:xfrm>
                  <a:custGeom>
                    <a:avLst/>
                    <a:gdLst>
                      <a:gd name="T0" fmla="*/ 0 w 624"/>
                      <a:gd name="T1" fmla="*/ 0 h 256"/>
                      <a:gd name="T2" fmla="*/ 144 w 624"/>
                      <a:gd name="T3" fmla="*/ 144 h 256"/>
                      <a:gd name="T4" fmla="*/ 384 w 624"/>
                      <a:gd name="T5" fmla="*/ 240 h 256"/>
                      <a:gd name="T6" fmla="*/ 624 w 624"/>
                      <a:gd name="T7" fmla="*/ 240 h 256"/>
                    </a:gdLst>
                    <a:ahLst/>
                    <a:cxnLst>
                      <a:cxn ang="0">
                        <a:pos x="T0" y="T1"/>
                      </a:cxn>
                      <a:cxn ang="0">
                        <a:pos x="T2" y="T3"/>
                      </a:cxn>
                      <a:cxn ang="0">
                        <a:pos x="T4" y="T5"/>
                      </a:cxn>
                      <a:cxn ang="0">
                        <a:pos x="T6" y="T7"/>
                      </a:cxn>
                    </a:cxnLst>
                    <a:rect l="0" t="0" r="r" b="b"/>
                    <a:pathLst>
                      <a:path w="624" h="256">
                        <a:moveTo>
                          <a:pt x="0" y="0"/>
                        </a:moveTo>
                        <a:cubicBezTo>
                          <a:pt x="40" y="52"/>
                          <a:pt x="80" y="104"/>
                          <a:pt x="144" y="144"/>
                        </a:cubicBezTo>
                        <a:cubicBezTo>
                          <a:pt x="208" y="184"/>
                          <a:pt x="304" y="224"/>
                          <a:pt x="384" y="240"/>
                        </a:cubicBezTo>
                        <a:cubicBezTo>
                          <a:pt x="464" y="256"/>
                          <a:pt x="544" y="248"/>
                          <a:pt x="624" y="24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56" name="Freeform 16"/>
                  <p:cNvSpPr>
                    <a:spLocks/>
                  </p:cNvSpPr>
                  <p:nvPr/>
                </p:nvSpPr>
                <p:spPr bwMode="auto">
                  <a:xfrm>
                    <a:off x="3024" y="2352"/>
                    <a:ext cx="200" cy="288"/>
                  </a:xfrm>
                  <a:custGeom>
                    <a:avLst/>
                    <a:gdLst>
                      <a:gd name="T0" fmla="*/ 192 w 200"/>
                      <a:gd name="T1" fmla="*/ 0 h 288"/>
                      <a:gd name="T2" fmla="*/ 192 w 200"/>
                      <a:gd name="T3" fmla="*/ 96 h 288"/>
                      <a:gd name="T4" fmla="*/ 144 w 200"/>
                      <a:gd name="T5" fmla="*/ 192 h 288"/>
                      <a:gd name="T6" fmla="*/ 0 w 200"/>
                      <a:gd name="T7" fmla="*/ 288 h 288"/>
                    </a:gdLst>
                    <a:ahLst/>
                    <a:cxnLst>
                      <a:cxn ang="0">
                        <a:pos x="T0" y="T1"/>
                      </a:cxn>
                      <a:cxn ang="0">
                        <a:pos x="T2" y="T3"/>
                      </a:cxn>
                      <a:cxn ang="0">
                        <a:pos x="T4" y="T5"/>
                      </a:cxn>
                      <a:cxn ang="0">
                        <a:pos x="T6" y="T7"/>
                      </a:cxn>
                    </a:cxnLst>
                    <a:rect l="0" t="0" r="r" b="b"/>
                    <a:pathLst>
                      <a:path w="200" h="288">
                        <a:moveTo>
                          <a:pt x="192" y="0"/>
                        </a:moveTo>
                        <a:cubicBezTo>
                          <a:pt x="196" y="32"/>
                          <a:pt x="200" y="64"/>
                          <a:pt x="192" y="96"/>
                        </a:cubicBezTo>
                        <a:cubicBezTo>
                          <a:pt x="184" y="128"/>
                          <a:pt x="176" y="160"/>
                          <a:pt x="144" y="192"/>
                        </a:cubicBezTo>
                        <a:cubicBezTo>
                          <a:pt x="112" y="224"/>
                          <a:pt x="56" y="256"/>
                          <a:pt x="0" y="288"/>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57" name="Freeform 17"/>
                  <p:cNvSpPr>
                    <a:spLocks/>
                  </p:cNvSpPr>
                  <p:nvPr/>
                </p:nvSpPr>
                <p:spPr bwMode="auto">
                  <a:xfrm>
                    <a:off x="2632" y="2294"/>
                    <a:ext cx="238" cy="397"/>
                  </a:xfrm>
                  <a:custGeom>
                    <a:avLst/>
                    <a:gdLst>
                      <a:gd name="T0" fmla="*/ 29 w 238"/>
                      <a:gd name="T1" fmla="*/ 397 h 397"/>
                      <a:gd name="T2" fmla="*/ 5 w 238"/>
                      <a:gd name="T3" fmla="*/ 370 h 397"/>
                      <a:gd name="T4" fmla="*/ 8 w 238"/>
                      <a:gd name="T5" fmla="*/ 316 h 397"/>
                      <a:gd name="T6" fmla="*/ 56 w 238"/>
                      <a:gd name="T7" fmla="*/ 250 h 397"/>
                      <a:gd name="T8" fmla="*/ 104 w 238"/>
                      <a:gd name="T9" fmla="*/ 202 h 397"/>
                      <a:gd name="T10" fmla="*/ 152 w 238"/>
                      <a:gd name="T11" fmla="*/ 154 h 397"/>
                      <a:gd name="T12" fmla="*/ 230 w 238"/>
                      <a:gd name="T13" fmla="*/ 43 h 397"/>
                      <a:gd name="T14" fmla="*/ 200 w 238"/>
                      <a:gd name="T15" fmla="*/ 10 h 397"/>
                      <a:gd name="T16" fmla="*/ 128 w 238"/>
                      <a:gd name="T17" fmla="*/ 103 h 397"/>
                      <a:gd name="T18" fmla="*/ 8 w 238"/>
                      <a:gd name="T19" fmla="*/ 20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97">
                        <a:moveTo>
                          <a:pt x="29" y="397"/>
                        </a:moveTo>
                        <a:cubicBezTo>
                          <a:pt x="25" y="392"/>
                          <a:pt x="8" y="383"/>
                          <a:pt x="5" y="370"/>
                        </a:cubicBezTo>
                        <a:cubicBezTo>
                          <a:pt x="2" y="357"/>
                          <a:pt x="0" y="336"/>
                          <a:pt x="8" y="316"/>
                        </a:cubicBezTo>
                        <a:cubicBezTo>
                          <a:pt x="16" y="296"/>
                          <a:pt x="40" y="269"/>
                          <a:pt x="56" y="250"/>
                        </a:cubicBezTo>
                        <a:cubicBezTo>
                          <a:pt x="72" y="231"/>
                          <a:pt x="88" y="218"/>
                          <a:pt x="104" y="202"/>
                        </a:cubicBezTo>
                        <a:cubicBezTo>
                          <a:pt x="120" y="186"/>
                          <a:pt x="131" y="180"/>
                          <a:pt x="152" y="154"/>
                        </a:cubicBezTo>
                        <a:cubicBezTo>
                          <a:pt x="173" y="128"/>
                          <a:pt x="222" y="67"/>
                          <a:pt x="230" y="43"/>
                        </a:cubicBezTo>
                        <a:cubicBezTo>
                          <a:pt x="238" y="19"/>
                          <a:pt x="217" y="0"/>
                          <a:pt x="200" y="10"/>
                        </a:cubicBezTo>
                        <a:cubicBezTo>
                          <a:pt x="183" y="20"/>
                          <a:pt x="160" y="71"/>
                          <a:pt x="128" y="103"/>
                        </a:cubicBezTo>
                        <a:cubicBezTo>
                          <a:pt x="96" y="135"/>
                          <a:pt x="33" y="181"/>
                          <a:pt x="8" y="20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58" name="Freeform 18"/>
                  <p:cNvSpPr>
                    <a:spLocks/>
                  </p:cNvSpPr>
                  <p:nvPr/>
                </p:nvSpPr>
                <p:spPr bwMode="auto">
                  <a:xfrm>
                    <a:off x="2820" y="1961"/>
                    <a:ext cx="87" cy="318"/>
                  </a:xfrm>
                  <a:custGeom>
                    <a:avLst/>
                    <a:gdLst>
                      <a:gd name="T0" fmla="*/ 0 w 87"/>
                      <a:gd name="T1" fmla="*/ 318 h 318"/>
                      <a:gd name="T2" fmla="*/ 20 w 87"/>
                      <a:gd name="T3" fmla="*/ 270 h 318"/>
                      <a:gd name="T4" fmla="*/ 12 w 87"/>
                      <a:gd name="T5" fmla="*/ 199 h 318"/>
                      <a:gd name="T6" fmla="*/ 14 w 87"/>
                      <a:gd name="T7" fmla="*/ 165 h 318"/>
                      <a:gd name="T8" fmla="*/ 36 w 87"/>
                      <a:gd name="T9" fmla="*/ 108 h 318"/>
                      <a:gd name="T10" fmla="*/ 32 w 87"/>
                      <a:gd name="T11" fmla="*/ 36 h 318"/>
                      <a:gd name="T12" fmla="*/ 87 w 87"/>
                      <a:gd name="T13" fmla="*/ 0 h 318"/>
                    </a:gdLst>
                    <a:ahLst/>
                    <a:cxnLst>
                      <a:cxn ang="0">
                        <a:pos x="T0" y="T1"/>
                      </a:cxn>
                      <a:cxn ang="0">
                        <a:pos x="T2" y="T3"/>
                      </a:cxn>
                      <a:cxn ang="0">
                        <a:pos x="T4" y="T5"/>
                      </a:cxn>
                      <a:cxn ang="0">
                        <a:pos x="T6" y="T7"/>
                      </a:cxn>
                      <a:cxn ang="0">
                        <a:pos x="T8" y="T9"/>
                      </a:cxn>
                      <a:cxn ang="0">
                        <a:pos x="T10" y="T11"/>
                      </a:cxn>
                      <a:cxn ang="0">
                        <a:pos x="T12" y="T13"/>
                      </a:cxn>
                    </a:cxnLst>
                    <a:rect l="0" t="0" r="r" b="b"/>
                    <a:pathLst>
                      <a:path w="87" h="318">
                        <a:moveTo>
                          <a:pt x="0" y="318"/>
                        </a:moveTo>
                        <a:cubicBezTo>
                          <a:pt x="3" y="310"/>
                          <a:pt x="18" y="290"/>
                          <a:pt x="20" y="270"/>
                        </a:cubicBezTo>
                        <a:cubicBezTo>
                          <a:pt x="22" y="250"/>
                          <a:pt x="13" y="216"/>
                          <a:pt x="12" y="199"/>
                        </a:cubicBezTo>
                        <a:cubicBezTo>
                          <a:pt x="11" y="182"/>
                          <a:pt x="10" y="180"/>
                          <a:pt x="14" y="165"/>
                        </a:cubicBezTo>
                        <a:cubicBezTo>
                          <a:pt x="18" y="150"/>
                          <a:pt x="33" y="129"/>
                          <a:pt x="36" y="108"/>
                        </a:cubicBezTo>
                        <a:cubicBezTo>
                          <a:pt x="39" y="87"/>
                          <a:pt x="24" y="54"/>
                          <a:pt x="32" y="36"/>
                        </a:cubicBezTo>
                        <a:cubicBezTo>
                          <a:pt x="40" y="18"/>
                          <a:pt x="76" y="7"/>
                          <a:pt x="87" y="0"/>
                        </a:cubicBezTo>
                      </a:path>
                    </a:pathLst>
                  </a:custGeom>
                  <a:noFill/>
                  <a:ln w="38100" cmpd="sng">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59" name="Freeform 19"/>
                  <p:cNvSpPr>
                    <a:spLocks/>
                  </p:cNvSpPr>
                  <p:nvPr/>
                </p:nvSpPr>
                <p:spPr bwMode="auto">
                  <a:xfrm>
                    <a:off x="3024" y="1344"/>
                    <a:ext cx="84" cy="207"/>
                  </a:xfrm>
                  <a:custGeom>
                    <a:avLst/>
                    <a:gdLst>
                      <a:gd name="T0" fmla="*/ 0 w 84"/>
                      <a:gd name="T1" fmla="*/ 0 h 207"/>
                      <a:gd name="T2" fmla="*/ 48 w 84"/>
                      <a:gd name="T3" fmla="*/ 48 h 207"/>
                      <a:gd name="T4" fmla="*/ 62 w 84"/>
                      <a:gd name="T5" fmla="*/ 92 h 207"/>
                      <a:gd name="T6" fmla="*/ 54 w 84"/>
                      <a:gd name="T7" fmla="*/ 162 h 207"/>
                      <a:gd name="T8" fmla="*/ 84 w 84"/>
                      <a:gd name="T9" fmla="*/ 207 h 207"/>
                    </a:gdLst>
                    <a:ahLst/>
                    <a:cxnLst>
                      <a:cxn ang="0">
                        <a:pos x="T0" y="T1"/>
                      </a:cxn>
                      <a:cxn ang="0">
                        <a:pos x="T2" y="T3"/>
                      </a:cxn>
                      <a:cxn ang="0">
                        <a:pos x="T4" y="T5"/>
                      </a:cxn>
                      <a:cxn ang="0">
                        <a:pos x="T6" y="T7"/>
                      </a:cxn>
                      <a:cxn ang="0">
                        <a:pos x="T8" y="T9"/>
                      </a:cxn>
                    </a:cxnLst>
                    <a:rect l="0" t="0" r="r" b="b"/>
                    <a:pathLst>
                      <a:path w="84" h="207">
                        <a:moveTo>
                          <a:pt x="0" y="0"/>
                        </a:moveTo>
                        <a:cubicBezTo>
                          <a:pt x="20" y="16"/>
                          <a:pt x="38" y="33"/>
                          <a:pt x="48" y="48"/>
                        </a:cubicBezTo>
                        <a:cubicBezTo>
                          <a:pt x="58" y="63"/>
                          <a:pt x="61" y="73"/>
                          <a:pt x="62" y="92"/>
                        </a:cubicBezTo>
                        <a:cubicBezTo>
                          <a:pt x="63" y="111"/>
                          <a:pt x="50" y="143"/>
                          <a:pt x="54" y="162"/>
                        </a:cubicBezTo>
                        <a:cubicBezTo>
                          <a:pt x="58" y="181"/>
                          <a:pt x="78" y="198"/>
                          <a:pt x="84" y="20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0" name="Freeform 20"/>
                  <p:cNvSpPr>
                    <a:spLocks/>
                  </p:cNvSpPr>
                  <p:nvPr/>
                </p:nvSpPr>
                <p:spPr bwMode="auto">
                  <a:xfrm>
                    <a:off x="3248" y="2376"/>
                    <a:ext cx="42" cy="249"/>
                  </a:xfrm>
                  <a:custGeom>
                    <a:avLst/>
                    <a:gdLst>
                      <a:gd name="T0" fmla="*/ 3 w 42"/>
                      <a:gd name="T1" fmla="*/ 0 h 249"/>
                      <a:gd name="T2" fmla="*/ 4 w 42"/>
                      <a:gd name="T3" fmla="*/ 78 h 249"/>
                      <a:gd name="T4" fmla="*/ 30 w 42"/>
                      <a:gd name="T5" fmla="*/ 155 h 249"/>
                      <a:gd name="T6" fmla="*/ 40 w 42"/>
                      <a:gd name="T7" fmla="*/ 201 h 249"/>
                      <a:gd name="T8" fmla="*/ 40 w 42"/>
                      <a:gd name="T9" fmla="*/ 249 h 249"/>
                    </a:gdLst>
                    <a:ahLst/>
                    <a:cxnLst>
                      <a:cxn ang="0">
                        <a:pos x="T0" y="T1"/>
                      </a:cxn>
                      <a:cxn ang="0">
                        <a:pos x="T2" y="T3"/>
                      </a:cxn>
                      <a:cxn ang="0">
                        <a:pos x="T4" y="T5"/>
                      </a:cxn>
                      <a:cxn ang="0">
                        <a:pos x="T6" y="T7"/>
                      </a:cxn>
                      <a:cxn ang="0">
                        <a:pos x="T8" y="T9"/>
                      </a:cxn>
                    </a:cxnLst>
                    <a:rect l="0" t="0" r="r" b="b"/>
                    <a:pathLst>
                      <a:path w="42" h="249">
                        <a:moveTo>
                          <a:pt x="3" y="0"/>
                        </a:moveTo>
                        <a:cubicBezTo>
                          <a:pt x="4" y="13"/>
                          <a:pt x="0" y="52"/>
                          <a:pt x="4" y="78"/>
                        </a:cubicBezTo>
                        <a:cubicBezTo>
                          <a:pt x="8" y="104"/>
                          <a:pt x="24" y="135"/>
                          <a:pt x="30" y="155"/>
                        </a:cubicBezTo>
                        <a:cubicBezTo>
                          <a:pt x="36" y="175"/>
                          <a:pt x="38" y="185"/>
                          <a:pt x="40" y="201"/>
                        </a:cubicBezTo>
                        <a:cubicBezTo>
                          <a:pt x="42" y="217"/>
                          <a:pt x="40" y="239"/>
                          <a:pt x="40" y="249"/>
                        </a:cubicBezTo>
                      </a:path>
                    </a:pathLst>
                  </a:custGeom>
                  <a:noFill/>
                  <a:ln w="38100" cmpd="sng">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0261" name="Freeform 21"/>
                <p:cNvSpPr>
                  <a:spLocks/>
                </p:cNvSpPr>
                <p:nvPr/>
              </p:nvSpPr>
              <p:spPr bwMode="auto">
                <a:xfrm rot="2132260">
                  <a:off x="3216" y="1728"/>
                  <a:ext cx="240" cy="68"/>
                </a:xfrm>
                <a:custGeom>
                  <a:avLst/>
                  <a:gdLst>
                    <a:gd name="T0" fmla="*/ 122 w 122"/>
                    <a:gd name="T1" fmla="*/ 18 h 35"/>
                    <a:gd name="T2" fmla="*/ 57 w 122"/>
                    <a:gd name="T3" fmla="*/ 3 h 35"/>
                    <a:gd name="T4" fmla="*/ 0 w 122"/>
                    <a:gd name="T5" fmla="*/ 35 h 35"/>
                  </a:gdLst>
                  <a:ahLst/>
                  <a:cxnLst>
                    <a:cxn ang="0">
                      <a:pos x="T0" y="T1"/>
                    </a:cxn>
                    <a:cxn ang="0">
                      <a:pos x="T2" y="T3"/>
                    </a:cxn>
                    <a:cxn ang="0">
                      <a:pos x="T4" y="T5"/>
                    </a:cxn>
                  </a:cxnLst>
                  <a:rect l="0" t="0" r="r" b="b"/>
                  <a:pathLst>
                    <a:path w="122" h="35">
                      <a:moveTo>
                        <a:pt x="122" y="18"/>
                      </a:moveTo>
                      <a:cubicBezTo>
                        <a:pt x="112" y="16"/>
                        <a:pt x="77" y="0"/>
                        <a:pt x="57" y="3"/>
                      </a:cubicBezTo>
                      <a:cubicBezTo>
                        <a:pt x="37" y="6"/>
                        <a:pt x="12" y="28"/>
                        <a:pt x="0" y="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0262" name="Freeform 22"/>
              <p:cNvSpPr>
                <a:spLocks/>
              </p:cNvSpPr>
              <p:nvPr/>
            </p:nvSpPr>
            <p:spPr bwMode="auto">
              <a:xfrm>
                <a:off x="3312" y="2160"/>
                <a:ext cx="240" cy="96"/>
              </a:xfrm>
              <a:custGeom>
                <a:avLst/>
                <a:gdLst>
                  <a:gd name="T0" fmla="*/ 223 w 223"/>
                  <a:gd name="T1" fmla="*/ 106 h 106"/>
                  <a:gd name="T2" fmla="*/ 135 w 223"/>
                  <a:gd name="T3" fmla="*/ 8 h 106"/>
                  <a:gd name="T4" fmla="*/ 0 w 223"/>
                  <a:gd name="T5" fmla="*/ 56 h 106"/>
                </a:gdLst>
                <a:ahLst/>
                <a:cxnLst>
                  <a:cxn ang="0">
                    <a:pos x="T0" y="T1"/>
                  </a:cxn>
                  <a:cxn ang="0">
                    <a:pos x="T2" y="T3"/>
                  </a:cxn>
                  <a:cxn ang="0">
                    <a:pos x="T4" y="T5"/>
                  </a:cxn>
                </a:cxnLst>
                <a:rect l="0" t="0" r="r" b="b"/>
                <a:pathLst>
                  <a:path w="223" h="106">
                    <a:moveTo>
                      <a:pt x="223" y="106"/>
                    </a:moveTo>
                    <a:cubicBezTo>
                      <a:pt x="209" y="91"/>
                      <a:pt x="172" y="16"/>
                      <a:pt x="135" y="8"/>
                    </a:cubicBezTo>
                    <a:cubicBezTo>
                      <a:pt x="98" y="0"/>
                      <a:pt x="28" y="46"/>
                      <a:pt x="0" y="56"/>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0263" name="Freeform 23"/>
            <p:cNvSpPr>
              <a:spLocks/>
            </p:cNvSpPr>
            <p:nvPr/>
          </p:nvSpPr>
          <p:spPr bwMode="auto">
            <a:xfrm>
              <a:off x="96" y="3024"/>
              <a:ext cx="246" cy="10"/>
            </a:xfrm>
            <a:custGeom>
              <a:avLst/>
              <a:gdLst>
                <a:gd name="T0" fmla="*/ 246 w 246"/>
                <a:gd name="T1" fmla="*/ 1 h 10"/>
                <a:gd name="T2" fmla="*/ 118 w 246"/>
                <a:gd name="T3" fmla="*/ 2 h 10"/>
                <a:gd name="T4" fmla="*/ 0 w 246"/>
                <a:gd name="T5" fmla="*/ 10 h 10"/>
              </a:gdLst>
              <a:ahLst/>
              <a:cxnLst>
                <a:cxn ang="0">
                  <a:pos x="T0" y="T1"/>
                </a:cxn>
                <a:cxn ang="0">
                  <a:pos x="T2" y="T3"/>
                </a:cxn>
                <a:cxn ang="0">
                  <a:pos x="T4" y="T5"/>
                </a:cxn>
              </a:cxnLst>
              <a:rect l="0" t="0" r="r" b="b"/>
              <a:pathLst>
                <a:path w="246" h="10">
                  <a:moveTo>
                    <a:pt x="246" y="1"/>
                  </a:moveTo>
                  <a:cubicBezTo>
                    <a:pt x="225" y="1"/>
                    <a:pt x="159" y="0"/>
                    <a:pt x="118" y="2"/>
                  </a:cubicBezTo>
                  <a:cubicBezTo>
                    <a:pt x="77" y="4"/>
                    <a:pt x="25" y="8"/>
                    <a:pt x="0" y="1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4" name="Text Box 24"/>
            <p:cNvSpPr txBox="1">
              <a:spLocks noChangeArrowheads="1"/>
            </p:cNvSpPr>
            <p:nvPr/>
          </p:nvSpPr>
          <p:spPr bwMode="auto">
            <a:xfrm>
              <a:off x="432" y="2928"/>
              <a:ext cx="1100"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Ocean currents</a:t>
              </a:r>
            </a:p>
          </p:txBody>
        </p:sp>
      </p:grpSp>
      <p:grpSp>
        <p:nvGrpSpPr>
          <p:cNvPr id="10265" name="Group 25"/>
          <p:cNvGrpSpPr>
            <a:grpSpLocks/>
          </p:cNvGrpSpPr>
          <p:nvPr/>
        </p:nvGrpSpPr>
        <p:grpSpPr bwMode="auto">
          <a:xfrm>
            <a:off x="228600" y="2895600"/>
            <a:ext cx="5562600" cy="2500313"/>
            <a:chOff x="144" y="1824"/>
            <a:chExt cx="3504" cy="1575"/>
          </a:xfrm>
        </p:grpSpPr>
        <p:grpSp>
          <p:nvGrpSpPr>
            <p:cNvPr id="10266" name="Group 26"/>
            <p:cNvGrpSpPr>
              <a:grpSpLocks/>
            </p:cNvGrpSpPr>
            <p:nvPr/>
          </p:nvGrpSpPr>
          <p:grpSpPr bwMode="auto">
            <a:xfrm>
              <a:off x="2415" y="1824"/>
              <a:ext cx="1233" cy="690"/>
              <a:chOff x="2415" y="1824"/>
              <a:chExt cx="1233" cy="690"/>
            </a:xfrm>
          </p:grpSpPr>
          <p:sp>
            <p:nvSpPr>
              <p:cNvPr id="10267" name="Freeform 27"/>
              <p:cNvSpPr>
                <a:spLocks/>
              </p:cNvSpPr>
              <p:nvPr/>
            </p:nvSpPr>
            <p:spPr bwMode="auto">
              <a:xfrm>
                <a:off x="2832" y="1824"/>
                <a:ext cx="96" cy="48"/>
              </a:xfrm>
              <a:custGeom>
                <a:avLst/>
                <a:gdLst>
                  <a:gd name="T0" fmla="*/ 0 w 48"/>
                  <a:gd name="T1" fmla="*/ 0 h 48"/>
                  <a:gd name="T2" fmla="*/ 48 w 48"/>
                  <a:gd name="T3" fmla="*/ 48 h 48"/>
                </a:gdLst>
                <a:ahLst/>
                <a:cxnLst>
                  <a:cxn ang="0">
                    <a:pos x="T0" y="T1"/>
                  </a:cxn>
                  <a:cxn ang="0">
                    <a:pos x="T2" y="T3"/>
                  </a:cxn>
                </a:cxnLst>
                <a:rect l="0" t="0" r="r" b="b"/>
                <a:pathLst>
                  <a:path w="48" h="48">
                    <a:moveTo>
                      <a:pt x="0" y="0"/>
                    </a:moveTo>
                    <a:cubicBezTo>
                      <a:pt x="0" y="0"/>
                      <a:pt x="24" y="24"/>
                      <a:pt x="48" y="48"/>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8" name="Freeform 28"/>
              <p:cNvSpPr>
                <a:spLocks/>
              </p:cNvSpPr>
              <p:nvPr/>
            </p:nvSpPr>
            <p:spPr bwMode="auto">
              <a:xfrm>
                <a:off x="3483" y="1920"/>
                <a:ext cx="69" cy="57"/>
              </a:xfrm>
              <a:custGeom>
                <a:avLst/>
                <a:gdLst>
                  <a:gd name="T0" fmla="*/ 48 w 48"/>
                  <a:gd name="T1" fmla="*/ 0 h 48"/>
                  <a:gd name="T2" fmla="*/ 0 w 48"/>
                  <a:gd name="T3" fmla="*/ 48 h 48"/>
                </a:gdLst>
                <a:ahLst/>
                <a:cxnLst>
                  <a:cxn ang="0">
                    <a:pos x="T0" y="T1"/>
                  </a:cxn>
                  <a:cxn ang="0">
                    <a:pos x="T2" y="T3"/>
                  </a:cxn>
                </a:cxnLst>
                <a:rect l="0" t="0" r="r" b="b"/>
                <a:pathLst>
                  <a:path w="48" h="48">
                    <a:moveTo>
                      <a:pt x="48" y="0"/>
                    </a:moveTo>
                    <a:cubicBezTo>
                      <a:pt x="48" y="0"/>
                      <a:pt x="24" y="24"/>
                      <a:pt x="0" y="48"/>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69" name="Freeform 29"/>
              <p:cNvSpPr>
                <a:spLocks/>
              </p:cNvSpPr>
              <p:nvPr/>
            </p:nvSpPr>
            <p:spPr bwMode="auto">
              <a:xfrm>
                <a:off x="3552" y="2208"/>
                <a:ext cx="96" cy="48"/>
              </a:xfrm>
              <a:custGeom>
                <a:avLst/>
                <a:gdLst>
                  <a:gd name="T0" fmla="*/ 96 w 96"/>
                  <a:gd name="T1" fmla="*/ 48 h 48"/>
                  <a:gd name="T2" fmla="*/ 0 w 96"/>
                  <a:gd name="T3" fmla="*/ 0 h 48"/>
                </a:gdLst>
                <a:ahLst/>
                <a:cxnLst>
                  <a:cxn ang="0">
                    <a:pos x="T0" y="T1"/>
                  </a:cxn>
                  <a:cxn ang="0">
                    <a:pos x="T2" y="T3"/>
                  </a:cxn>
                </a:cxnLst>
                <a:rect l="0" t="0" r="r" b="b"/>
                <a:pathLst>
                  <a:path w="96" h="48">
                    <a:moveTo>
                      <a:pt x="96" y="48"/>
                    </a:moveTo>
                    <a:cubicBezTo>
                      <a:pt x="96" y="48"/>
                      <a:pt x="48" y="24"/>
                      <a:pt x="0" y="0"/>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0" name="Freeform 30"/>
              <p:cNvSpPr>
                <a:spLocks/>
              </p:cNvSpPr>
              <p:nvPr/>
            </p:nvSpPr>
            <p:spPr bwMode="auto">
              <a:xfrm>
                <a:off x="2415" y="2136"/>
                <a:ext cx="81" cy="72"/>
              </a:xfrm>
              <a:custGeom>
                <a:avLst/>
                <a:gdLst>
                  <a:gd name="T0" fmla="*/ 0 w 48"/>
                  <a:gd name="T1" fmla="*/ 0 h 48"/>
                  <a:gd name="T2" fmla="*/ 48 w 48"/>
                  <a:gd name="T3" fmla="*/ 48 h 48"/>
                </a:gdLst>
                <a:ahLst/>
                <a:cxnLst>
                  <a:cxn ang="0">
                    <a:pos x="T0" y="T1"/>
                  </a:cxn>
                  <a:cxn ang="0">
                    <a:pos x="T2" y="T3"/>
                  </a:cxn>
                </a:cxnLst>
                <a:rect l="0" t="0" r="r" b="b"/>
                <a:pathLst>
                  <a:path w="48" h="48">
                    <a:moveTo>
                      <a:pt x="0" y="0"/>
                    </a:moveTo>
                    <a:cubicBezTo>
                      <a:pt x="0" y="0"/>
                      <a:pt x="24" y="24"/>
                      <a:pt x="48" y="48"/>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1" name="Freeform 31"/>
              <p:cNvSpPr>
                <a:spLocks/>
              </p:cNvSpPr>
              <p:nvPr/>
            </p:nvSpPr>
            <p:spPr bwMode="auto">
              <a:xfrm>
                <a:off x="3570" y="2466"/>
                <a:ext cx="48" cy="48"/>
              </a:xfrm>
              <a:custGeom>
                <a:avLst/>
                <a:gdLst>
                  <a:gd name="T0" fmla="*/ 48 w 48"/>
                  <a:gd name="T1" fmla="*/ 48 h 48"/>
                  <a:gd name="T2" fmla="*/ 0 w 48"/>
                  <a:gd name="T3" fmla="*/ 0 h 48"/>
                </a:gdLst>
                <a:ahLst/>
                <a:cxnLst>
                  <a:cxn ang="0">
                    <a:pos x="T0" y="T1"/>
                  </a:cxn>
                  <a:cxn ang="0">
                    <a:pos x="T2" y="T3"/>
                  </a:cxn>
                </a:cxnLst>
                <a:rect l="0" t="0" r="r" b="b"/>
                <a:pathLst>
                  <a:path w="48" h="48">
                    <a:moveTo>
                      <a:pt x="48" y="48"/>
                    </a:moveTo>
                    <a:cubicBezTo>
                      <a:pt x="48" y="48"/>
                      <a:pt x="24" y="24"/>
                      <a:pt x="0" y="0"/>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0272" name="Freeform 32"/>
            <p:cNvSpPr>
              <a:spLocks/>
            </p:cNvSpPr>
            <p:nvPr/>
          </p:nvSpPr>
          <p:spPr bwMode="auto">
            <a:xfrm flipH="1">
              <a:off x="144" y="3264"/>
              <a:ext cx="144" cy="48"/>
            </a:xfrm>
            <a:custGeom>
              <a:avLst/>
              <a:gdLst>
                <a:gd name="T0" fmla="*/ 0 w 48"/>
                <a:gd name="T1" fmla="*/ 0 h 48"/>
                <a:gd name="T2" fmla="*/ 48 w 48"/>
                <a:gd name="T3" fmla="*/ 48 h 48"/>
              </a:gdLst>
              <a:ahLst/>
              <a:cxnLst>
                <a:cxn ang="0">
                  <a:pos x="T0" y="T1"/>
                </a:cxn>
                <a:cxn ang="0">
                  <a:pos x="T2" y="T3"/>
                </a:cxn>
              </a:cxnLst>
              <a:rect l="0" t="0" r="r" b="b"/>
              <a:pathLst>
                <a:path w="48" h="48">
                  <a:moveTo>
                    <a:pt x="0" y="0"/>
                  </a:moveTo>
                  <a:cubicBezTo>
                    <a:pt x="0" y="0"/>
                    <a:pt x="24" y="24"/>
                    <a:pt x="48" y="48"/>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73" name="Text Box 33"/>
            <p:cNvSpPr txBox="1">
              <a:spLocks noChangeArrowheads="1"/>
            </p:cNvSpPr>
            <p:nvPr/>
          </p:nvSpPr>
          <p:spPr bwMode="auto">
            <a:xfrm>
              <a:off x="432" y="3168"/>
              <a:ext cx="860"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River inflow</a:t>
              </a:r>
            </a:p>
          </p:txBody>
        </p:sp>
      </p:grpSp>
      <p:grpSp>
        <p:nvGrpSpPr>
          <p:cNvPr id="10274" name="Group 34"/>
          <p:cNvGrpSpPr>
            <a:grpSpLocks/>
          </p:cNvGrpSpPr>
          <p:nvPr/>
        </p:nvGrpSpPr>
        <p:grpSpPr bwMode="auto">
          <a:xfrm>
            <a:off x="228600" y="1447800"/>
            <a:ext cx="6496050" cy="4603750"/>
            <a:chOff x="144" y="912"/>
            <a:chExt cx="4092" cy="2900"/>
          </a:xfrm>
        </p:grpSpPr>
        <p:grpSp>
          <p:nvGrpSpPr>
            <p:cNvPr id="10275" name="Group 35"/>
            <p:cNvGrpSpPr>
              <a:grpSpLocks/>
            </p:cNvGrpSpPr>
            <p:nvPr/>
          </p:nvGrpSpPr>
          <p:grpSpPr bwMode="auto">
            <a:xfrm>
              <a:off x="1968" y="912"/>
              <a:ext cx="2268" cy="2234"/>
              <a:chOff x="1968" y="912"/>
              <a:chExt cx="2268" cy="2234"/>
            </a:xfrm>
          </p:grpSpPr>
          <p:sp>
            <p:nvSpPr>
              <p:cNvPr id="10276" name="Freeform 36"/>
              <p:cNvSpPr>
                <a:spLocks/>
              </p:cNvSpPr>
              <p:nvPr/>
            </p:nvSpPr>
            <p:spPr bwMode="auto">
              <a:xfrm>
                <a:off x="2216" y="2640"/>
                <a:ext cx="664" cy="150"/>
              </a:xfrm>
              <a:custGeom>
                <a:avLst/>
                <a:gdLst>
                  <a:gd name="T0" fmla="*/ 1477 w 1935"/>
                  <a:gd name="T1" fmla="*/ 240 h 666"/>
                  <a:gd name="T2" fmla="*/ 1935 w 1935"/>
                  <a:gd name="T3" fmla="*/ 158 h 666"/>
                  <a:gd name="T4" fmla="*/ 1930 w 1935"/>
                  <a:gd name="T5" fmla="*/ 156 h 666"/>
                  <a:gd name="T6" fmla="*/ 1660 w 1935"/>
                  <a:gd name="T7" fmla="*/ 573 h 666"/>
                  <a:gd name="T8" fmla="*/ 1662 w 1935"/>
                  <a:gd name="T9" fmla="*/ 571 h 666"/>
                  <a:gd name="T10" fmla="*/ 1688 w 1935"/>
                  <a:gd name="T11" fmla="*/ 450 h 666"/>
                  <a:gd name="T12" fmla="*/ 1685 w 1935"/>
                  <a:gd name="T13" fmla="*/ 454 h 666"/>
                  <a:gd name="T14" fmla="*/ 1586 w 1935"/>
                  <a:gd name="T15" fmla="*/ 513 h 666"/>
                  <a:gd name="T16" fmla="*/ 1478 w 1935"/>
                  <a:gd name="T17" fmla="*/ 565 h 666"/>
                  <a:gd name="T18" fmla="*/ 1371 w 1935"/>
                  <a:gd name="T19" fmla="*/ 605 h 666"/>
                  <a:gd name="T20" fmla="*/ 1255 w 1935"/>
                  <a:gd name="T21" fmla="*/ 635 h 666"/>
                  <a:gd name="T22" fmla="*/ 1025 w 1935"/>
                  <a:gd name="T23" fmla="*/ 664 h 666"/>
                  <a:gd name="T24" fmla="*/ 967 w 1935"/>
                  <a:gd name="T25" fmla="*/ 666 h 666"/>
                  <a:gd name="T26" fmla="*/ 908 w 1935"/>
                  <a:gd name="T27" fmla="*/ 664 h 666"/>
                  <a:gd name="T28" fmla="*/ 791 w 1935"/>
                  <a:gd name="T29" fmla="*/ 654 h 666"/>
                  <a:gd name="T30" fmla="*/ 568 w 1935"/>
                  <a:gd name="T31" fmla="*/ 605 h 666"/>
                  <a:gd name="T32" fmla="*/ 462 w 1935"/>
                  <a:gd name="T33" fmla="*/ 563 h 666"/>
                  <a:gd name="T34" fmla="*/ 359 w 1935"/>
                  <a:gd name="T35" fmla="*/ 515 h 666"/>
                  <a:gd name="T36" fmla="*/ 262 w 1935"/>
                  <a:gd name="T37" fmla="*/ 457 h 666"/>
                  <a:gd name="T38" fmla="*/ 171 w 1935"/>
                  <a:gd name="T39" fmla="*/ 388 h 666"/>
                  <a:gd name="T40" fmla="*/ 88 w 1935"/>
                  <a:gd name="T41" fmla="*/ 313 h 666"/>
                  <a:gd name="T42" fmla="*/ 12 w 1935"/>
                  <a:gd name="T43" fmla="*/ 225 h 666"/>
                  <a:gd name="T44" fmla="*/ 5 w 1935"/>
                  <a:gd name="T45" fmla="*/ 217 h 666"/>
                  <a:gd name="T46" fmla="*/ 0 w 1935"/>
                  <a:gd name="T47" fmla="*/ 0 h 666"/>
                  <a:gd name="T48" fmla="*/ 12 w 1935"/>
                  <a:gd name="T49" fmla="*/ 8 h 666"/>
                  <a:gd name="T50" fmla="*/ 81 w 1935"/>
                  <a:gd name="T51" fmla="*/ 100 h 666"/>
                  <a:gd name="T52" fmla="*/ 158 w 1935"/>
                  <a:gd name="T53" fmla="*/ 183 h 666"/>
                  <a:gd name="T54" fmla="*/ 242 w 1935"/>
                  <a:gd name="T55" fmla="*/ 256 h 666"/>
                  <a:gd name="T56" fmla="*/ 332 w 1935"/>
                  <a:gd name="T57" fmla="*/ 320 h 666"/>
                  <a:gd name="T58" fmla="*/ 427 w 1935"/>
                  <a:gd name="T59" fmla="*/ 373 h 666"/>
                  <a:gd name="T60" fmla="*/ 527 w 1935"/>
                  <a:gd name="T61" fmla="*/ 417 h 666"/>
                  <a:gd name="T62" fmla="*/ 628 w 1935"/>
                  <a:gd name="T63" fmla="*/ 449 h 666"/>
                  <a:gd name="T64" fmla="*/ 736 w 1935"/>
                  <a:gd name="T65" fmla="*/ 472 h 666"/>
                  <a:gd name="T66" fmla="*/ 842 w 1935"/>
                  <a:gd name="T67" fmla="*/ 484 h 666"/>
                  <a:gd name="T68" fmla="*/ 896 w 1935"/>
                  <a:gd name="T69" fmla="*/ 486 h 666"/>
                  <a:gd name="T70" fmla="*/ 951 w 1935"/>
                  <a:gd name="T71" fmla="*/ 486 h 666"/>
                  <a:gd name="T72" fmla="*/ 1166 w 1935"/>
                  <a:gd name="T73" fmla="*/ 454 h 666"/>
                  <a:gd name="T74" fmla="*/ 1270 w 1935"/>
                  <a:gd name="T75" fmla="*/ 423 h 666"/>
                  <a:gd name="T76" fmla="*/ 1374 w 1935"/>
                  <a:gd name="T77" fmla="*/ 380 h 666"/>
                  <a:gd name="T78" fmla="*/ 1473 w 1935"/>
                  <a:gd name="T79" fmla="*/ 325 h 666"/>
                  <a:gd name="T80" fmla="*/ 1569 w 1935"/>
                  <a:gd name="T81" fmla="*/ 256 h 666"/>
                  <a:gd name="T82" fmla="*/ 1569 w 1935"/>
                  <a:gd name="T83" fmla="*/ 251 h 666"/>
                  <a:gd name="T84" fmla="*/ 1467 w 1935"/>
                  <a:gd name="T85" fmla="*/ 240 h 666"/>
                  <a:gd name="T86" fmla="*/ 1477 w 1935"/>
                  <a:gd name="T87" fmla="*/ 24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5" h="666">
                    <a:moveTo>
                      <a:pt x="1477" y="240"/>
                    </a:moveTo>
                    <a:lnTo>
                      <a:pt x="1935" y="158"/>
                    </a:lnTo>
                    <a:lnTo>
                      <a:pt x="1930" y="156"/>
                    </a:lnTo>
                    <a:lnTo>
                      <a:pt x="1660" y="573"/>
                    </a:lnTo>
                    <a:lnTo>
                      <a:pt x="1662" y="571"/>
                    </a:lnTo>
                    <a:lnTo>
                      <a:pt x="1688" y="450"/>
                    </a:lnTo>
                    <a:lnTo>
                      <a:pt x="1685" y="454"/>
                    </a:lnTo>
                    <a:lnTo>
                      <a:pt x="1586" y="513"/>
                    </a:lnTo>
                    <a:lnTo>
                      <a:pt x="1478" y="565"/>
                    </a:lnTo>
                    <a:lnTo>
                      <a:pt x="1371" y="605"/>
                    </a:lnTo>
                    <a:lnTo>
                      <a:pt x="1255" y="635"/>
                    </a:lnTo>
                    <a:lnTo>
                      <a:pt x="1025" y="664"/>
                    </a:lnTo>
                    <a:lnTo>
                      <a:pt x="967" y="666"/>
                    </a:lnTo>
                    <a:lnTo>
                      <a:pt x="908" y="664"/>
                    </a:lnTo>
                    <a:lnTo>
                      <a:pt x="791" y="654"/>
                    </a:lnTo>
                    <a:lnTo>
                      <a:pt x="568" y="605"/>
                    </a:lnTo>
                    <a:lnTo>
                      <a:pt x="462" y="563"/>
                    </a:lnTo>
                    <a:lnTo>
                      <a:pt x="359" y="515"/>
                    </a:lnTo>
                    <a:lnTo>
                      <a:pt x="262" y="457"/>
                    </a:lnTo>
                    <a:lnTo>
                      <a:pt x="171" y="388"/>
                    </a:lnTo>
                    <a:lnTo>
                      <a:pt x="88" y="313"/>
                    </a:lnTo>
                    <a:lnTo>
                      <a:pt x="12" y="225"/>
                    </a:lnTo>
                    <a:lnTo>
                      <a:pt x="5" y="217"/>
                    </a:lnTo>
                    <a:lnTo>
                      <a:pt x="0" y="0"/>
                    </a:lnTo>
                    <a:lnTo>
                      <a:pt x="12" y="8"/>
                    </a:lnTo>
                    <a:lnTo>
                      <a:pt x="81" y="100"/>
                    </a:lnTo>
                    <a:lnTo>
                      <a:pt x="158" y="183"/>
                    </a:lnTo>
                    <a:lnTo>
                      <a:pt x="242" y="256"/>
                    </a:lnTo>
                    <a:lnTo>
                      <a:pt x="332" y="320"/>
                    </a:lnTo>
                    <a:lnTo>
                      <a:pt x="427" y="373"/>
                    </a:lnTo>
                    <a:lnTo>
                      <a:pt x="527" y="417"/>
                    </a:lnTo>
                    <a:lnTo>
                      <a:pt x="628" y="449"/>
                    </a:lnTo>
                    <a:lnTo>
                      <a:pt x="736" y="472"/>
                    </a:lnTo>
                    <a:lnTo>
                      <a:pt x="842" y="484"/>
                    </a:lnTo>
                    <a:lnTo>
                      <a:pt x="896" y="486"/>
                    </a:lnTo>
                    <a:lnTo>
                      <a:pt x="951" y="486"/>
                    </a:lnTo>
                    <a:lnTo>
                      <a:pt x="1166" y="454"/>
                    </a:lnTo>
                    <a:lnTo>
                      <a:pt x="1270" y="423"/>
                    </a:lnTo>
                    <a:lnTo>
                      <a:pt x="1374" y="380"/>
                    </a:lnTo>
                    <a:lnTo>
                      <a:pt x="1473" y="325"/>
                    </a:lnTo>
                    <a:lnTo>
                      <a:pt x="1569" y="256"/>
                    </a:lnTo>
                    <a:lnTo>
                      <a:pt x="1569" y="251"/>
                    </a:lnTo>
                    <a:lnTo>
                      <a:pt x="1467" y="240"/>
                    </a:lnTo>
                    <a:lnTo>
                      <a:pt x="1477" y="240"/>
                    </a:lnTo>
                    <a:close/>
                  </a:path>
                </a:pathLst>
              </a:custGeom>
              <a:solidFill>
                <a:srgbClr val="000080"/>
              </a:solidFill>
              <a:ln w="1651">
                <a:solidFill>
                  <a:srgbClr val="FF0000"/>
                </a:solidFill>
                <a:prstDash val="solid"/>
                <a:round/>
                <a:headEnd/>
                <a:tailEnd/>
              </a:ln>
            </p:spPr>
            <p:txBody>
              <a:bodyPr/>
              <a:lstStyle/>
              <a:p>
                <a:endParaRPr lang="en-US"/>
              </a:p>
            </p:txBody>
          </p:sp>
          <p:sp>
            <p:nvSpPr>
              <p:cNvPr id="10277" name="Freeform 37"/>
              <p:cNvSpPr>
                <a:spLocks/>
              </p:cNvSpPr>
              <p:nvPr/>
            </p:nvSpPr>
            <p:spPr bwMode="auto">
              <a:xfrm>
                <a:off x="3456" y="2069"/>
                <a:ext cx="388" cy="552"/>
              </a:xfrm>
              <a:custGeom>
                <a:avLst/>
                <a:gdLst>
                  <a:gd name="T0" fmla="*/ 206 w 775"/>
                  <a:gd name="T1" fmla="*/ 271 h 1104"/>
                  <a:gd name="T2" fmla="*/ 0 w 775"/>
                  <a:gd name="T3" fmla="*/ 97 h 1104"/>
                  <a:gd name="T4" fmla="*/ 0 w 775"/>
                  <a:gd name="T5" fmla="*/ 100 h 1104"/>
                  <a:gd name="T6" fmla="*/ 250 w 775"/>
                  <a:gd name="T7" fmla="*/ 0 h 1104"/>
                  <a:gd name="T8" fmla="*/ 248 w 775"/>
                  <a:gd name="T9" fmla="*/ 0 h 1104"/>
                  <a:gd name="T10" fmla="*/ 195 w 775"/>
                  <a:gd name="T11" fmla="*/ 53 h 1104"/>
                  <a:gd name="T12" fmla="*/ 200 w 775"/>
                  <a:gd name="T13" fmla="*/ 53 h 1104"/>
                  <a:gd name="T14" fmla="*/ 318 w 775"/>
                  <a:gd name="T15" fmla="*/ 90 h 1104"/>
                  <a:gd name="T16" fmla="*/ 430 w 775"/>
                  <a:gd name="T17" fmla="*/ 159 h 1104"/>
                  <a:gd name="T18" fmla="*/ 529 w 775"/>
                  <a:gd name="T19" fmla="*/ 252 h 1104"/>
                  <a:gd name="T20" fmla="*/ 616 w 775"/>
                  <a:gd name="T21" fmla="*/ 371 h 1104"/>
                  <a:gd name="T22" fmla="*/ 685 w 775"/>
                  <a:gd name="T23" fmla="*/ 505 h 1104"/>
                  <a:gd name="T24" fmla="*/ 738 w 775"/>
                  <a:gd name="T25" fmla="*/ 653 h 1104"/>
                  <a:gd name="T26" fmla="*/ 768 w 775"/>
                  <a:gd name="T27" fmla="*/ 811 h 1104"/>
                  <a:gd name="T28" fmla="*/ 773 w 775"/>
                  <a:gd name="T29" fmla="*/ 892 h 1104"/>
                  <a:gd name="T30" fmla="*/ 775 w 775"/>
                  <a:gd name="T31" fmla="*/ 933 h 1104"/>
                  <a:gd name="T32" fmla="*/ 775 w 775"/>
                  <a:gd name="T33" fmla="*/ 976 h 1104"/>
                  <a:gd name="T34" fmla="*/ 775 w 775"/>
                  <a:gd name="T35" fmla="*/ 984 h 1104"/>
                  <a:gd name="T36" fmla="*/ 702 w 775"/>
                  <a:gd name="T37" fmla="*/ 1104 h 1104"/>
                  <a:gd name="T38" fmla="*/ 701 w 775"/>
                  <a:gd name="T39" fmla="*/ 1094 h 1104"/>
                  <a:gd name="T40" fmla="*/ 704 w 775"/>
                  <a:gd name="T41" fmla="*/ 1011 h 1104"/>
                  <a:gd name="T42" fmla="*/ 704 w 775"/>
                  <a:gd name="T43" fmla="*/ 971 h 1104"/>
                  <a:gd name="T44" fmla="*/ 704 w 775"/>
                  <a:gd name="T45" fmla="*/ 928 h 1104"/>
                  <a:gd name="T46" fmla="*/ 684 w 775"/>
                  <a:gd name="T47" fmla="*/ 771 h 1104"/>
                  <a:gd name="T48" fmla="*/ 640 w 775"/>
                  <a:gd name="T49" fmla="*/ 625 h 1104"/>
                  <a:gd name="T50" fmla="*/ 576 w 775"/>
                  <a:gd name="T51" fmla="*/ 497 h 1104"/>
                  <a:gd name="T52" fmla="*/ 497 w 775"/>
                  <a:gd name="T53" fmla="*/ 388 h 1104"/>
                  <a:gd name="T54" fmla="*/ 403 w 775"/>
                  <a:gd name="T55" fmla="*/ 302 h 1104"/>
                  <a:gd name="T56" fmla="*/ 296 w 775"/>
                  <a:gd name="T57" fmla="*/ 244 h 1104"/>
                  <a:gd name="T58" fmla="*/ 177 w 775"/>
                  <a:gd name="T59" fmla="*/ 217 h 1104"/>
                  <a:gd name="T60" fmla="*/ 173 w 775"/>
                  <a:gd name="T61" fmla="*/ 220 h 1104"/>
                  <a:gd name="T62" fmla="*/ 211 w 775"/>
                  <a:gd name="T63" fmla="*/ 275 h 1104"/>
                  <a:gd name="T64" fmla="*/ 206 w 775"/>
                  <a:gd name="T65" fmla="*/ 271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5" h="1104">
                    <a:moveTo>
                      <a:pt x="206" y="271"/>
                    </a:moveTo>
                    <a:lnTo>
                      <a:pt x="0" y="97"/>
                    </a:lnTo>
                    <a:lnTo>
                      <a:pt x="0" y="100"/>
                    </a:lnTo>
                    <a:lnTo>
                      <a:pt x="250" y="0"/>
                    </a:lnTo>
                    <a:lnTo>
                      <a:pt x="248" y="0"/>
                    </a:lnTo>
                    <a:lnTo>
                      <a:pt x="195" y="53"/>
                    </a:lnTo>
                    <a:lnTo>
                      <a:pt x="200" y="53"/>
                    </a:lnTo>
                    <a:lnTo>
                      <a:pt x="318" y="90"/>
                    </a:lnTo>
                    <a:lnTo>
                      <a:pt x="430" y="159"/>
                    </a:lnTo>
                    <a:lnTo>
                      <a:pt x="529" y="252"/>
                    </a:lnTo>
                    <a:lnTo>
                      <a:pt x="616" y="371"/>
                    </a:lnTo>
                    <a:lnTo>
                      <a:pt x="685" y="505"/>
                    </a:lnTo>
                    <a:lnTo>
                      <a:pt x="738" y="653"/>
                    </a:lnTo>
                    <a:lnTo>
                      <a:pt x="768" y="811"/>
                    </a:lnTo>
                    <a:lnTo>
                      <a:pt x="773" y="892"/>
                    </a:lnTo>
                    <a:lnTo>
                      <a:pt x="775" y="933"/>
                    </a:lnTo>
                    <a:lnTo>
                      <a:pt x="775" y="976"/>
                    </a:lnTo>
                    <a:lnTo>
                      <a:pt x="775" y="984"/>
                    </a:lnTo>
                    <a:lnTo>
                      <a:pt x="702" y="1104"/>
                    </a:lnTo>
                    <a:lnTo>
                      <a:pt x="701" y="1094"/>
                    </a:lnTo>
                    <a:lnTo>
                      <a:pt x="704" y="1011"/>
                    </a:lnTo>
                    <a:lnTo>
                      <a:pt x="704" y="971"/>
                    </a:lnTo>
                    <a:lnTo>
                      <a:pt x="704" y="928"/>
                    </a:lnTo>
                    <a:lnTo>
                      <a:pt x="684" y="771"/>
                    </a:lnTo>
                    <a:lnTo>
                      <a:pt x="640" y="625"/>
                    </a:lnTo>
                    <a:lnTo>
                      <a:pt x="576" y="497"/>
                    </a:lnTo>
                    <a:lnTo>
                      <a:pt x="497" y="388"/>
                    </a:lnTo>
                    <a:lnTo>
                      <a:pt x="403" y="302"/>
                    </a:lnTo>
                    <a:lnTo>
                      <a:pt x="296" y="244"/>
                    </a:lnTo>
                    <a:lnTo>
                      <a:pt x="177" y="217"/>
                    </a:lnTo>
                    <a:lnTo>
                      <a:pt x="173" y="220"/>
                    </a:lnTo>
                    <a:lnTo>
                      <a:pt x="211" y="275"/>
                    </a:lnTo>
                    <a:lnTo>
                      <a:pt x="206" y="271"/>
                    </a:lnTo>
                    <a:close/>
                  </a:path>
                </a:pathLst>
              </a:custGeom>
              <a:solidFill>
                <a:srgbClr val="000080"/>
              </a:solidFill>
              <a:ln w="1651">
                <a:solidFill>
                  <a:srgbClr val="FF0000"/>
                </a:solidFill>
                <a:prstDash val="solid"/>
                <a:round/>
                <a:headEnd/>
                <a:tailEnd/>
              </a:ln>
            </p:spPr>
            <p:txBody>
              <a:bodyPr/>
              <a:lstStyle/>
              <a:p>
                <a:endParaRPr lang="en-US"/>
              </a:p>
            </p:txBody>
          </p:sp>
          <p:sp>
            <p:nvSpPr>
              <p:cNvPr id="10278" name="Freeform 38"/>
              <p:cNvSpPr>
                <a:spLocks/>
              </p:cNvSpPr>
              <p:nvPr/>
            </p:nvSpPr>
            <p:spPr bwMode="auto">
              <a:xfrm>
                <a:off x="1968" y="1973"/>
                <a:ext cx="416" cy="525"/>
              </a:xfrm>
              <a:custGeom>
                <a:avLst/>
                <a:gdLst>
                  <a:gd name="T0" fmla="*/ 613 w 832"/>
                  <a:gd name="T1" fmla="*/ 773 h 1050"/>
                  <a:gd name="T2" fmla="*/ 832 w 832"/>
                  <a:gd name="T3" fmla="*/ 916 h 1050"/>
                  <a:gd name="T4" fmla="*/ 832 w 832"/>
                  <a:gd name="T5" fmla="*/ 915 h 1050"/>
                  <a:gd name="T6" fmla="*/ 591 w 832"/>
                  <a:gd name="T7" fmla="*/ 1050 h 1050"/>
                  <a:gd name="T8" fmla="*/ 593 w 832"/>
                  <a:gd name="T9" fmla="*/ 1050 h 1050"/>
                  <a:gd name="T10" fmla="*/ 640 w 832"/>
                  <a:gd name="T11" fmla="*/ 990 h 1050"/>
                  <a:gd name="T12" fmla="*/ 639 w 832"/>
                  <a:gd name="T13" fmla="*/ 990 h 1050"/>
                  <a:gd name="T14" fmla="*/ 519 w 832"/>
                  <a:gd name="T15" fmla="*/ 968 h 1050"/>
                  <a:gd name="T16" fmla="*/ 402 w 832"/>
                  <a:gd name="T17" fmla="*/ 916 h 1050"/>
                  <a:gd name="T18" fmla="*/ 296 w 832"/>
                  <a:gd name="T19" fmla="*/ 835 h 1050"/>
                  <a:gd name="T20" fmla="*/ 202 w 832"/>
                  <a:gd name="T21" fmla="*/ 730 h 1050"/>
                  <a:gd name="T22" fmla="*/ 124 w 832"/>
                  <a:gd name="T23" fmla="*/ 605 h 1050"/>
                  <a:gd name="T24" fmla="*/ 61 w 832"/>
                  <a:gd name="T25" fmla="*/ 462 h 1050"/>
                  <a:gd name="T26" fmla="*/ 20 w 832"/>
                  <a:gd name="T27" fmla="*/ 307 h 1050"/>
                  <a:gd name="T28" fmla="*/ 2 w 832"/>
                  <a:gd name="T29" fmla="*/ 141 h 1050"/>
                  <a:gd name="T30" fmla="*/ 0 w 832"/>
                  <a:gd name="T31" fmla="*/ 134 h 1050"/>
                  <a:gd name="T32" fmla="*/ 63 w 832"/>
                  <a:gd name="T33" fmla="*/ 0 h 1050"/>
                  <a:gd name="T34" fmla="*/ 66 w 832"/>
                  <a:gd name="T35" fmla="*/ 10 h 1050"/>
                  <a:gd name="T36" fmla="*/ 68 w 832"/>
                  <a:gd name="T37" fmla="*/ 96 h 1050"/>
                  <a:gd name="T38" fmla="*/ 74 w 832"/>
                  <a:gd name="T39" fmla="*/ 178 h 1050"/>
                  <a:gd name="T40" fmla="*/ 107 w 832"/>
                  <a:gd name="T41" fmla="*/ 334 h 1050"/>
                  <a:gd name="T42" fmla="*/ 160 w 832"/>
                  <a:gd name="T43" fmla="*/ 474 h 1050"/>
                  <a:gd name="T44" fmla="*/ 232 w 832"/>
                  <a:gd name="T45" fmla="*/ 597 h 1050"/>
                  <a:gd name="T46" fmla="*/ 319 w 832"/>
                  <a:gd name="T47" fmla="*/ 694 h 1050"/>
                  <a:gd name="T48" fmla="*/ 418 w 832"/>
                  <a:gd name="T49" fmla="*/ 768 h 1050"/>
                  <a:gd name="T50" fmla="*/ 529 w 832"/>
                  <a:gd name="T51" fmla="*/ 810 h 1050"/>
                  <a:gd name="T52" fmla="*/ 588 w 832"/>
                  <a:gd name="T53" fmla="*/ 820 h 1050"/>
                  <a:gd name="T54" fmla="*/ 617 w 832"/>
                  <a:gd name="T55" fmla="*/ 822 h 1050"/>
                  <a:gd name="T56" fmla="*/ 647 w 832"/>
                  <a:gd name="T57" fmla="*/ 820 h 1050"/>
                  <a:gd name="T58" fmla="*/ 649 w 832"/>
                  <a:gd name="T59" fmla="*/ 817 h 1050"/>
                  <a:gd name="T60" fmla="*/ 608 w 832"/>
                  <a:gd name="T61" fmla="*/ 768 h 1050"/>
                  <a:gd name="T62" fmla="*/ 613 w 832"/>
                  <a:gd name="T63" fmla="*/ 773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2" h="1050">
                    <a:moveTo>
                      <a:pt x="613" y="773"/>
                    </a:moveTo>
                    <a:lnTo>
                      <a:pt x="832" y="916"/>
                    </a:lnTo>
                    <a:lnTo>
                      <a:pt x="832" y="915"/>
                    </a:lnTo>
                    <a:lnTo>
                      <a:pt x="591" y="1050"/>
                    </a:lnTo>
                    <a:lnTo>
                      <a:pt x="593" y="1050"/>
                    </a:lnTo>
                    <a:lnTo>
                      <a:pt x="640" y="990"/>
                    </a:lnTo>
                    <a:lnTo>
                      <a:pt x="639" y="990"/>
                    </a:lnTo>
                    <a:lnTo>
                      <a:pt x="519" y="968"/>
                    </a:lnTo>
                    <a:lnTo>
                      <a:pt x="402" y="916"/>
                    </a:lnTo>
                    <a:lnTo>
                      <a:pt x="296" y="835"/>
                    </a:lnTo>
                    <a:lnTo>
                      <a:pt x="202" y="730"/>
                    </a:lnTo>
                    <a:lnTo>
                      <a:pt x="124" y="605"/>
                    </a:lnTo>
                    <a:lnTo>
                      <a:pt x="61" y="462"/>
                    </a:lnTo>
                    <a:lnTo>
                      <a:pt x="20" y="307"/>
                    </a:lnTo>
                    <a:lnTo>
                      <a:pt x="2" y="141"/>
                    </a:lnTo>
                    <a:lnTo>
                      <a:pt x="0" y="134"/>
                    </a:lnTo>
                    <a:lnTo>
                      <a:pt x="63" y="0"/>
                    </a:lnTo>
                    <a:lnTo>
                      <a:pt x="66" y="10"/>
                    </a:lnTo>
                    <a:lnTo>
                      <a:pt x="68" y="96"/>
                    </a:lnTo>
                    <a:lnTo>
                      <a:pt x="74" y="178"/>
                    </a:lnTo>
                    <a:lnTo>
                      <a:pt x="107" y="334"/>
                    </a:lnTo>
                    <a:lnTo>
                      <a:pt x="160" y="474"/>
                    </a:lnTo>
                    <a:lnTo>
                      <a:pt x="232" y="597"/>
                    </a:lnTo>
                    <a:lnTo>
                      <a:pt x="319" y="694"/>
                    </a:lnTo>
                    <a:lnTo>
                      <a:pt x="418" y="768"/>
                    </a:lnTo>
                    <a:lnTo>
                      <a:pt x="529" y="810"/>
                    </a:lnTo>
                    <a:lnTo>
                      <a:pt x="588" y="820"/>
                    </a:lnTo>
                    <a:lnTo>
                      <a:pt x="617" y="822"/>
                    </a:lnTo>
                    <a:lnTo>
                      <a:pt x="647" y="820"/>
                    </a:lnTo>
                    <a:lnTo>
                      <a:pt x="649" y="817"/>
                    </a:lnTo>
                    <a:lnTo>
                      <a:pt x="608" y="768"/>
                    </a:lnTo>
                    <a:lnTo>
                      <a:pt x="613" y="773"/>
                    </a:lnTo>
                    <a:close/>
                  </a:path>
                </a:pathLst>
              </a:custGeom>
              <a:solidFill>
                <a:srgbClr val="000080"/>
              </a:solidFill>
              <a:ln w="1651">
                <a:solidFill>
                  <a:srgbClr val="FF0000"/>
                </a:solidFill>
                <a:prstDash val="solid"/>
                <a:round/>
                <a:headEnd/>
                <a:tailEnd/>
              </a:ln>
            </p:spPr>
            <p:txBody>
              <a:bodyPr/>
              <a:lstStyle/>
              <a:p>
                <a:endParaRPr lang="en-US"/>
              </a:p>
            </p:txBody>
          </p:sp>
          <p:sp>
            <p:nvSpPr>
              <p:cNvPr id="10279" name="Freeform 39"/>
              <p:cNvSpPr>
                <a:spLocks/>
              </p:cNvSpPr>
              <p:nvPr/>
            </p:nvSpPr>
            <p:spPr bwMode="auto">
              <a:xfrm rot="1983503">
                <a:off x="3360" y="912"/>
                <a:ext cx="726" cy="523"/>
              </a:xfrm>
              <a:custGeom>
                <a:avLst/>
                <a:gdLst>
                  <a:gd name="T0" fmla="*/ 356 w 1646"/>
                  <a:gd name="T1" fmla="*/ 948 h 1304"/>
                  <a:gd name="T2" fmla="*/ 58 w 1646"/>
                  <a:gd name="T3" fmla="*/ 1304 h 1304"/>
                  <a:gd name="T4" fmla="*/ 63 w 1646"/>
                  <a:gd name="T5" fmla="*/ 1302 h 1304"/>
                  <a:gd name="T6" fmla="*/ 2 w 1646"/>
                  <a:gd name="T7" fmla="*/ 807 h 1304"/>
                  <a:gd name="T8" fmla="*/ 0 w 1646"/>
                  <a:gd name="T9" fmla="*/ 812 h 1304"/>
                  <a:gd name="T10" fmla="*/ 58 w 1646"/>
                  <a:gd name="T11" fmla="*/ 921 h 1304"/>
                  <a:gd name="T12" fmla="*/ 58 w 1646"/>
                  <a:gd name="T13" fmla="*/ 916 h 1304"/>
                  <a:gd name="T14" fmla="*/ 95 w 1646"/>
                  <a:gd name="T15" fmla="*/ 804 h 1304"/>
                  <a:gd name="T16" fmla="*/ 146 w 1646"/>
                  <a:gd name="T17" fmla="*/ 698 h 1304"/>
                  <a:gd name="T18" fmla="*/ 203 w 1646"/>
                  <a:gd name="T19" fmla="*/ 598 h 1304"/>
                  <a:gd name="T20" fmla="*/ 272 w 1646"/>
                  <a:gd name="T21" fmla="*/ 501 h 1304"/>
                  <a:gd name="T22" fmla="*/ 347 w 1646"/>
                  <a:gd name="T23" fmla="*/ 415 h 1304"/>
                  <a:gd name="T24" fmla="*/ 430 w 1646"/>
                  <a:gd name="T25" fmla="*/ 333 h 1304"/>
                  <a:gd name="T26" fmla="*/ 520 w 1646"/>
                  <a:gd name="T27" fmla="*/ 259 h 1304"/>
                  <a:gd name="T28" fmla="*/ 616 w 1646"/>
                  <a:gd name="T29" fmla="*/ 193 h 1304"/>
                  <a:gd name="T30" fmla="*/ 715 w 1646"/>
                  <a:gd name="T31" fmla="*/ 136 h 1304"/>
                  <a:gd name="T32" fmla="*/ 820 w 1646"/>
                  <a:gd name="T33" fmla="*/ 88 h 1304"/>
                  <a:gd name="T34" fmla="*/ 927 w 1646"/>
                  <a:gd name="T35" fmla="*/ 51 h 1304"/>
                  <a:gd name="T36" fmla="*/ 1039 w 1646"/>
                  <a:gd name="T37" fmla="*/ 24 h 1304"/>
                  <a:gd name="T38" fmla="*/ 1150 w 1646"/>
                  <a:gd name="T39" fmla="*/ 7 h 1304"/>
                  <a:gd name="T40" fmla="*/ 1264 w 1646"/>
                  <a:gd name="T41" fmla="*/ 0 h 1304"/>
                  <a:gd name="T42" fmla="*/ 1320 w 1646"/>
                  <a:gd name="T43" fmla="*/ 2 h 1304"/>
                  <a:gd name="T44" fmla="*/ 1377 w 1646"/>
                  <a:gd name="T45" fmla="*/ 5 h 1304"/>
                  <a:gd name="T46" fmla="*/ 1491 w 1646"/>
                  <a:gd name="T47" fmla="*/ 25 h 1304"/>
                  <a:gd name="T48" fmla="*/ 1501 w 1646"/>
                  <a:gd name="T49" fmla="*/ 25 h 1304"/>
                  <a:gd name="T50" fmla="*/ 1646 w 1646"/>
                  <a:gd name="T51" fmla="*/ 190 h 1304"/>
                  <a:gd name="T52" fmla="*/ 1629 w 1646"/>
                  <a:gd name="T53" fmla="*/ 192 h 1304"/>
                  <a:gd name="T54" fmla="*/ 1518 w 1646"/>
                  <a:gd name="T55" fmla="*/ 165 h 1304"/>
                  <a:gd name="T56" fmla="*/ 1404 w 1646"/>
                  <a:gd name="T57" fmla="*/ 149 h 1304"/>
                  <a:gd name="T58" fmla="*/ 1293 w 1646"/>
                  <a:gd name="T59" fmla="*/ 146 h 1304"/>
                  <a:gd name="T60" fmla="*/ 1182 w 1646"/>
                  <a:gd name="T61" fmla="*/ 154 h 1304"/>
                  <a:gd name="T62" fmla="*/ 972 w 1646"/>
                  <a:gd name="T63" fmla="*/ 205 h 1304"/>
                  <a:gd name="T64" fmla="*/ 873 w 1646"/>
                  <a:gd name="T65" fmla="*/ 244 h 1304"/>
                  <a:gd name="T66" fmla="*/ 776 w 1646"/>
                  <a:gd name="T67" fmla="*/ 296 h 1304"/>
                  <a:gd name="T68" fmla="*/ 688 w 1646"/>
                  <a:gd name="T69" fmla="*/ 356 h 1304"/>
                  <a:gd name="T70" fmla="*/ 603 w 1646"/>
                  <a:gd name="T71" fmla="*/ 423 h 1304"/>
                  <a:gd name="T72" fmla="*/ 527 w 1646"/>
                  <a:gd name="T73" fmla="*/ 501 h 1304"/>
                  <a:gd name="T74" fmla="*/ 458 w 1646"/>
                  <a:gd name="T75" fmla="*/ 586 h 1304"/>
                  <a:gd name="T76" fmla="*/ 400 w 1646"/>
                  <a:gd name="T77" fmla="*/ 676 h 1304"/>
                  <a:gd name="T78" fmla="*/ 347 w 1646"/>
                  <a:gd name="T79" fmla="*/ 775 h 1304"/>
                  <a:gd name="T80" fmla="*/ 307 w 1646"/>
                  <a:gd name="T81" fmla="*/ 881 h 1304"/>
                  <a:gd name="T82" fmla="*/ 277 w 1646"/>
                  <a:gd name="T83" fmla="*/ 994 h 1304"/>
                  <a:gd name="T84" fmla="*/ 280 w 1646"/>
                  <a:gd name="T85" fmla="*/ 999 h 1304"/>
                  <a:gd name="T86" fmla="*/ 364 w 1646"/>
                  <a:gd name="T87" fmla="*/ 941 h 1304"/>
                  <a:gd name="T88" fmla="*/ 356 w 1646"/>
                  <a:gd name="T89" fmla="*/ 948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6" h="1304">
                    <a:moveTo>
                      <a:pt x="356" y="948"/>
                    </a:moveTo>
                    <a:lnTo>
                      <a:pt x="58" y="1304"/>
                    </a:lnTo>
                    <a:lnTo>
                      <a:pt x="63" y="1302"/>
                    </a:lnTo>
                    <a:lnTo>
                      <a:pt x="2" y="807"/>
                    </a:lnTo>
                    <a:lnTo>
                      <a:pt x="0" y="812"/>
                    </a:lnTo>
                    <a:lnTo>
                      <a:pt x="58" y="921"/>
                    </a:lnTo>
                    <a:lnTo>
                      <a:pt x="58" y="916"/>
                    </a:lnTo>
                    <a:lnTo>
                      <a:pt x="95" y="804"/>
                    </a:lnTo>
                    <a:lnTo>
                      <a:pt x="146" y="698"/>
                    </a:lnTo>
                    <a:lnTo>
                      <a:pt x="203" y="598"/>
                    </a:lnTo>
                    <a:lnTo>
                      <a:pt x="272" y="501"/>
                    </a:lnTo>
                    <a:lnTo>
                      <a:pt x="347" y="415"/>
                    </a:lnTo>
                    <a:lnTo>
                      <a:pt x="430" y="333"/>
                    </a:lnTo>
                    <a:lnTo>
                      <a:pt x="520" y="259"/>
                    </a:lnTo>
                    <a:lnTo>
                      <a:pt x="616" y="193"/>
                    </a:lnTo>
                    <a:lnTo>
                      <a:pt x="715" y="136"/>
                    </a:lnTo>
                    <a:lnTo>
                      <a:pt x="820" y="88"/>
                    </a:lnTo>
                    <a:lnTo>
                      <a:pt x="927" y="51"/>
                    </a:lnTo>
                    <a:lnTo>
                      <a:pt x="1039" y="24"/>
                    </a:lnTo>
                    <a:lnTo>
                      <a:pt x="1150" y="7"/>
                    </a:lnTo>
                    <a:lnTo>
                      <a:pt x="1264" y="0"/>
                    </a:lnTo>
                    <a:lnTo>
                      <a:pt x="1320" y="2"/>
                    </a:lnTo>
                    <a:lnTo>
                      <a:pt x="1377" y="5"/>
                    </a:lnTo>
                    <a:lnTo>
                      <a:pt x="1491" y="25"/>
                    </a:lnTo>
                    <a:lnTo>
                      <a:pt x="1501" y="25"/>
                    </a:lnTo>
                    <a:lnTo>
                      <a:pt x="1646" y="190"/>
                    </a:lnTo>
                    <a:lnTo>
                      <a:pt x="1629" y="192"/>
                    </a:lnTo>
                    <a:lnTo>
                      <a:pt x="1518" y="165"/>
                    </a:lnTo>
                    <a:lnTo>
                      <a:pt x="1404" y="149"/>
                    </a:lnTo>
                    <a:lnTo>
                      <a:pt x="1293" y="146"/>
                    </a:lnTo>
                    <a:lnTo>
                      <a:pt x="1182" y="154"/>
                    </a:lnTo>
                    <a:lnTo>
                      <a:pt x="972" y="205"/>
                    </a:lnTo>
                    <a:lnTo>
                      <a:pt x="873" y="244"/>
                    </a:lnTo>
                    <a:lnTo>
                      <a:pt x="776" y="296"/>
                    </a:lnTo>
                    <a:lnTo>
                      <a:pt x="688" y="356"/>
                    </a:lnTo>
                    <a:lnTo>
                      <a:pt x="603" y="423"/>
                    </a:lnTo>
                    <a:lnTo>
                      <a:pt x="527" y="501"/>
                    </a:lnTo>
                    <a:lnTo>
                      <a:pt x="458" y="586"/>
                    </a:lnTo>
                    <a:lnTo>
                      <a:pt x="400" y="676"/>
                    </a:lnTo>
                    <a:lnTo>
                      <a:pt x="347" y="775"/>
                    </a:lnTo>
                    <a:lnTo>
                      <a:pt x="307" y="881"/>
                    </a:lnTo>
                    <a:lnTo>
                      <a:pt x="277" y="994"/>
                    </a:lnTo>
                    <a:lnTo>
                      <a:pt x="280" y="999"/>
                    </a:lnTo>
                    <a:lnTo>
                      <a:pt x="364" y="941"/>
                    </a:lnTo>
                    <a:lnTo>
                      <a:pt x="356" y="948"/>
                    </a:lnTo>
                    <a:close/>
                  </a:path>
                </a:pathLst>
              </a:custGeom>
              <a:solidFill>
                <a:srgbClr val="000080"/>
              </a:solidFill>
              <a:ln w="1651">
                <a:solidFill>
                  <a:srgbClr val="FF0000"/>
                </a:solidFill>
                <a:prstDash val="solid"/>
                <a:round/>
                <a:headEnd/>
                <a:tailEnd/>
              </a:ln>
            </p:spPr>
            <p:txBody>
              <a:bodyPr/>
              <a:lstStyle/>
              <a:p>
                <a:endParaRPr lang="en-US"/>
              </a:p>
            </p:txBody>
          </p:sp>
          <p:sp>
            <p:nvSpPr>
              <p:cNvPr id="10280" name="Freeform 40"/>
              <p:cNvSpPr>
                <a:spLocks/>
              </p:cNvSpPr>
              <p:nvPr/>
            </p:nvSpPr>
            <p:spPr bwMode="auto">
              <a:xfrm>
                <a:off x="3408" y="2453"/>
                <a:ext cx="475" cy="405"/>
              </a:xfrm>
              <a:custGeom>
                <a:avLst/>
                <a:gdLst>
                  <a:gd name="T0" fmla="*/ 188 w 948"/>
                  <a:gd name="T1" fmla="*/ 220 h 810"/>
                  <a:gd name="T2" fmla="*/ 0 w 948"/>
                  <a:gd name="T3" fmla="*/ 0 h 810"/>
                  <a:gd name="T4" fmla="*/ 2 w 948"/>
                  <a:gd name="T5" fmla="*/ 0 h 810"/>
                  <a:gd name="T6" fmla="*/ 5 w 948"/>
                  <a:gd name="T7" fmla="*/ 314 h 810"/>
                  <a:gd name="T8" fmla="*/ 4 w 948"/>
                  <a:gd name="T9" fmla="*/ 310 h 810"/>
                  <a:gd name="T10" fmla="*/ 27 w 948"/>
                  <a:gd name="T11" fmla="*/ 240 h 810"/>
                  <a:gd name="T12" fmla="*/ 27 w 948"/>
                  <a:gd name="T13" fmla="*/ 244 h 810"/>
                  <a:gd name="T14" fmla="*/ 90 w 948"/>
                  <a:gd name="T15" fmla="*/ 379 h 810"/>
                  <a:gd name="T16" fmla="*/ 174 w 948"/>
                  <a:gd name="T17" fmla="*/ 502 h 810"/>
                  <a:gd name="T18" fmla="*/ 273 w 948"/>
                  <a:gd name="T19" fmla="*/ 608 h 810"/>
                  <a:gd name="T20" fmla="*/ 385 w 948"/>
                  <a:gd name="T21" fmla="*/ 692 h 810"/>
                  <a:gd name="T22" fmla="*/ 503 w 948"/>
                  <a:gd name="T23" fmla="*/ 757 h 810"/>
                  <a:gd name="T24" fmla="*/ 628 w 948"/>
                  <a:gd name="T25" fmla="*/ 796 h 810"/>
                  <a:gd name="T26" fmla="*/ 752 w 948"/>
                  <a:gd name="T27" fmla="*/ 810 h 810"/>
                  <a:gd name="T28" fmla="*/ 876 w 948"/>
                  <a:gd name="T29" fmla="*/ 793 h 810"/>
                  <a:gd name="T30" fmla="*/ 882 w 948"/>
                  <a:gd name="T31" fmla="*/ 791 h 810"/>
                  <a:gd name="T32" fmla="*/ 948 w 948"/>
                  <a:gd name="T33" fmla="*/ 685 h 810"/>
                  <a:gd name="T34" fmla="*/ 940 w 948"/>
                  <a:gd name="T35" fmla="*/ 685 h 810"/>
                  <a:gd name="T36" fmla="*/ 820 w 948"/>
                  <a:gd name="T37" fmla="*/ 715 h 810"/>
                  <a:gd name="T38" fmla="*/ 760 w 948"/>
                  <a:gd name="T39" fmla="*/ 717 h 810"/>
                  <a:gd name="T40" fmla="*/ 699 w 948"/>
                  <a:gd name="T41" fmla="*/ 713 h 810"/>
                  <a:gd name="T42" fmla="*/ 581 w 948"/>
                  <a:gd name="T43" fmla="*/ 682 h 810"/>
                  <a:gd name="T44" fmla="*/ 466 w 948"/>
                  <a:gd name="T45" fmla="*/ 626 h 810"/>
                  <a:gd name="T46" fmla="*/ 362 w 948"/>
                  <a:gd name="T47" fmla="*/ 549 h 810"/>
                  <a:gd name="T48" fmla="*/ 271 w 948"/>
                  <a:gd name="T49" fmla="*/ 448 h 810"/>
                  <a:gd name="T50" fmla="*/ 197 w 948"/>
                  <a:gd name="T51" fmla="*/ 329 h 810"/>
                  <a:gd name="T52" fmla="*/ 140 w 948"/>
                  <a:gd name="T53" fmla="*/ 193 h 810"/>
                  <a:gd name="T54" fmla="*/ 142 w 948"/>
                  <a:gd name="T55" fmla="*/ 191 h 810"/>
                  <a:gd name="T56" fmla="*/ 193 w 948"/>
                  <a:gd name="T57" fmla="*/ 225 h 810"/>
                  <a:gd name="T58" fmla="*/ 188 w 948"/>
                  <a:gd name="T59" fmla="*/ 22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8" h="810">
                    <a:moveTo>
                      <a:pt x="188" y="220"/>
                    </a:moveTo>
                    <a:lnTo>
                      <a:pt x="0" y="0"/>
                    </a:lnTo>
                    <a:lnTo>
                      <a:pt x="2" y="0"/>
                    </a:lnTo>
                    <a:lnTo>
                      <a:pt x="5" y="314"/>
                    </a:lnTo>
                    <a:lnTo>
                      <a:pt x="4" y="310"/>
                    </a:lnTo>
                    <a:lnTo>
                      <a:pt x="27" y="240"/>
                    </a:lnTo>
                    <a:lnTo>
                      <a:pt x="27" y="244"/>
                    </a:lnTo>
                    <a:lnTo>
                      <a:pt x="90" y="379"/>
                    </a:lnTo>
                    <a:lnTo>
                      <a:pt x="174" y="502"/>
                    </a:lnTo>
                    <a:lnTo>
                      <a:pt x="273" y="608"/>
                    </a:lnTo>
                    <a:lnTo>
                      <a:pt x="385" y="692"/>
                    </a:lnTo>
                    <a:lnTo>
                      <a:pt x="503" y="757"/>
                    </a:lnTo>
                    <a:lnTo>
                      <a:pt x="628" y="796"/>
                    </a:lnTo>
                    <a:lnTo>
                      <a:pt x="752" y="810"/>
                    </a:lnTo>
                    <a:lnTo>
                      <a:pt x="876" y="793"/>
                    </a:lnTo>
                    <a:lnTo>
                      <a:pt x="882" y="791"/>
                    </a:lnTo>
                    <a:lnTo>
                      <a:pt x="948" y="685"/>
                    </a:lnTo>
                    <a:lnTo>
                      <a:pt x="940" y="685"/>
                    </a:lnTo>
                    <a:lnTo>
                      <a:pt x="820" y="715"/>
                    </a:lnTo>
                    <a:lnTo>
                      <a:pt x="760" y="717"/>
                    </a:lnTo>
                    <a:lnTo>
                      <a:pt x="699" y="713"/>
                    </a:lnTo>
                    <a:lnTo>
                      <a:pt x="581" y="682"/>
                    </a:lnTo>
                    <a:lnTo>
                      <a:pt x="466" y="626"/>
                    </a:lnTo>
                    <a:lnTo>
                      <a:pt x="362" y="549"/>
                    </a:lnTo>
                    <a:lnTo>
                      <a:pt x="271" y="448"/>
                    </a:lnTo>
                    <a:lnTo>
                      <a:pt x="197" y="329"/>
                    </a:lnTo>
                    <a:lnTo>
                      <a:pt x="140" y="193"/>
                    </a:lnTo>
                    <a:lnTo>
                      <a:pt x="142" y="191"/>
                    </a:lnTo>
                    <a:lnTo>
                      <a:pt x="193" y="225"/>
                    </a:lnTo>
                    <a:lnTo>
                      <a:pt x="188" y="220"/>
                    </a:lnTo>
                    <a:close/>
                  </a:path>
                </a:pathLst>
              </a:custGeom>
              <a:solidFill>
                <a:srgbClr val="000080"/>
              </a:solidFill>
              <a:ln w="1651">
                <a:solidFill>
                  <a:srgbClr val="FF0000"/>
                </a:solidFill>
                <a:prstDash val="solid"/>
                <a:round/>
                <a:headEnd/>
                <a:tailEnd/>
              </a:ln>
            </p:spPr>
            <p:txBody>
              <a:bodyPr/>
              <a:lstStyle/>
              <a:p>
                <a:endParaRPr lang="en-US"/>
              </a:p>
            </p:txBody>
          </p:sp>
          <p:sp>
            <p:nvSpPr>
              <p:cNvPr id="10281" name="Freeform 41"/>
              <p:cNvSpPr>
                <a:spLocks/>
              </p:cNvSpPr>
              <p:nvPr/>
            </p:nvSpPr>
            <p:spPr bwMode="auto">
              <a:xfrm rot="-2240095">
                <a:off x="3468" y="1193"/>
                <a:ext cx="768" cy="768"/>
              </a:xfrm>
              <a:custGeom>
                <a:avLst/>
                <a:gdLst>
                  <a:gd name="T0" fmla="*/ 424 w 1715"/>
                  <a:gd name="T1" fmla="*/ 541 h 1923"/>
                  <a:gd name="T2" fmla="*/ 0 w 1715"/>
                  <a:gd name="T3" fmla="*/ 301 h 1923"/>
                  <a:gd name="T4" fmla="*/ 4 w 1715"/>
                  <a:gd name="T5" fmla="*/ 307 h 1923"/>
                  <a:gd name="T6" fmla="*/ 344 w 1715"/>
                  <a:gd name="T7" fmla="*/ 0 h 1923"/>
                  <a:gd name="T8" fmla="*/ 339 w 1715"/>
                  <a:gd name="T9" fmla="*/ 0 h 1923"/>
                  <a:gd name="T10" fmla="*/ 289 w 1715"/>
                  <a:gd name="T11" fmla="*/ 128 h 1923"/>
                  <a:gd name="T12" fmla="*/ 292 w 1715"/>
                  <a:gd name="T13" fmla="*/ 126 h 1923"/>
                  <a:gd name="T14" fmla="*/ 344 w 1715"/>
                  <a:gd name="T15" fmla="*/ 124 h 1923"/>
                  <a:gd name="T16" fmla="*/ 395 w 1715"/>
                  <a:gd name="T17" fmla="*/ 128 h 1923"/>
                  <a:gd name="T18" fmla="*/ 502 w 1715"/>
                  <a:gd name="T19" fmla="*/ 145 h 1923"/>
                  <a:gd name="T20" fmla="*/ 608 w 1715"/>
                  <a:gd name="T21" fmla="*/ 178 h 1923"/>
                  <a:gd name="T22" fmla="*/ 715 w 1715"/>
                  <a:gd name="T23" fmla="*/ 226 h 1923"/>
                  <a:gd name="T24" fmla="*/ 818 w 1715"/>
                  <a:gd name="T25" fmla="*/ 287 h 1923"/>
                  <a:gd name="T26" fmla="*/ 924 w 1715"/>
                  <a:gd name="T27" fmla="*/ 361 h 1923"/>
                  <a:gd name="T28" fmla="*/ 1027 w 1715"/>
                  <a:gd name="T29" fmla="*/ 449 h 1923"/>
                  <a:gd name="T30" fmla="*/ 1127 w 1715"/>
                  <a:gd name="T31" fmla="*/ 550 h 1923"/>
                  <a:gd name="T32" fmla="*/ 1220 w 1715"/>
                  <a:gd name="T33" fmla="*/ 657 h 1923"/>
                  <a:gd name="T34" fmla="*/ 1312 w 1715"/>
                  <a:gd name="T35" fmla="*/ 776 h 1923"/>
                  <a:gd name="T36" fmla="*/ 1394 w 1715"/>
                  <a:gd name="T37" fmla="*/ 901 h 1923"/>
                  <a:gd name="T38" fmla="*/ 1475 w 1715"/>
                  <a:gd name="T39" fmla="*/ 1039 h 1923"/>
                  <a:gd name="T40" fmla="*/ 1545 w 1715"/>
                  <a:gd name="T41" fmla="*/ 1180 h 1923"/>
                  <a:gd name="T42" fmla="*/ 1609 w 1715"/>
                  <a:gd name="T43" fmla="*/ 1328 h 1923"/>
                  <a:gd name="T44" fmla="*/ 1664 w 1715"/>
                  <a:gd name="T45" fmla="*/ 1482 h 1923"/>
                  <a:gd name="T46" fmla="*/ 1710 w 1715"/>
                  <a:gd name="T47" fmla="*/ 1642 h 1923"/>
                  <a:gd name="T48" fmla="*/ 1715 w 1715"/>
                  <a:gd name="T49" fmla="*/ 1657 h 1923"/>
                  <a:gd name="T50" fmla="*/ 1668 w 1715"/>
                  <a:gd name="T51" fmla="*/ 1923 h 1923"/>
                  <a:gd name="T52" fmla="*/ 1658 w 1715"/>
                  <a:gd name="T53" fmla="*/ 1902 h 1923"/>
                  <a:gd name="T54" fmla="*/ 1571 w 1715"/>
                  <a:gd name="T55" fmla="*/ 1583 h 1923"/>
                  <a:gd name="T56" fmla="*/ 1453 w 1715"/>
                  <a:gd name="T57" fmla="*/ 1289 h 1923"/>
                  <a:gd name="T58" fmla="*/ 1305 w 1715"/>
                  <a:gd name="T59" fmla="*/ 1030 h 1923"/>
                  <a:gd name="T60" fmla="*/ 1221 w 1715"/>
                  <a:gd name="T61" fmla="*/ 913 h 1923"/>
                  <a:gd name="T62" fmla="*/ 1132 w 1715"/>
                  <a:gd name="T63" fmla="*/ 808 h 1923"/>
                  <a:gd name="T64" fmla="*/ 1043 w 1715"/>
                  <a:gd name="T65" fmla="*/ 716 h 1923"/>
                  <a:gd name="T66" fmla="*/ 947 w 1715"/>
                  <a:gd name="T67" fmla="*/ 635 h 1923"/>
                  <a:gd name="T68" fmla="*/ 850 w 1715"/>
                  <a:gd name="T69" fmla="*/ 566 h 1923"/>
                  <a:gd name="T70" fmla="*/ 749 w 1715"/>
                  <a:gd name="T71" fmla="*/ 512 h 1923"/>
                  <a:gd name="T72" fmla="*/ 651 w 1715"/>
                  <a:gd name="T73" fmla="*/ 475 h 1923"/>
                  <a:gd name="T74" fmla="*/ 549 w 1715"/>
                  <a:gd name="T75" fmla="*/ 449 h 1923"/>
                  <a:gd name="T76" fmla="*/ 450 w 1715"/>
                  <a:gd name="T77" fmla="*/ 442 h 1923"/>
                  <a:gd name="T78" fmla="*/ 398 w 1715"/>
                  <a:gd name="T79" fmla="*/ 444 h 1923"/>
                  <a:gd name="T80" fmla="*/ 348 w 1715"/>
                  <a:gd name="T81" fmla="*/ 452 h 1923"/>
                  <a:gd name="T82" fmla="*/ 346 w 1715"/>
                  <a:gd name="T83" fmla="*/ 459 h 1923"/>
                  <a:gd name="T84" fmla="*/ 434 w 1715"/>
                  <a:gd name="T85" fmla="*/ 546 h 1923"/>
                  <a:gd name="T86" fmla="*/ 424 w 1715"/>
                  <a:gd name="T87" fmla="*/ 541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15" h="1923">
                    <a:moveTo>
                      <a:pt x="424" y="541"/>
                    </a:moveTo>
                    <a:lnTo>
                      <a:pt x="0" y="301"/>
                    </a:lnTo>
                    <a:lnTo>
                      <a:pt x="4" y="307"/>
                    </a:lnTo>
                    <a:lnTo>
                      <a:pt x="344" y="0"/>
                    </a:lnTo>
                    <a:lnTo>
                      <a:pt x="339" y="0"/>
                    </a:lnTo>
                    <a:lnTo>
                      <a:pt x="289" y="128"/>
                    </a:lnTo>
                    <a:lnTo>
                      <a:pt x="292" y="126"/>
                    </a:lnTo>
                    <a:lnTo>
                      <a:pt x="344" y="124"/>
                    </a:lnTo>
                    <a:lnTo>
                      <a:pt x="395" y="128"/>
                    </a:lnTo>
                    <a:lnTo>
                      <a:pt x="502" y="145"/>
                    </a:lnTo>
                    <a:lnTo>
                      <a:pt x="608" y="178"/>
                    </a:lnTo>
                    <a:lnTo>
                      <a:pt x="715" y="226"/>
                    </a:lnTo>
                    <a:lnTo>
                      <a:pt x="818" y="287"/>
                    </a:lnTo>
                    <a:lnTo>
                      <a:pt x="924" y="361"/>
                    </a:lnTo>
                    <a:lnTo>
                      <a:pt x="1027" y="449"/>
                    </a:lnTo>
                    <a:lnTo>
                      <a:pt x="1127" y="550"/>
                    </a:lnTo>
                    <a:lnTo>
                      <a:pt x="1220" y="657"/>
                    </a:lnTo>
                    <a:lnTo>
                      <a:pt x="1312" y="776"/>
                    </a:lnTo>
                    <a:lnTo>
                      <a:pt x="1394" y="901"/>
                    </a:lnTo>
                    <a:lnTo>
                      <a:pt x="1475" y="1039"/>
                    </a:lnTo>
                    <a:lnTo>
                      <a:pt x="1545" y="1180"/>
                    </a:lnTo>
                    <a:lnTo>
                      <a:pt x="1609" y="1328"/>
                    </a:lnTo>
                    <a:lnTo>
                      <a:pt x="1664" y="1482"/>
                    </a:lnTo>
                    <a:lnTo>
                      <a:pt x="1710" y="1642"/>
                    </a:lnTo>
                    <a:lnTo>
                      <a:pt x="1715" y="1657"/>
                    </a:lnTo>
                    <a:lnTo>
                      <a:pt x="1668" y="1923"/>
                    </a:lnTo>
                    <a:lnTo>
                      <a:pt x="1658" y="1902"/>
                    </a:lnTo>
                    <a:lnTo>
                      <a:pt x="1571" y="1583"/>
                    </a:lnTo>
                    <a:lnTo>
                      <a:pt x="1453" y="1289"/>
                    </a:lnTo>
                    <a:lnTo>
                      <a:pt x="1305" y="1030"/>
                    </a:lnTo>
                    <a:lnTo>
                      <a:pt x="1221" y="913"/>
                    </a:lnTo>
                    <a:lnTo>
                      <a:pt x="1132" y="808"/>
                    </a:lnTo>
                    <a:lnTo>
                      <a:pt x="1043" y="716"/>
                    </a:lnTo>
                    <a:lnTo>
                      <a:pt x="947" y="635"/>
                    </a:lnTo>
                    <a:lnTo>
                      <a:pt x="850" y="566"/>
                    </a:lnTo>
                    <a:lnTo>
                      <a:pt x="749" y="512"/>
                    </a:lnTo>
                    <a:lnTo>
                      <a:pt x="651" y="475"/>
                    </a:lnTo>
                    <a:lnTo>
                      <a:pt x="549" y="449"/>
                    </a:lnTo>
                    <a:lnTo>
                      <a:pt x="450" y="442"/>
                    </a:lnTo>
                    <a:lnTo>
                      <a:pt x="398" y="444"/>
                    </a:lnTo>
                    <a:lnTo>
                      <a:pt x="348" y="452"/>
                    </a:lnTo>
                    <a:lnTo>
                      <a:pt x="346" y="459"/>
                    </a:lnTo>
                    <a:lnTo>
                      <a:pt x="434" y="546"/>
                    </a:lnTo>
                    <a:lnTo>
                      <a:pt x="424" y="541"/>
                    </a:lnTo>
                    <a:close/>
                  </a:path>
                </a:pathLst>
              </a:custGeom>
              <a:solidFill>
                <a:srgbClr val="000080"/>
              </a:solidFill>
              <a:ln w="1651">
                <a:solidFill>
                  <a:srgbClr val="FF0000"/>
                </a:solidFill>
                <a:prstDash val="solid"/>
                <a:round/>
                <a:headEnd/>
                <a:tailEnd/>
              </a:ln>
            </p:spPr>
            <p:txBody>
              <a:bodyPr/>
              <a:lstStyle/>
              <a:p>
                <a:endParaRPr lang="en-US"/>
              </a:p>
            </p:txBody>
          </p:sp>
          <p:sp>
            <p:nvSpPr>
              <p:cNvPr id="10282" name="Freeform 42"/>
              <p:cNvSpPr>
                <a:spLocks/>
              </p:cNvSpPr>
              <p:nvPr/>
            </p:nvSpPr>
            <p:spPr bwMode="auto">
              <a:xfrm rot="8834799" flipV="1">
                <a:off x="2976" y="2741"/>
                <a:ext cx="475" cy="405"/>
              </a:xfrm>
              <a:custGeom>
                <a:avLst/>
                <a:gdLst>
                  <a:gd name="T0" fmla="*/ 188 w 948"/>
                  <a:gd name="T1" fmla="*/ 220 h 810"/>
                  <a:gd name="T2" fmla="*/ 0 w 948"/>
                  <a:gd name="T3" fmla="*/ 0 h 810"/>
                  <a:gd name="T4" fmla="*/ 2 w 948"/>
                  <a:gd name="T5" fmla="*/ 0 h 810"/>
                  <a:gd name="T6" fmla="*/ 5 w 948"/>
                  <a:gd name="T7" fmla="*/ 314 h 810"/>
                  <a:gd name="T8" fmla="*/ 4 w 948"/>
                  <a:gd name="T9" fmla="*/ 310 h 810"/>
                  <a:gd name="T10" fmla="*/ 27 w 948"/>
                  <a:gd name="T11" fmla="*/ 240 h 810"/>
                  <a:gd name="T12" fmla="*/ 27 w 948"/>
                  <a:gd name="T13" fmla="*/ 244 h 810"/>
                  <a:gd name="T14" fmla="*/ 90 w 948"/>
                  <a:gd name="T15" fmla="*/ 379 h 810"/>
                  <a:gd name="T16" fmla="*/ 174 w 948"/>
                  <a:gd name="T17" fmla="*/ 502 h 810"/>
                  <a:gd name="T18" fmla="*/ 273 w 948"/>
                  <a:gd name="T19" fmla="*/ 608 h 810"/>
                  <a:gd name="T20" fmla="*/ 385 w 948"/>
                  <a:gd name="T21" fmla="*/ 692 h 810"/>
                  <a:gd name="T22" fmla="*/ 503 w 948"/>
                  <a:gd name="T23" fmla="*/ 757 h 810"/>
                  <a:gd name="T24" fmla="*/ 628 w 948"/>
                  <a:gd name="T25" fmla="*/ 796 h 810"/>
                  <a:gd name="T26" fmla="*/ 752 w 948"/>
                  <a:gd name="T27" fmla="*/ 810 h 810"/>
                  <a:gd name="T28" fmla="*/ 876 w 948"/>
                  <a:gd name="T29" fmla="*/ 793 h 810"/>
                  <a:gd name="T30" fmla="*/ 882 w 948"/>
                  <a:gd name="T31" fmla="*/ 791 h 810"/>
                  <a:gd name="T32" fmla="*/ 948 w 948"/>
                  <a:gd name="T33" fmla="*/ 685 h 810"/>
                  <a:gd name="T34" fmla="*/ 940 w 948"/>
                  <a:gd name="T35" fmla="*/ 685 h 810"/>
                  <a:gd name="T36" fmla="*/ 820 w 948"/>
                  <a:gd name="T37" fmla="*/ 715 h 810"/>
                  <a:gd name="T38" fmla="*/ 760 w 948"/>
                  <a:gd name="T39" fmla="*/ 717 h 810"/>
                  <a:gd name="T40" fmla="*/ 699 w 948"/>
                  <a:gd name="T41" fmla="*/ 713 h 810"/>
                  <a:gd name="T42" fmla="*/ 581 w 948"/>
                  <a:gd name="T43" fmla="*/ 682 h 810"/>
                  <a:gd name="T44" fmla="*/ 466 w 948"/>
                  <a:gd name="T45" fmla="*/ 626 h 810"/>
                  <a:gd name="T46" fmla="*/ 362 w 948"/>
                  <a:gd name="T47" fmla="*/ 549 h 810"/>
                  <a:gd name="T48" fmla="*/ 271 w 948"/>
                  <a:gd name="T49" fmla="*/ 448 h 810"/>
                  <a:gd name="T50" fmla="*/ 197 w 948"/>
                  <a:gd name="T51" fmla="*/ 329 h 810"/>
                  <a:gd name="T52" fmla="*/ 140 w 948"/>
                  <a:gd name="T53" fmla="*/ 193 h 810"/>
                  <a:gd name="T54" fmla="*/ 142 w 948"/>
                  <a:gd name="T55" fmla="*/ 191 h 810"/>
                  <a:gd name="T56" fmla="*/ 193 w 948"/>
                  <a:gd name="T57" fmla="*/ 225 h 810"/>
                  <a:gd name="T58" fmla="*/ 188 w 948"/>
                  <a:gd name="T59" fmla="*/ 22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8" h="810">
                    <a:moveTo>
                      <a:pt x="188" y="220"/>
                    </a:moveTo>
                    <a:lnTo>
                      <a:pt x="0" y="0"/>
                    </a:lnTo>
                    <a:lnTo>
                      <a:pt x="2" y="0"/>
                    </a:lnTo>
                    <a:lnTo>
                      <a:pt x="5" y="314"/>
                    </a:lnTo>
                    <a:lnTo>
                      <a:pt x="4" y="310"/>
                    </a:lnTo>
                    <a:lnTo>
                      <a:pt x="27" y="240"/>
                    </a:lnTo>
                    <a:lnTo>
                      <a:pt x="27" y="244"/>
                    </a:lnTo>
                    <a:lnTo>
                      <a:pt x="90" y="379"/>
                    </a:lnTo>
                    <a:lnTo>
                      <a:pt x="174" y="502"/>
                    </a:lnTo>
                    <a:lnTo>
                      <a:pt x="273" y="608"/>
                    </a:lnTo>
                    <a:lnTo>
                      <a:pt x="385" y="692"/>
                    </a:lnTo>
                    <a:lnTo>
                      <a:pt x="503" y="757"/>
                    </a:lnTo>
                    <a:lnTo>
                      <a:pt x="628" y="796"/>
                    </a:lnTo>
                    <a:lnTo>
                      <a:pt x="752" y="810"/>
                    </a:lnTo>
                    <a:lnTo>
                      <a:pt x="876" y="793"/>
                    </a:lnTo>
                    <a:lnTo>
                      <a:pt x="882" y="791"/>
                    </a:lnTo>
                    <a:lnTo>
                      <a:pt x="948" y="685"/>
                    </a:lnTo>
                    <a:lnTo>
                      <a:pt x="940" y="685"/>
                    </a:lnTo>
                    <a:lnTo>
                      <a:pt x="820" y="715"/>
                    </a:lnTo>
                    <a:lnTo>
                      <a:pt x="760" y="717"/>
                    </a:lnTo>
                    <a:lnTo>
                      <a:pt x="699" y="713"/>
                    </a:lnTo>
                    <a:lnTo>
                      <a:pt x="581" y="682"/>
                    </a:lnTo>
                    <a:lnTo>
                      <a:pt x="466" y="626"/>
                    </a:lnTo>
                    <a:lnTo>
                      <a:pt x="362" y="549"/>
                    </a:lnTo>
                    <a:lnTo>
                      <a:pt x="271" y="448"/>
                    </a:lnTo>
                    <a:lnTo>
                      <a:pt x="197" y="329"/>
                    </a:lnTo>
                    <a:lnTo>
                      <a:pt x="140" y="193"/>
                    </a:lnTo>
                    <a:lnTo>
                      <a:pt x="142" y="191"/>
                    </a:lnTo>
                    <a:lnTo>
                      <a:pt x="193" y="225"/>
                    </a:lnTo>
                    <a:lnTo>
                      <a:pt x="188" y="220"/>
                    </a:lnTo>
                    <a:close/>
                  </a:path>
                </a:pathLst>
              </a:custGeom>
              <a:solidFill>
                <a:srgbClr val="000080"/>
              </a:solidFill>
              <a:ln w="1651">
                <a:solidFill>
                  <a:srgbClr val="FF0000"/>
                </a:solidFill>
                <a:prstDash val="solid"/>
                <a:round/>
                <a:headEnd/>
                <a:tailEnd/>
              </a:ln>
            </p:spPr>
            <p:txBody>
              <a:bodyPr/>
              <a:lstStyle/>
              <a:p>
                <a:endParaRPr lang="en-US"/>
              </a:p>
            </p:txBody>
          </p:sp>
          <p:sp>
            <p:nvSpPr>
              <p:cNvPr id="10283" name="Freeform 43"/>
              <p:cNvSpPr>
                <a:spLocks/>
              </p:cNvSpPr>
              <p:nvPr/>
            </p:nvSpPr>
            <p:spPr bwMode="auto">
              <a:xfrm rot="4292058">
                <a:off x="2119" y="1486"/>
                <a:ext cx="416" cy="525"/>
              </a:xfrm>
              <a:custGeom>
                <a:avLst/>
                <a:gdLst>
                  <a:gd name="T0" fmla="*/ 613 w 832"/>
                  <a:gd name="T1" fmla="*/ 773 h 1050"/>
                  <a:gd name="T2" fmla="*/ 832 w 832"/>
                  <a:gd name="T3" fmla="*/ 916 h 1050"/>
                  <a:gd name="T4" fmla="*/ 832 w 832"/>
                  <a:gd name="T5" fmla="*/ 915 h 1050"/>
                  <a:gd name="T6" fmla="*/ 591 w 832"/>
                  <a:gd name="T7" fmla="*/ 1050 h 1050"/>
                  <a:gd name="T8" fmla="*/ 593 w 832"/>
                  <a:gd name="T9" fmla="*/ 1050 h 1050"/>
                  <a:gd name="T10" fmla="*/ 640 w 832"/>
                  <a:gd name="T11" fmla="*/ 990 h 1050"/>
                  <a:gd name="T12" fmla="*/ 639 w 832"/>
                  <a:gd name="T13" fmla="*/ 990 h 1050"/>
                  <a:gd name="T14" fmla="*/ 519 w 832"/>
                  <a:gd name="T15" fmla="*/ 968 h 1050"/>
                  <a:gd name="T16" fmla="*/ 402 w 832"/>
                  <a:gd name="T17" fmla="*/ 916 h 1050"/>
                  <a:gd name="T18" fmla="*/ 296 w 832"/>
                  <a:gd name="T19" fmla="*/ 835 h 1050"/>
                  <a:gd name="T20" fmla="*/ 202 w 832"/>
                  <a:gd name="T21" fmla="*/ 730 h 1050"/>
                  <a:gd name="T22" fmla="*/ 124 w 832"/>
                  <a:gd name="T23" fmla="*/ 605 h 1050"/>
                  <a:gd name="T24" fmla="*/ 61 w 832"/>
                  <a:gd name="T25" fmla="*/ 462 h 1050"/>
                  <a:gd name="T26" fmla="*/ 20 w 832"/>
                  <a:gd name="T27" fmla="*/ 307 h 1050"/>
                  <a:gd name="T28" fmla="*/ 2 w 832"/>
                  <a:gd name="T29" fmla="*/ 141 h 1050"/>
                  <a:gd name="T30" fmla="*/ 0 w 832"/>
                  <a:gd name="T31" fmla="*/ 134 h 1050"/>
                  <a:gd name="T32" fmla="*/ 63 w 832"/>
                  <a:gd name="T33" fmla="*/ 0 h 1050"/>
                  <a:gd name="T34" fmla="*/ 66 w 832"/>
                  <a:gd name="T35" fmla="*/ 10 h 1050"/>
                  <a:gd name="T36" fmla="*/ 68 w 832"/>
                  <a:gd name="T37" fmla="*/ 96 h 1050"/>
                  <a:gd name="T38" fmla="*/ 74 w 832"/>
                  <a:gd name="T39" fmla="*/ 178 h 1050"/>
                  <a:gd name="T40" fmla="*/ 107 w 832"/>
                  <a:gd name="T41" fmla="*/ 334 h 1050"/>
                  <a:gd name="T42" fmla="*/ 160 w 832"/>
                  <a:gd name="T43" fmla="*/ 474 h 1050"/>
                  <a:gd name="T44" fmla="*/ 232 w 832"/>
                  <a:gd name="T45" fmla="*/ 597 h 1050"/>
                  <a:gd name="T46" fmla="*/ 319 w 832"/>
                  <a:gd name="T47" fmla="*/ 694 h 1050"/>
                  <a:gd name="T48" fmla="*/ 418 w 832"/>
                  <a:gd name="T49" fmla="*/ 768 h 1050"/>
                  <a:gd name="T50" fmla="*/ 529 w 832"/>
                  <a:gd name="T51" fmla="*/ 810 h 1050"/>
                  <a:gd name="T52" fmla="*/ 588 w 832"/>
                  <a:gd name="T53" fmla="*/ 820 h 1050"/>
                  <a:gd name="T54" fmla="*/ 617 w 832"/>
                  <a:gd name="T55" fmla="*/ 822 h 1050"/>
                  <a:gd name="T56" fmla="*/ 647 w 832"/>
                  <a:gd name="T57" fmla="*/ 820 h 1050"/>
                  <a:gd name="T58" fmla="*/ 649 w 832"/>
                  <a:gd name="T59" fmla="*/ 817 h 1050"/>
                  <a:gd name="T60" fmla="*/ 608 w 832"/>
                  <a:gd name="T61" fmla="*/ 768 h 1050"/>
                  <a:gd name="T62" fmla="*/ 613 w 832"/>
                  <a:gd name="T63" fmla="*/ 773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2" h="1050">
                    <a:moveTo>
                      <a:pt x="613" y="773"/>
                    </a:moveTo>
                    <a:lnTo>
                      <a:pt x="832" y="916"/>
                    </a:lnTo>
                    <a:lnTo>
                      <a:pt x="832" y="915"/>
                    </a:lnTo>
                    <a:lnTo>
                      <a:pt x="591" y="1050"/>
                    </a:lnTo>
                    <a:lnTo>
                      <a:pt x="593" y="1050"/>
                    </a:lnTo>
                    <a:lnTo>
                      <a:pt x="640" y="990"/>
                    </a:lnTo>
                    <a:lnTo>
                      <a:pt x="639" y="990"/>
                    </a:lnTo>
                    <a:lnTo>
                      <a:pt x="519" y="968"/>
                    </a:lnTo>
                    <a:lnTo>
                      <a:pt x="402" y="916"/>
                    </a:lnTo>
                    <a:lnTo>
                      <a:pt x="296" y="835"/>
                    </a:lnTo>
                    <a:lnTo>
                      <a:pt x="202" y="730"/>
                    </a:lnTo>
                    <a:lnTo>
                      <a:pt x="124" y="605"/>
                    </a:lnTo>
                    <a:lnTo>
                      <a:pt x="61" y="462"/>
                    </a:lnTo>
                    <a:lnTo>
                      <a:pt x="20" y="307"/>
                    </a:lnTo>
                    <a:lnTo>
                      <a:pt x="2" y="141"/>
                    </a:lnTo>
                    <a:lnTo>
                      <a:pt x="0" y="134"/>
                    </a:lnTo>
                    <a:lnTo>
                      <a:pt x="63" y="0"/>
                    </a:lnTo>
                    <a:lnTo>
                      <a:pt x="66" y="10"/>
                    </a:lnTo>
                    <a:lnTo>
                      <a:pt x="68" y="96"/>
                    </a:lnTo>
                    <a:lnTo>
                      <a:pt x="74" y="178"/>
                    </a:lnTo>
                    <a:lnTo>
                      <a:pt x="107" y="334"/>
                    </a:lnTo>
                    <a:lnTo>
                      <a:pt x="160" y="474"/>
                    </a:lnTo>
                    <a:lnTo>
                      <a:pt x="232" y="597"/>
                    </a:lnTo>
                    <a:lnTo>
                      <a:pt x="319" y="694"/>
                    </a:lnTo>
                    <a:lnTo>
                      <a:pt x="418" y="768"/>
                    </a:lnTo>
                    <a:lnTo>
                      <a:pt x="529" y="810"/>
                    </a:lnTo>
                    <a:lnTo>
                      <a:pt x="588" y="820"/>
                    </a:lnTo>
                    <a:lnTo>
                      <a:pt x="617" y="822"/>
                    </a:lnTo>
                    <a:lnTo>
                      <a:pt x="647" y="820"/>
                    </a:lnTo>
                    <a:lnTo>
                      <a:pt x="649" y="817"/>
                    </a:lnTo>
                    <a:lnTo>
                      <a:pt x="608" y="768"/>
                    </a:lnTo>
                    <a:lnTo>
                      <a:pt x="613" y="773"/>
                    </a:lnTo>
                    <a:close/>
                  </a:path>
                </a:pathLst>
              </a:custGeom>
              <a:solidFill>
                <a:srgbClr val="000080"/>
              </a:solidFill>
              <a:ln w="1651">
                <a:solidFill>
                  <a:srgbClr val="FF0000"/>
                </a:solidFill>
                <a:prstDash val="solid"/>
                <a:round/>
                <a:headEnd/>
                <a:tailEnd/>
              </a:ln>
            </p:spPr>
            <p:txBody>
              <a:bodyPr/>
              <a:lstStyle/>
              <a:p>
                <a:endParaRPr lang="en-US"/>
              </a:p>
            </p:txBody>
          </p:sp>
        </p:grpSp>
        <p:sp>
          <p:nvSpPr>
            <p:cNvPr id="10284" name="Freeform 44"/>
            <p:cNvSpPr>
              <a:spLocks/>
            </p:cNvSpPr>
            <p:nvPr/>
          </p:nvSpPr>
          <p:spPr bwMode="auto">
            <a:xfrm rot="-3606066">
              <a:off x="226" y="3326"/>
              <a:ext cx="388" cy="552"/>
            </a:xfrm>
            <a:custGeom>
              <a:avLst/>
              <a:gdLst>
                <a:gd name="T0" fmla="*/ 206 w 775"/>
                <a:gd name="T1" fmla="*/ 271 h 1104"/>
                <a:gd name="T2" fmla="*/ 0 w 775"/>
                <a:gd name="T3" fmla="*/ 97 h 1104"/>
                <a:gd name="T4" fmla="*/ 0 w 775"/>
                <a:gd name="T5" fmla="*/ 100 h 1104"/>
                <a:gd name="T6" fmla="*/ 250 w 775"/>
                <a:gd name="T7" fmla="*/ 0 h 1104"/>
                <a:gd name="T8" fmla="*/ 248 w 775"/>
                <a:gd name="T9" fmla="*/ 0 h 1104"/>
                <a:gd name="T10" fmla="*/ 195 w 775"/>
                <a:gd name="T11" fmla="*/ 53 h 1104"/>
                <a:gd name="T12" fmla="*/ 200 w 775"/>
                <a:gd name="T13" fmla="*/ 53 h 1104"/>
                <a:gd name="T14" fmla="*/ 318 w 775"/>
                <a:gd name="T15" fmla="*/ 90 h 1104"/>
                <a:gd name="T16" fmla="*/ 430 w 775"/>
                <a:gd name="T17" fmla="*/ 159 h 1104"/>
                <a:gd name="T18" fmla="*/ 529 w 775"/>
                <a:gd name="T19" fmla="*/ 252 h 1104"/>
                <a:gd name="T20" fmla="*/ 616 w 775"/>
                <a:gd name="T21" fmla="*/ 371 h 1104"/>
                <a:gd name="T22" fmla="*/ 685 w 775"/>
                <a:gd name="T23" fmla="*/ 505 h 1104"/>
                <a:gd name="T24" fmla="*/ 738 w 775"/>
                <a:gd name="T25" fmla="*/ 653 h 1104"/>
                <a:gd name="T26" fmla="*/ 768 w 775"/>
                <a:gd name="T27" fmla="*/ 811 h 1104"/>
                <a:gd name="T28" fmla="*/ 773 w 775"/>
                <a:gd name="T29" fmla="*/ 892 h 1104"/>
                <a:gd name="T30" fmla="*/ 775 w 775"/>
                <a:gd name="T31" fmla="*/ 933 h 1104"/>
                <a:gd name="T32" fmla="*/ 775 w 775"/>
                <a:gd name="T33" fmla="*/ 976 h 1104"/>
                <a:gd name="T34" fmla="*/ 775 w 775"/>
                <a:gd name="T35" fmla="*/ 984 h 1104"/>
                <a:gd name="T36" fmla="*/ 702 w 775"/>
                <a:gd name="T37" fmla="*/ 1104 h 1104"/>
                <a:gd name="T38" fmla="*/ 701 w 775"/>
                <a:gd name="T39" fmla="*/ 1094 h 1104"/>
                <a:gd name="T40" fmla="*/ 704 w 775"/>
                <a:gd name="T41" fmla="*/ 1011 h 1104"/>
                <a:gd name="T42" fmla="*/ 704 w 775"/>
                <a:gd name="T43" fmla="*/ 971 h 1104"/>
                <a:gd name="T44" fmla="*/ 704 w 775"/>
                <a:gd name="T45" fmla="*/ 928 h 1104"/>
                <a:gd name="T46" fmla="*/ 684 w 775"/>
                <a:gd name="T47" fmla="*/ 771 h 1104"/>
                <a:gd name="T48" fmla="*/ 640 w 775"/>
                <a:gd name="T49" fmla="*/ 625 h 1104"/>
                <a:gd name="T50" fmla="*/ 576 w 775"/>
                <a:gd name="T51" fmla="*/ 497 h 1104"/>
                <a:gd name="T52" fmla="*/ 497 w 775"/>
                <a:gd name="T53" fmla="*/ 388 h 1104"/>
                <a:gd name="T54" fmla="*/ 403 w 775"/>
                <a:gd name="T55" fmla="*/ 302 h 1104"/>
                <a:gd name="T56" fmla="*/ 296 w 775"/>
                <a:gd name="T57" fmla="*/ 244 h 1104"/>
                <a:gd name="T58" fmla="*/ 177 w 775"/>
                <a:gd name="T59" fmla="*/ 217 h 1104"/>
                <a:gd name="T60" fmla="*/ 173 w 775"/>
                <a:gd name="T61" fmla="*/ 220 h 1104"/>
                <a:gd name="T62" fmla="*/ 211 w 775"/>
                <a:gd name="T63" fmla="*/ 275 h 1104"/>
                <a:gd name="T64" fmla="*/ 206 w 775"/>
                <a:gd name="T65" fmla="*/ 271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5" h="1104">
                  <a:moveTo>
                    <a:pt x="206" y="271"/>
                  </a:moveTo>
                  <a:lnTo>
                    <a:pt x="0" y="97"/>
                  </a:lnTo>
                  <a:lnTo>
                    <a:pt x="0" y="100"/>
                  </a:lnTo>
                  <a:lnTo>
                    <a:pt x="250" y="0"/>
                  </a:lnTo>
                  <a:lnTo>
                    <a:pt x="248" y="0"/>
                  </a:lnTo>
                  <a:lnTo>
                    <a:pt x="195" y="53"/>
                  </a:lnTo>
                  <a:lnTo>
                    <a:pt x="200" y="53"/>
                  </a:lnTo>
                  <a:lnTo>
                    <a:pt x="318" y="90"/>
                  </a:lnTo>
                  <a:lnTo>
                    <a:pt x="430" y="159"/>
                  </a:lnTo>
                  <a:lnTo>
                    <a:pt x="529" y="252"/>
                  </a:lnTo>
                  <a:lnTo>
                    <a:pt x="616" y="371"/>
                  </a:lnTo>
                  <a:lnTo>
                    <a:pt x="685" y="505"/>
                  </a:lnTo>
                  <a:lnTo>
                    <a:pt x="738" y="653"/>
                  </a:lnTo>
                  <a:lnTo>
                    <a:pt x="768" y="811"/>
                  </a:lnTo>
                  <a:lnTo>
                    <a:pt x="773" y="892"/>
                  </a:lnTo>
                  <a:lnTo>
                    <a:pt x="775" y="933"/>
                  </a:lnTo>
                  <a:lnTo>
                    <a:pt x="775" y="976"/>
                  </a:lnTo>
                  <a:lnTo>
                    <a:pt x="775" y="984"/>
                  </a:lnTo>
                  <a:lnTo>
                    <a:pt x="702" y="1104"/>
                  </a:lnTo>
                  <a:lnTo>
                    <a:pt x="701" y="1094"/>
                  </a:lnTo>
                  <a:lnTo>
                    <a:pt x="704" y="1011"/>
                  </a:lnTo>
                  <a:lnTo>
                    <a:pt x="704" y="971"/>
                  </a:lnTo>
                  <a:lnTo>
                    <a:pt x="704" y="928"/>
                  </a:lnTo>
                  <a:lnTo>
                    <a:pt x="684" y="771"/>
                  </a:lnTo>
                  <a:lnTo>
                    <a:pt x="640" y="625"/>
                  </a:lnTo>
                  <a:lnTo>
                    <a:pt x="576" y="497"/>
                  </a:lnTo>
                  <a:lnTo>
                    <a:pt x="497" y="388"/>
                  </a:lnTo>
                  <a:lnTo>
                    <a:pt x="403" y="302"/>
                  </a:lnTo>
                  <a:lnTo>
                    <a:pt x="296" y="244"/>
                  </a:lnTo>
                  <a:lnTo>
                    <a:pt x="177" y="217"/>
                  </a:lnTo>
                  <a:lnTo>
                    <a:pt x="173" y="220"/>
                  </a:lnTo>
                  <a:lnTo>
                    <a:pt x="211" y="275"/>
                  </a:lnTo>
                  <a:lnTo>
                    <a:pt x="206" y="271"/>
                  </a:lnTo>
                  <a:close/>
                </a:path>
              </a:pathLst>
            </a:custGeom>
            <a:solidFill>
              <a:srgbClr val="000080"/>
            </a:solidFill>
            <a:ln w="1651">
              <a:solidFill>
                <a:srgbClr val="FF0000"/>
              </a:solidFill>
              <a:prstDash val="solid"/>
              <a:round/>
              <a:headEnd/>
              <a:tailEnd/>
            </a:ln>
          </p:spPr>
          <p:txBody>
            <a:bodyPr/>
            <a:lstStyle/>
            <a:p>
              <a:endParaRPr lang="en-US"/>
            </a:p>
          </p:txBody>
        </p:sp>
        <p:sp>
          <p:nvSpPr>
            <p:cNvPr id="10285" name="Text Box 45"/>
            <p:cNvSpPr txBox="1">
              <a:spLocks noChangeArrowheads="1"/>
            </p:cNvSpPr>
            <p:nvPr/>
          </p:nvSpPr>
          <p:spPr bwMode="auto">
            <a:xfrm>
              <a:off x="432" y="3408"/>
              <a:ext cx="1008" cy="4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Atmospheric circulation</a:t>
              </a:r>
            </a:p>
          </p:txBody>
        </p:sp>
      </p:grpSp>
    </p:spTree>
    <p:extLst>
      <p:ext uri="{BB962C8B-B14F-4D97-AF65-F5344CB8AC3E}">
        <p14:creationId xmlns:p14="http://schemas.microsoft.com/office/powerpoint/2010/main" val="2593374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biomag-new rev"/>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6726" y="520849"/>
            <a:ext cx="6227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p:cNvPicPr>
            <a:picLocks noChangeAspect="1" noChangeArrowheads="1"/>
          </p:cNvPicPr>
          <p:nvPr/>
        </p:nvPicPr>
        <p:blipFill rotWithShape="1">
          <a:blip r:embed="rId3">
            <a:extLst>
              <a:ext uri="{28A0092B-C50C-407E-A947-70E740481C1C}">
                <a14:useLocalDpi xmlns:a14="http://schemas.microsoft.com/office/drawing/2010/main" val="0"/>
              </a:ext>
            </a:extLst>
          </a:blip>
          <a:srcRect t="2224" b="-1"/>
          <a:stretch/>
        </p:blipFill>
        <p:spPr bwMode="auto">
          <a:xfrm>
            <a:off x="2928239" y="1844824"/>
            <a:ext cx="3299945" cy="488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Up Arrow 13"/>
          <p:cNvSpPr/>
          <p:nvPr/>
        </p:nvSpPr>
        <p:spPr>
          <a:xfrm rot="963294">
            <a:off x="3942997" y="2170175"/>
            <a:ext cx="864096" cy="3771535"/>
          </a:xfrm>
          <a:prstGeom prst="upArrow">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6"/>
          <p:cNvSpPr txBox="1"/>
          <p:nvPr/>
        </p:nvSpPr>
        <p:spPr>
          <a:xfrm>
            <a:off x="5364088" y="6505599"/>
            <a:ext cx="3757597" cy="307777"/>
          </a:xfrm>
          <a:prstGeom prst="rect">
            <a:avLst/>
          </a:prstGeom>
          <a:noFill/>
        </p:spPr>
        <p:txBody>
          <a:bodyPr wrap="none" rtlCol="0">
            <a:spAutoFit/>
          </a:bodyPr>
          <a:lstStyle/>
          <a:p>
            <a:r>
              <a:rPr lang="en-US" sz="1400" dirty="0" smtClean="0"/>
              <a:t>Falk-Petersen et al., 1990; Borgå et al., 2004</a:t>
            </a:r>
            <a:endParaRPr lang="en-US" sz="1400" dirty="0"/>
          </a:p>
        </p:txBody>
      </p:sp>
      <p:pic>
        <p:nvPicPr>
          <p:cNvPr id="15" name="Picture 11" descr="moleculescolNy"/>
          <p:cNvPicPr>
            <a:picLocks noChangeAspect="1" noChangeArrowheads="1"/>
          </p:cNvPicPr>
          <p:nvPr/>
        </p:nvPicPr>
        <p:blipFill>
          <a:blip r:embed="rId4" cstate="print">
            <a:extLst>
              <a:ext uri="{28A0092B-C50C-407E-A947-70E740481C1C}">
                <a14:useLocalDpi xmlns:a14="http://schemas.microsoft.com/office/drawing/2010/main" val="0"/>
              </a:ext>
            </a:extLst>
          </a:blip>
          <a:srcRect t="73044" r="43204"/>
          <a:stretch>
            <a:fillRect/>
          </a:stretch>
        </p:blipFill>
        <p:spPr bwMode="auto">
          <a:xfrm>
            <a:off x="6948264" y="5229200"/>
            <a:ext cx="1722643" cy="1141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00192" y="2708920"/>
            <a:ext cx="2520280" cy="1015663"/>
          </a:xfrm>
          <a:prstGeom prst="rect">
            <a:avLst/>
          </a:prstGeom>
          <a:solidFill>
            <a:srgbClr val="FFF3A0"/>
          </a:solidFill>
        </p:spPr>
        <p:txBody>
          <a:bodyPr wrap="square" rtlCol="0">
            <a:spAutoFit/>
          </a:bodyPr>
          <a:lstStyle/>
          <a:p>
            <a:pPr algn="ctr"/>
            <a:endParaRPr lang="en-US" dirty="0" smtClean="0"/>
          </a:p>
          <a:p>
            <a:pPr algn="ctr"/>
            <a:r>
              <a:rPr lang="en-US" dirty="0" err="1" smtClean="0"/>
              <a:t>Organiske</a:t>
            </a:r>
            <a:r>
              <a:rPr lang="en-US" dirty="0" smtClean="0"/>
              <a:t> </a:t>
            </a:r>
            <a:r>
              <a:rPr lang="en-US" dirty="0" err="1" smtClean="0"/>
              <a:t>miljøgifter</a:t>
            </a:r>
            <a:r>
              <a:rPr lang="en-US" dirty="0" smtClean="0"/>
              <a:t> </a:t>
            </a:r>
            <a:r>
              <a:rPr lang="en-US" dirty="0" err="1" smtClean="0"/>
              <a:t>er</a:t>
            </a:r>
            <a:r>
              <a:rPr lang="en-US" dirty="0" smtClean="0"/>
              <a:t> </a:t>
            </a:r>
            <a:r>
              <a:rPr lang="en-US" dirty="0" err="1" smtClean="0"/>
              <a:t>fettløselige</a:t>
            </a:r>
            <a:endParaRPr lang="en-US" dirty="0"/>
          </a:p>
        </p:txBody>
      </p:sp>
      <p:pic>
        <p:nvPicPr>
          <p:cNvPr id="8" name="Picture 22" descr="copepod"/>
          <p:cNvPicPr>
            <a:picLocks noChangeAspect="1" noChangeArrowheads="1"/>
          </p:cNvPicPr>
          <p:nvPr/>
        </p:nvPicPr>
        <p:blipFill>
          <a:blip r:embed="rId5" cstate="print">
            <a:extLst>
              <a:ext uri="{28A0092B-C50C-407E-A947-70E740481C1C}">
                <a14:useLocalDpi xmlns:a14="http://schemas.microsoft.com/office/drawing/2010/main" val="0"/>
              </a:ext>
            </a:extLst>
          </a:blip>
          <a:srcRect l="5000" t="13002" r="5000" b="7565"/>
          <a:stretch>
            <a:fillRect/>
          </a:stretch>
        </p:blipFill>
        <p:spPr bwMode="auto">
          <a:xfrm>
            <a:off x="0" y="4868863"/>
            <a:ext cx="1252538" cy="730250"/>
          </a:xfrm>
          <a:prstGeom prst="rect">
            <a:avLst/>
          </a:prstGeom>
          <a:solidFill>
            <a:srgbClr val="FF9900"/>
          </a:solidFill>
          <a:ln w="9525">
            <a:solidFill>
              <a:srgbClr val="FF9900"/>
            </a:solidFill>
            <a:miter lim="800000"/>
            <a:headEnd/>
            <a:tailEnd/>
          </a:ln>
        </p:spPr>
      </p:pic>
      <p:pic>
        <p:nvPicPr>
          <p:cNvPr id="9" name="Picture 31" descr="acod1"/>
          <p:cNvPicPr>
            <a:picLocks noChangeAspect="1" noChangeArrowheads="1"/>
          </p:cNvPicPr>
          <p:nvPr/>
        </p:nvPicPr>
        <p:blipFill>
          <a:blip r:embed="rId6" cstate="print">
            <a:extLst>
              <a:ext uri="{28A0092B-C50C-407E-A947-70E740481C1C}">
                <a14:useLocalDpi xmlns:a14="http://schemas.microsoft.com/office/drawing/2010/main" val="0"/>
              </a:ext>
            </a:extLst>
          </a:blip>
          <a:srcRect l="6168" t="35396" r="7306" b="30775"/>
          <a:stretch>
            <a:fillRect/>
          </a:stretch>
        </p:blipFill>
        <p:spPr bwMode="auto">
          <a:xfrm>
            <a:off x="0" y="4076700"/>
            <a:ext cx="2592388" cy="660400"/>
          </a:xfrm>
          <a:prstGeom prst="rect">
            <a:avLst/>
          </a:prstGeom>
          <a:solidFill>
            <a:srgbClr val="FF9900"/>
          </a:solidFill>
          <a:ln w="9525">
            <a:solidFill>
              <a:srgbClr val="FF9900"/>
            </a:solidFill>
            <a:miter lim="800000"/>
            <a:headEnd/>
            <a:tailEnd/>
          </a:ln>
        </p:spPr>
      </p:pic>
      <p:pic>
        <p:nvPicPr>
          <p:cNvPr id="10" name="Picture 40" descr="IMG0029"/>
          <p:cNvPicPr>
            <a:picLocks noChangeAspect="1" noChangeArrowheads="1"/>
          </p:cNvPicPr>
          <p:nvPr/>
        </p:nvPicPr>
        <p:blipFill>
          <a:blip r:embed="rId7" cstate="print">
            <a:extLst>
              <a:ext uri="{28A0092B-C50C-407E-A947-70E740481C1C}">
                <a14:useLocalDpi xmlns:a14="http://schemas.microsoft.com/office/drawing/2010/main" val="0"/>
              </a:ext>
            </a:extLst>
          </a:blip>
          <a:srcRect l="15108" t="28125" r="14044" b="9895"/>
          <a:stretch>
            <a:fillRect/>
          </a:stretch>
        </p:blipFill>
        <p:spPr bwMode="auto">
          <a:xfrm>
            <a:off x="0" y="2924175"/>
            <a:ext cx="1800225" cy="1049338"/>
          </a:xfrm>
          <a:prstGeom prst="rect">
            <a:avLst/>
          </a:prstGeom>
          <a:solidFill>
            <a:srgbClr val="FF9900"/>
          </a:solidFill>
          <a:ln w="9525">
            <a:solidFill>
              <a:srgbClr val="FF9900"/>
            </a:solidFill>
            <a:miter lim="800000"/>
            <a:headEnd/>
            <a:tailEnd/>
          </a:ln>
        </p:spPr>
      </p:pic>
      <p:pic>
        <p:nvPicPr>
          <p:cNvPr id="11" name="Picture 48" descr="IMG0007"/>
          <p:cNvPicPr>
            <a:picLocks noChangeAspect="1" noChangeArrowheads="1"/>
          </p:cNvPicPr>
          <p:nvPr/>
        </p:nvPicPr>
        <p:blipFill>
          <a:blip r:embed="rId8" cstate="print">
            <a:extLst>
              <a:ext uri="{28A0092B-C50C-407E-A947-70E740481C1C}">
                <a14:useLocalDpi xmlns:a14="http://schemas.microsoft.com/office/drawing/2010/main" val="0"/>
              </a:ext>
            </a:extLst>
          </a:blip>
          <a:srcRect l="1563" t="4688" r="5708" b="5696"/>
          <a:stretch>
            <a:fillRect/>
          </a:stretch>
        </p:blipFill>
        <p:spPr bwMode="auto">
          <a:xfrm>
            <a:off x="6350" y="1196975"/>
            <a:ext cx="2533650" cy="1631950"/>
          </a:xfrm>
          <a:prstGeom prst="rect">
            <a:avLst/>
          </a:prstGeom>
          <a:solidFill>
            <a:srgbClr val="FF9900"/>
          </a:solidFill>
          <a:ln w="9525">
            <a:solidFill>
              <a:srgbClr val="FF9900"/>
            </a:solidFill>
            <a:miter lim="800000"/>
            <a:headEnd/>
            <a:tailEnd/>
          </a:ln>
        </p:spPr>
      </p:pic>
      <p:pic>
        <p:nvPicPr>
          <p:cNvPr id="13" name="Picture 57" descr="alge01"/>
          <p:cNvPicPr>
            <a:picLocks noChangeAspect="1" noChangeArrowheads="1"/>
          </p:cNvPicPr>
          <p:nvPr/>
        </p:nvPicPr>
        <p:blipFill>
          <a:blip r:embed="rId9" cstate="print">
            <a:extLst>
              <a:ext uri="{28A0092B-C50C-407E-A947-70E740481C1C}">
                <a14:useLocalDpi xmlns:a14="http://schemas.microsoft.com/office/drawing/2010/main" val="0"/>
              </a:ext>
            </a:extLst>
          </a:blip>
          <a:srcRect l="3125" t="25954" r="45876" b="7634"/>
          <a:stretch>
            <a:fillRect/>
          </a:stretch>
        </p:blipFill>
        <p:spPr bwMode="auto">
          <a:xfrm>
            <a:off x="0" y="5734050"/>
            <a:ext cx="896938" cy="763588"/>
          </a:xfrm>
          <a:prstGeom prst="rect">
            <a:avLst/>
          </a:prstGeom>
          <a:solidFill>
            <a:srgbClr val="FF9900"/>
          </a:solidFill>
          <a:ln w="9525">
            <a:solidFill>
              <a:srgbClr val="FF9900"/>
            </a:solidFill>
            <a:miter lim="800000"/>
            <a:headEnd/>
            <a:tailEnd/>
          </a:ln>
        </p:spPr>
      </p:pic>
    </p:spTree>
    <p:extLst>
      <p:ext uri="{BB962C8B-B14F-4D97-AF65-F5344CB8AC3E}">
        <p14:creationId xmlns:p14="http://schemas.microsoft.com/office/powerpoint/2010/main" val="3214900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8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340649" y="6381328"/>
            <a:ext cx="2847975" cy="365125"/>
          </a:xfrm>
        </p:spPr>
        <p:txBody>
          <a:bodyPr/>
          <a:lstStyle/>
          <a:p>
            <a:r>
              <a:rPr lang="en-US" sz="1400" dirty="0" smtClean="0"/>
              <a:t>WGI – AR5 2013</a:t>
            </a:r>
            <a:endParaRPr lang="en-US" sz="1400" dirty="0"/>
          </a:p>
        </p:txBody>
      </p:sp>
      <p:sp>
        <p:nvSpPr>
          <p:cNvPr id="2" name="Title 1"/>
          <p:cNvSpPr>
            <a:spLocks noGrp="1"/>
          </p:cNvSpPr>
          <p:nvPr>
            <p:ph type="title"/>
          </p:nvPr>
        </p:nvSpPr>
        <p:spPr>
          <a:xfrm>
            <a:off x="-36512" y="332656"/>
            <a:ext cx="8229600" cy="1143000"/>
          </a:xfrm>
        </p:spPr>
        <p:txBody>
          <a:bodyPr/>
          <a:lstStyle/>
          <a:p>
            <a:pPr algn="ctr"/>
            <a:r>
              <a:rPr lang="nb-NO" sz="3600" dirty="0" err="1" smtClean="0"/>
              <a:t>Climate</a:t>
            </a:r>
            <a:r>
              <a:rPr lang="nb-NO" sz="3600" dirty="0" smtClean="0"/>
              <a:t> </a:t>
            </a:r>
            <a:r>
              <a:rPr lang="nb-NO" sz="3600" dirty="0" err="1" smtClean="0"/>
              <a:t>change</a:t>
            </a:r>
            <a:endParaRPr lang="nb-NO" sz="3600" dirty="0"/>
          </a:p>
        </p:txBody>
      </p:sp>
      <p:sp>
        <p:nvSpPr>
          <p:cNvPr id="3" name="TextBox 2"/>
          <p:cNvSpPr txBox="1"/>
          <p:nvPr/>
        </p:nvSpPr>
        <p:spPr>
          <a:xfrm>
            <a:off x="4738954" y="5775647"/>
            <a:ext cx="3929281" cy="461665"/>
          </a:xfrm>
          <a:prstGeom prst="rect">
            <a:avLst/>
          </a:prstGeom>
          <a:noFill/>
        </p:spPr>
        <p:txBody>
          <a:bodyPr wrap="none" rtlCol="0">
            <a:spAutoFit/>
          </a:bodyPr>
          <a:lstStyle/>
          <a:p>
            <a:pPr algn="ctr"/>
            <a:r>
              <a:rPr lang="en-US" sz="1200" dirty="0" smtClean="0"/>
              <a:t>RCP 8.5 Change in average surface temperature </a:t>
            </a:r>
          </a:p>
          <a:p>
            <a:pPr algn="ctr"/>
            <a:r>
              <a:rPr lang="en-US" sz="1200" dirty="0" smtClean="0"/>
              <a:t>(1986-2005 to 2081-2100)</a:t>
            </a:r>
            <a:endParaRPr lang="en-US" sz="1200" dirty="0"/>
          </a:p>
        </p:txBody>
      </p:sp>
      <p:pic>
        <p:nvPicPr>
          <p:cNvPr id="43" name="Picture 42"/>
          <p:cNvPicPr>
            <a:picLocks noChangeAspect="1"/>
          </p:cNvPicPr>
          <p:nvPr/>
        </p:nvPicPr>
        <p:blipFill rotWithShape="1">
          <a:blip r:embed="rId2"/>
          <a:srcRect l="51458" t="13847" r="1565" b="45249"/>
          <a:stretch/>
        </p:blipFill>
        <p:spPr>
          <a:xfrm>
            <a:off x="1884039" y="1222371"/>
            <a:ext cx="7080449" cy="4582893"/>
          </a:xfrm>
          <a:prstGeom prst="rect">
            <a:avLst/>
          </a:prstGeom>
        </p:spPr>
      </p:pic>
      <p:sp>
        <p:nvSpPr>
          <p:cNvPr id="6" name="TextBox 5"/>
          <p:cNvSpPr txBox="1"/>
          <p:nvPr/>
        </p:nvSpPr>
        <p:spPr>
          <a:xfrm>
            <a:off x="0" y="4437112"/>
            <a:ext cx="2408707" cy="2246769"/>
          </a:xfrm>
          <a:prstGeom prst="rect">
            <a:avLst/>
          </a:prstGeom>
          <a:solidFill>
            <a:schemeClr val="bg1"/>
          </a:solidFill>
        </p:spPr>
        <p:txBody>
          <a:bodyPr wrap="none" rtlCol="0">
            <a:spAutoFit/>
          </a:bodyPr>
          <a:lstStyle/>
          <a:p>
            <a:r>
              <a:rPr lang="en-US" dirty="0" smtClean="0"/>
              <a:t>Temperature</a:t>
            </a:r>
          </a:p>
          <a:p>
            <a:r>
              <a:rPr lang="en-US" dirty="0" smtClean="0"/>
              <a:t>Ocean acidification</a:t>
            </a:r>
          </a:p>
          <a:p>
            <a:endParaRPr lang="en-US" dirty="0" smtClean="0"/>
          </a:p>
          <a:p>
            <a:r>
              <a:rPr lang="en-US" dirty="0" smtClean="0"/>
              <a:t>Precipitation</a:t>
            </a:r>
          </a:p>
          <a:p>
            <a:r>
              <a:rPr lang="en-US" dirty="0" smtClean="0"/>
              <a:t>Ice cover</a:t>
            </a:r>
          </a:p>
          <a:p>
            <a:r>
              <a:rPr lang="en-US" dirty="0" smtClean="0"/>
              <a:t>Primary production</a:t>
            </a:r>
          </a:p>
          <a:p>
            <a:r>
              <a:rPr lang="en-US" dirty="0" smtClean="0"/>
              <a:t>Species distribution</a:t>
            </a:r>
            <a:endParaRPr lang="en-US" dirty="0"/>
          </a:p>
        </p:txBody>
      </p:sp>
    </p:spTree>
    <p:extLst>
      <p:ext uri="{BB962C8B-B14F-4D97-AF65-F5344CB8AC3E}">
        <p14:creationId xmlns:p14="http://schemas.microsoft.com/office/powerpoint/2010/main" val="37327178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910" name="Group 46"/>
          <p:cNvGrpSpPr>
            <a:grpSpLocks/>
          </p:cNvGrpSpPr>
          <p:nvPr/>
        </p:nvGrpSpPr>
        <p:grpSpPr bwMode="auto">
          <a:xfrm>
            <a:off x="0" y="4244975"/>
            <a:ext cx="3692525" cy="2613025"/>
            <a:chOff x="0" y="2674"/>
            <a:chExt cx="2326" cy="1646"/>
          </a:xfrm>
        </p:grpSpPr>
        <p:pic>
          <p:nvPicPr>
            <p:cNvPr id="164868" name="Picture 4" descr="AMAP-book6"/>
            <p:cNvPicPr>
              <a:picLocks noChangeAspect="1" noChangeArrowheads="1"/>
            </p:cNvPicPr>
            <p:nvPr/>
          </p:nvPicPr>
          <p:blipFill>
            <a:blip r:embed="rId3">
              <a:extLst>
                <a:ext uri="{28A0092B-C50C-407E-A947-70E740481C1C}">
                  <a14:useLocalDpi xmlns:a14="http://schemas.microsoft.com/office/drawing/2010/main" val="0"/>
                </a:ext>
              </a:extLst>
            </a:blip>
            <a:srcRect l="4599" t="62796" r="50388" b="2193"/>
            <a:stretch>
              <a:fillRect/>
            </a:stretch>
          </p:blipFill>
          <p:spPr bwMode="auto">
            <a:xfrm>
              <a:off x="204" y="2674"/>
              <a:ext cx="2122" cy="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 Box 6"/>
            <p:cNvSpPr txBox="1">
              <a:spLocks noChangeArrowheads="1"/>
            </p:cNvSpPr>
            <p:nvPr/>
          </p:nvSpPr>
          <p:spPr bwMode="auto">
            <a:xfrm rot="-5400000">
              <a:off x="-387" y="3273"/>
              <a:ext cx="98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nb-NO" sz="1600" b="1"/>
                <a:t>% on particles</a:t>
              </a:r>
            </a:p>
          </p:txBody>
        </p:sp>
      </p:grpSp>
      <p:sp>
        <p:nvSpPr>
          <p:cNvPr id="164871" name="Text Box 7"/>
          <p:cNvSpPr txBox="1">
            <a:spLocks noChangeArrowheads="1"/>
          </p:cNvSpPr>
          <p:nvPr/>
        </p:nvSpPr>
        <p:spPr bwMode="auto">
          <a:xfrm>
            <a:off x="6619875" y="6521450"/>
            <a:ext cx="2524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nb-NO" sz="1600">
                <a:latin typeface="Verdana" charset="0"/>
              </a:rPr>
              <a:t>Macdonald et al., 2005</a:t>
            </a:r>
          </a:p>
        </p:txBody>
      </p:sp>
      <p:grpSp>
        <p:nvGrpSpPr>
          <p:cNvPr id="164872" name="Group 8"/>
          <p:cNvGrpSpPr>
            <a:grpSpLocks/>
          </p:cNvGrpSpPr>
          <p:nvPr/>
        </p:nvGrpSpPr>
        <p:grpSpPr bwMode="auto">
          <a:xfrm>
            <a:off x="323850" y="1319213"/>
            <a:ext cx="3159125" cy="2686050"/>
            <a:chOff x="3152" y="255"/>
            <a:chExt cx="2446" cy="2156"/>
          </a:xfrm>
        </p:grpSpPr>
        <p:pic>
          <p:nvPicPr>
            <p:cNvPr id="164873" name="Picture 9" descr="209cbs cumulative usage tonnes"/>
            <p:cNvPicPr>
              <a:picLocks noChangeAspect="1" noChangeArrowheads="1"/>
            </p:cNvPicPr>
            <p:nvPr/>
          </p:nvPicPr>
          <p:blipFill>
            <a:blip r:embed="rId4">
              <a:extLst>
                <a:ext uri="{28A0092B-C50C-407E-A947-70E740481C1C}">
                  <a14:useLocalDpi xmlns:a14="http://schemas.microsoft.com/office/drawing/2010/main" val="0"/>
                </a:ext>
              </a:extLst>
            </a:blip>
            <a:srcRect l="17542" r="8014"/>
            <a:stretch>
              <a:fillRect/>
            </a:stretch>
          </p:blipFill>
          <p:spPr bwMode="auto">
            <a:xfrm>
              <a:off x="3152" y="255"/>
              <a:ext cx="2313" cy="2104"/>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64874" name="Text Box 10"/>
            <p:cNvSpPr txBox="1">
              <a:spLocks noChangeArrowheads="1"/>
            </p:cNvSpPr>
            <p:nvPr/>
          </p:nvSpPr>
          <p:spPr bwMode="auto">
            <a:xfrm>
              <a:off x="4104" y="1996"/>
              <a:ext cx="1494" cy="4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sv-SE" sz="1400"/>
                <a:t>From </a:t>
              </a:r>
              <a:r>
                <a:rPr lang="en-US" sz="1400">
                  <a:cs typeface="Times New Roman" charset="0"/>
                </a:rPr>
                <a:t>Breivik et al. </a:t>
              </a:r>
            </a:p>
            <a:p>
              <a:r>
                <a:rPr lang="en-US" sz="1400">
                  <a:cs typeface="Times New Roman" charset="0"/>
                </a:rPr>
                <a:t>Sci Tot. Environ. 2002</a:t>
              </a:r>
              <a:endParaRPr lang="sv-SE" sz="1400">
                <a:cs typeface="Times New Roman" charset="0"/>
              </a:endParaRPr>
            </a:p>
          </p:txBody>
        </p:sp>
        <p:grpSp>
          <p:nvGrpSpPr>
            <p:cNvPr id="164875" name="Group 11"/>
            <p:cNvGrpSpPr>
              <a:grpSpLocks/>
            </p:cNvGrpSpPr>
            <p:nvPr/>
          </p:nvGrpSpPr>
          <p:grpSpPr bwMode="auto">
            <a:xfrm>
              <a:off x="3734" y="860"/>
              <a:ext cx="824" cy="909"/>
              <a:chOff x="2016" y="1344"/>
              <a:chExt cx="1536" cy="1696"/>
            </a:xfrm>
          </p:grpSpPr>
          <p:grpSp>
            <p:nvGrpSpPr>
              <p:cNvPr id="164876" name="Group 12"/>
              <p:cNvGrpSpPr>
                <a:grpSpLocks/>
              </p:cNvGrpSpPr>
              <p:nvPr/>
            </p:nvGrpSpPr>
            <p:grpSpPr bwMode="auto">
              <a:xfrm>
                <a:off x="2016" y="1344"/>
                <a:ext cx="1488" cy="1696"/>
                <a:chOff x="2016" y="1344"/>
                <a:chExt cx="1488" cy="1696"/>
              </a:xfrm>
            </p:grpSpPr>
            <p:sp>
              <p:nvSpPr>
                <p:cNvPr id="164877" name="Freeform 13"/>
                <p:cNvSpPr>
                  <a:spLocks/>
                </p:cNvSpPr>
                <p:nvPr/>
              </p:nvSpPr>
              <p:spPr bwMode="auto">
                <a:xfrm>
                  <a:off x="2880" y="2208"/>
                  <a:ext cx="192" cy="68"/>
                </a:xfrm>
                <a:custGeom>
                  <a:avLst/>
                  <a:gdLst>
                    <a:gd name="T0" fmla="*/ 122 w 122"/>
                    <a:gd name="T1" fmla="*/ 18 h 35"/>
                    <a:gd name="T2" fmla="*/ 57 w 122"/>
                    <a:gd name="T3" fmla="*/ 3 h 35"/>
                    <a:gd name="T4" fmla="*/ 0 w 122"/>
                    <a:gd name="T5" fmla="*/ 35 h 35"/>
                  </a:gdLst>
                  <a:ahLst/>
                  <a:cxnLst>
                    <a:cxn ang="0">
                      <a:pos x="T0" y="T1"/>
                    </a:cxn>
                    <a:cxn ang="0">
                      <a:pos x="T2" y="T3"/>
                    </a:cxn>
                    <a:cxn ang="0">
                      <a:pos x="T4" y="T5"/>
                    </a:cxn>
                  </a:cxnLst>
                  <a:rect l="0" t="0" r="r" b="b"/>
                  <a:pathLst>
                    <a:path w="122" h="35">
                      <a:moveTo>
                        <a:pt x="122" y="18"/>
                      </a:moveTo>
                      <a:cubicBezTo>
                        <a:pt x="112" y="16"/>
                        <a:pt x="77" y="0"/>
                        <a:pt x="57" y="3"/>
                      </a:cubicBezTo>
                      <a:cubicBezTo>
                        <a:pt x="37" y="6"/>
                        <a:pt x="12" y="28"/>
                        <a:pt x="0" y="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64878" name="Group 14"/>
                <p:cNvGrpSpPr>
                  <a:grpSpLocks/>
                </p:cNvGrpSpPr>
                <p:nvPr/>
              </p:nvGrpSpPr>
              <p:grpSpPr bwMode="auto">
                <a:xfrm>
                  <a:off x="2016" y="1344"/>
                  <a:ext cx="1488" cy="1696"/>
                  <a:chOff x="2016" y="1344"/>
                  <a:chExt cx="1488" cy="1696"/>
                </a:xfrm>
              </p:grpSpPr>
              <p:sp>
                <p:nvSpPr>
                  <p:cNvPr id="164879" name="Freeform 15"/>
                  <p:cNvSpPr>
                    <a:spLocks/>
                  </p:cNvSpPr>
                  <p:nvPr/>
                </p:nvSpPr>
                <p:spPr bwMode="auto">
                  <a:xfrm>
                    <a:off x="3106" y="1367"/>
                    <a:ext cx="218" cy="361"/>
                  </a:xfrm>
                  <a:custGeom>
                    <a:avLst/>
                    <a:gdLst>
                      <a:gd name="T0" fmla="*/ 218 w 218"/>
                      <a:gd name="T1" fmla="*/ 0 h 361"/>
                      <a:gd name="T2" fmla="*/ 76 w 218"/>
                      <a:gd name="T3" fmla="*/ 118 h 361"/>
                      <a:gd name="T4" fmla="*/ 2 w 218"/>
                      <a:gd name="T5" fmla="*/ 187 h 361"/>
                      <a:gd name="T6" fmla="*/ 62 w 218"/>
                      <a:gd name="T7" fmla="*/ 361 h 361"/>
                    </a:gdLst>
                    <a:ahLst/>
                    <a:cxnLst>
                      <a:cxn ang="0">
                        <a:pos x="T0" y="T1"/>
                      </a:cxn>
                      <a:cxn ang="0">
                        <a:pos x="T2" y="T3"/>
                      </a:cxn>
                      <a:cxn ang="0">
                        <a:pos x="T4" y="T5"/>
                      </a:cxn>
                      <a:cxn ang="0">
                        <a:pos x="T6" y="T7"/>
                      </a:cxn>
                    </a:cxnLst>
                    <a:rect l="0" t="0" r="r" b="b"/>
                    <a:pathLst>
                      <a:path w="218" h="361">
                        <a:moveTo>
                          <a:pt x="218" y="0"/>
                        </a:moveTo>
                        <a:cubicBezTo>
                          <a:pt x="194" y="20"/>
                          <a:pt x="112" y="87"/>
                          <a:pt x="76" y="118"/>
                        </a:cubicBezTo>
                        <a:cubicBezTo>
                          <a:pt x="40" y="149"/>
                          <a:pt x="4" y="147"/>
                          <a:pt x="2" y="187"/>
                        </a:cubicBezTo>
                        <a:cubicBezTo>
                          <a:pt x="0" y="227"/>
                          <a:pt x="50" y="325"/>
                          <a:pt x="62" y="361"/>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80" name="Freeform 16"/>
                  <p:cNvSpPr>
                    <a:spLocks/>
                  </p:cNvSpPr>
                  <p:nvPr/>
                </p:nvSpPr>
                <p:spPr bwMode="auto">
                  <a:xfrm>
                    <a:off x="2712" y="2480"/>
                    <a:ext cx="792" cy="560"/>
                  </a:xfrm>
                  <a:custGeom>
                    <a:avLst/>
                    <a:gdLst>
                      <a:gd name="T0" fmla="*/ 0 w 792"/>
                      <a:gd name="T1" fmla="*/ 560 h 560"/>
                      <a:gd name="T2" fmla="*/ 264 w 792"/>
                      <a:gd name="T3" fmla="*/ 496 h 560"/>
                      <a:gd name="T4" fmla="*/ 456 w 792"/>
                      <a:gd name="T5" fmla="*/ 352 h 560"/>
                      <a:gd name="T6" fmla="*/ 600 w 792"/>
                      <a:gd name="T7" fmla="*/ 112 h 560"/>
                      <a:gd name="T8" fmla="*/ 696 w 792"/>
                      <a:gd name="T9" fmla="*/ 16 h 560"/>
                      <a:gd name="T10" fmla="*/ 792 w 792"/>
                      <a:gd name="T11" fmla="*/ 16 h 560"/>
                    </a:gdLst>
                    <a:ahLst/>
                    <a:cxnLst>
                      <a:cxn ang="0">
                        <a:pos x="T0" y="T1"/>
                      </a:cxn>
                      <a:cxn ang="0">
                        <a:pos x="T2" y="T3"/>
                      </a:cxn>
                      <a:cxn ang="0">
                        <a:pos x="T4" y="T5"/>
                      </a:cxn>
                      <a:cxn ang="0">
                        <a:pos x="T6" y="T7"/>
                      </a:cxn>
                      <a:cxn ang="0">
                        <a:pos x="T8" y="T9"/>
                      </a:cxn>
                      <a:cxn ang="0">
                        <a:pos x="T10" y="T11"/>
                      </a:cxn>
                    </a:cxnLst>
                    <a:rect l="0" t="0" r="r" b="b"/>
                    <a:pathLst>
                      <a:path w="792" h="560">
                        <a:moveTo>
                          <a:pt x="0" y="560"/>
                        </a:moveTo>
                        <a:cubicBezTo>
                          <a:pt x="44" y="549"/>
                          <a:pt x="188" y="531"/>
                          <a:pt x="264" y="496"/>
                        </a:cubicBezTo>
                        <a:cubicBezTo>
                          <a:pt x="340" y="461"/>
                          <a:pt x="400" y="416"/>
                          <a:pt x="456" y="352"/>
                        </a:cubicBezTo>
                        <a:cubicBezTo>
                          <a:pt x="512" y="288"/>
                          <a:pt x="560" y="168"/>
                          <a:pt x="600" y="112"/>
                        </a:cubicBezTo>
                        <a:cubicBezTo>
                          <a:pt x="640" y="56"/>
                          <a:pt x="664" y="32"/>
                          <a:pt x="696" y="16"/>
                        </a:cubicBezTo>
                        <a:cubicBezTo>
                          <a:pt x="728" y="0"/>
                          <a:pt x="760" y="8"/>
                          <a:pt x="792" y="16"/>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81" name="Freeform 17"/>
                  <p:cNvSpPr>
                    <a:spLocks/>
                  </p:cNvSpPr>
                  <p:nvPr/>
                </p:nvSpPr>
                <p:spPr bwMode="auto">
                  <a:xfrm>
                    <a:off x="2016" y="2640"/>
                    <a:ext cx="624" cy="256"/>
                  </a:xfrm>
                  <a:custGeom>
                    <a:avLst/>
                    <a:gdLst>
                      <a:gd name="T0" fmla="*/ 0 w 624"/>
                      <a:gd name="T1" fmla="*/ 0 h 256"/>
                      <a:gd name="T2" fmla="*/ 144 w 624"/>
                      <a:gd name="T3" fmla="*/ 144 h 256"/>
                      <a:gd name="T4" fmla="*/ 384 w 624"/>
                      <a:gd name="T5" fmla="*/ 240 h 256"/>
                      <a:gd name="T6" fmla="*/ 624 w 624"/>
                      <a:gd name="T7" fmla="*/ 240 h 256"/>
                    </a:gdLst>
                    <a:ahLst/>
                    <a:cxnLst>
                      <a:cxn ang="0">
                        <a:pos x="T0" y="T1"/>
                      </a:cxn>
                      <a:cxn ang="0">
                        <a:pos x="T2" y="T3"/>
                      </a:cxn>
                      <a:cxn ang="0">
                        <a:pos x="T4" y="T5"/>
                      </a:cxn>
                      <a:cxn ang="0">
                        <a:pos x="T6" y="T7"/>
                      </a:cxn>
                    </a:cxnLst>
                    <a:rect l="0" t="0" r="r" b="b"/>
                    <a:pathLst>
                      <a:path w="624" h="256">
                        <a:moveTo>
                          <a:pt x="0" y="0"/>
                        </a:moveTo>
                        <a:cubicBezTo>
                          <a:pt x="40" y="52"/>
                          <a:pt x="80" y="104"/>
                          <a:pt x="144" y="144"/>
                        </a:cubicBezTo>
                        <a:cubicBezTo>
                          <a:pt x="208" y="184"/>
                          <a:pt x="304" y="224"/>
                          <a:pt x="384" y="240"/>
                        </a:cubicBezTo>
                        <a:cubicBezTo>
                          <a:pt x="464" y="256"/>
                          <a:pt x="544" y="248"/>
                          <a:pt x="624" y="240"/>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82" name="Freeform 18"/>
                  <p:cNvSpPr>
                    <a:spLocks/>
                  </p:cNvSpPr>
                  <p:nvPr/>
                </p:nvSpPr>
                <p:spPr bwMode="auto">
                  <a:xfrm>
                    <a:off x="3024" y="2352"/>
                    <a:ext cx="200" cy="288"/>
                  </a:xfrm>
                  <a:custGeom>
                    <a:avLst/>
                    <a:gdLst>
                      <a:gd name="T0" fmla="*/ 192 w 200"/>
                      <a:gd name="T1" fmla="*/ 0 h 288"/>
                      <a:gd name="T2" fmla="*/ 192 w 200"/>
                      <a:gd name="T3" fmla="*/ 96 h 288"/>
                      <a:gd name="T4" fmla="*/ 144 w 200"/>
                      <a:gd name="T5" fmla="*/ 192 h 288"/>
                      <a:gd name="T6" fmla="*/ 0 w 200"/>
                      <a:gd name="T7" fmla="*/ 288 h 288"/>
                    </a:gdLst>
                    <a:ahLst/>
                    <a:cxnLst>
                      <a:cxn ang="0">
                        <a:pos x="T0" y="T1"/>
                      </a:cxn>
                      <a:cxn ang="0">
                        <a:pos x="T2" y="T3"/>
                      </a:cxn>
                      <a:cxn ang="0">
                        <a:pos x="T4" y="T5"/>
                      </a:cxn>
                      <a:cxn ang="0">
                        <a:pos x="T6" y="T7"/>
                      </a:cxn>
                    </a:cxnLst>
                    <a:rect l="0" t="0" r="r" b="b"/>
                    <a:pathLst>
                      <a:path w="200" h="288">
                        <a:moveTo>
                          <a:pt x="192" y="0"/>
                        </a:moveTo>
                        <a:cubicBezTo>
                          <a:pt x="196" y="32"/>
                          <a:pt x="200" y="64"/>
                          <a:pt x="192" y="96"/>
                        </a:cubicBezTo>
                        <a:cubicBezTo>
                          <a:pt x="184" y="128"/>
                          <a:pt x="176" y="160"/>
                          <a:pt x="144" y="192"/>
                        </a:cubicBezTo>
                        <a:cubicBezTo>
                          <a:pt x="112" y="224"/>
                          <a:pt x="56" y="256"/>
                          <a:pt x="0" y="288"/>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83" name="Freeform 19"/>
                  <p:cNvSpPr>
                    <a:spLocks/>
                  </p:cNvSpPr>
                  <p:nvPr/>
                </p:nvSpPr>
                <p:spPr bwMode="auto">
                  <a:xfrm>
                    <a:off x="2632" y="2294"/>
                    <a:ext cx="238" cy="397"/>
                  </a:xfrm>
                  <a:custGeom>
                    <a:avLst/>
                    <a:gdLst>
                      <a:gd name="T0" fmla="*/ 29 w 238"/>
                      <a:gd name="T1" fmla="*/ 397 h 397"/>
                      <a:gd name="T2" fmla="*/ 5 w 238"/>
                      <a:gd name="T3" fmla="*/ 370 h 397"/>
                      <a:gd name="T4" fmla="*/ 8 w 238"/>
                      <a:gd name="T5" fmla="*/ 316 h 397"/>
                      <a:gd name="T6" fmla="*/ 56 w 238"/>
                      <a:gd name="T7" fmla="*/ 250 h 397"/>
                      <a:gd name="T8" fmla="*/ 104 w 238"/>
                      <a:gd name="T9" fmla="*/ 202 h 397"/>
                      <a:gd name="T10" fmla="*/ 152 w 238"/>
                      <a:gd name="T11" fmla="*/ 154 h 397"/>
                      <a:gd name="T12" fmla="*/ 230 w 238"/>
                      <a:gd name="T13" fmla="*/ 43 h 397"/>
                      <a:gd name="T14" fmla="*/ 200 w 238"/>
                      <a:gd name="T15" fmla="*/ 10 h 397"/>
                      <a:gd name="T16" fmla="*/ 128 w 238"/>
                      <a:gd name="T17" fmla="*/ 103 h 397"/>
                      <a:gd name="T18" fmla="*/ 8 w 238"/>
                      <a:gd name="T19" fmla="*/ 202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397">
                        <a:moveTo>
                          <a:pt x="29" y="397"/>
                        </a:moveTo>
                        <a:cubicBezTo>
                          <a:pt x="25" y="392"/>
                          <a:pt x="8" y="383"/>
                          <a:pt x="5" y="370"/>
                        </a:cubicBezTo>
                        <a:cubicBezTo>
                          <a:pt x="2" y="357"/>
                          <a:pt x="0" y="336"/>
                          <a:pt x="8" y="316"/>
                        </a:cubicBezTo>
                        <a:cubicBezTo>
                          <a:pt x="16" y="296"/>
                          <a:pt x="40" y="269"/>
                          <a:pt x="56" y="250"/>
                        </a:cubicBezTo>
                        <a:cubicBezTo>
                          <a:pt x="72" y="231"/>
                          <a:pt x="88" y="218"/>
                          <a:pt x="104" y="202"/>
                        </a:cubicBezTo>
                        <a:cubicBezTo>
                          <a:pt x="120" y="186"/>
                          <a:pt x="131" y="180"/>
                          <a:pt x="152" y="154"/>
                        </a:cubicBezTo>
                        <a:cubicBezTo>
                          <a:pt x="173" y="128"/>
                          <a:pt x="222" y="67"/>
                          <a:pt x="230" y="43"/>
                        </a:cubicBezTo>
                        <a:cubicBezTo>
                          <a:pt x="238" y="19"/>
                          <a:pt x="217" y="0"/>
                          <a:pt x="200" y="10"/>
                        </a:cubicBezTo>
                        <a:cubicBezTo>
                          <a:pt x="183" y="20"/>
                          <a:pt x="160" y="71"/>
                          <a:pt x="128" y="103"/>
                        </a:cubicBezTo>
                        <a:cubicBezTo>
                          <a:pt x="96" y="135"/>
                          <a:pt x="33" y="181"/>
                          <a:pt x="8" y="202"/>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84" name="Freeform 20"/>
                  <p:cNvSpPr>
                    <a:spLocks/>
                  </p:cNvSpPr>
                  <p:nvPr/>
                </p:nvSpPr>
                <p:spPr bwMode="auto">
                  <a:xfrm>
                    <a:off x="2820" y="1961"/>
                    <a:ext cx="87" cy="318"/>
                  </a:xfrm>
                  <a:custGeom>
                    <a:avLst/>
                    <a:gdLst>
                      <a:gd name="T0" fmla="*/ 0 w 87"/>
                      <a:gd name="T1" fmla="*/ 318 h 318"/>
                      <a:gd name="T2" fmla="*/ 20 w 87"/>
                      <a:gd name="T3" fmla="*/ 270 h 318"/>
                      <a:gd name="T4" fmla="*/ 12 w 87"/>
                      <a:gd name="T5" fmla="*/ 199 h 318"/>
                      <a:gd name="T6" fmla="*/ 14 w 87"/>
                      <a:gd name="T7" fmla="*/ 165 h 318"/>
                      <a:gd name="T8" fmla="*/ 36 w 87"/>
                      <a:gd name="T9" fmla="*/ 108 h 318"/>
                      <a:gd name="T10" fmla="*/ 32 w 87"/>
                      <a:gd name="T11" fmla="*/ 36 h 318"/>
                      <a:gd name="T12" fmla="*/ 87 w 87"/>
                      <a:gd name="T13" fmla="*/ 0 h 318"/>
                    </a:gdLst>
                    <a:ahLst/>
                    <a:cxnLst>
                      <a:cxn ang="0">
                        <a:pos x="T0" y="T1"/>
                      </a:cxn>
                      <a:cxn ang="0">
                        <a:pos x="T2" y="T3"/>
                      </a:cxn>
                      <a:cxn ang="0">
                        <a:pos x="T4" y="T5"/>
                      </a:cxn>
                      <a:cxn ang="0">
                        <a:pos x="T6" y="T7"/>
                      </a:cxn>
                      <a:cxn ang="0">
                        <a:pos x="T8" y="T9"/>
                      </a:cxn>
                      <a:cxn ang="0">
                        <a:pos x="T10" y="T11"/>
                      </a:cxn>
                      <a:cxn ang="0">
                        <a:pos x="T12" y="T13"/>
                      </a:cxn>
                    </a:cxnLst>
                    <a:rect l="0" t="0" r="r" b="b"/>
                    <a:pathLst>
                      <a:path w="87" h="318">
                        <a:moveTo>
                          <a:pt x="0" y="318"/>
                        </a:moveTo>
                        <a:cubicBezTo>
                          <a:pt x="3" y="310"/>
                          <a:pt x="18" y="290"/>
                          <a:pt x="20" y="270"/>
                        </a:cubicBezTo>
                        <a:cubicBezTo>
                          <a:pt x="22" y="250"/>
                          <a:pt x="13" y="216"/>
                          <a:pt x="12" y="199"/>
                        </a:cubicBezTo>
                        <a:cubicBezTo>
                          <a:pt x="11" y="182"/>
                          <a:pt x="10" y="180"/>
                          <a:pt x="14" y="165"/>
                        </a:cubicBezTo>
                        <a:cubicBezTo>
                          <a:pt x="18" y="150"/>
                          <a:pt x="33" y="129"/>
                          <a:pt x="36" y="108"/>
                        </a:cubicBezTo>
                        <a:cubicBezTo>
                          <a:pt x="39" y="87"/>
                          <a:pt x="24" y="54"/>
                          <a:pt x="32" y="36"/>
                        </a:cubicBezTo>
                        <a:cubicBezTo>
                          <a:pt x="40" y="18"/>
                          <a:pt x="76" y="7"/>
                          <a:pt x="87" y="0"/>
                        </a:cubicBezTo>
                      </a:path>
                    </a:pathLst>
                  </a:custGeom>
                  <a:noFill/>
                  <a:ln w="38100" cmpd="sng">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85" name="Freeform 21"/>
                  <p:cNvSpPr>
                    <a:spLocks/>
                  </p:cNvSpPr>
                  <p:nvPr/>
                </p:nvSpPr>
                <p:spPr bwMode="auto">
                  <a:xfrm>
                    <a:off x="3024" y="1344"/>
                    <a:ext cx="84" cy="207"/>
                  </a:xfrm>
                  <a:custGeom>
                    <a:avLst/>
                    <a:gdLst>
                      <a:gd name="T0" fmla="*/ 0 w 84"/>
                      <a:gd name="T1" fmla="*/ 0 h 207"/>
                      <a:gd name="T2" fmla="*/ 48 w 84"/>
                      <a:gd name="T3" fmla="*/ 48 h 207"/>
                      <a:gd name="T4" fmla="*/ 62 w 84"/>
                      <a:gd name="T5" fmla="*/ 92 h 207"/>
                      <a:gd name="T6" fmla="*/ 54 w 84"/>
                      <a:gd name="T7" fmla="*/ 162 h 207"/>
                      <a:gd name="T8" fmla="*/ 84 w 84"/>
                      <a:gd name="T9" fmla="*/ 207 h 207"/>
                    </a:gdLst>
                    <a:ahLst/>
                    <a:cxnLst>
                      <a:cxn ang="0">
                        <a:pos x="T0" y="T1"/>
                      </a:cxn>
                      <a:cxn ang="0">
                        <a:pos x="T2" y="T3"/>
                      </a:cxn>
                      <a:cxn ang="0">
                        <a:pos x="T4" y="T5"/>
                      </a:cxn>
                      <a:cxn ang="0">
                        <a:pos x="T6" y="T7"/>
                      </a:cxn>
                      <a:cxn ang="0">
                        <a:pos x="T8" y="T9"/>
                      </a:cxn>
                    </a:cxnLst>
                    <a:rect l="0" t="0" r="r" b="b"/>
                    <a:pathLst>
                      <a:path w="84" h="207">
                        <a:moveTo>
                          <a:pt x="0" y="0"/>
                        </a:moveTo>
                        <a:cubicBezTo>
                          <a:pt x="20" y="16"/>
                          <a:pt x="38" y="33"/>
                          <a:pt x="48" y="48"/>
                        </a:cubicBezTo>
                        <a:cubicBezTo>
                          <a:pt x="58" y="63"/>
                          <a:pt x="61" y="73"/>
                          <a:pt x="62" y="92"/>
                        </a:cubicBezTo>
                        <a:cubicBezTo>
                          <a:pt x="63" y="111"/>
                          <a:pt x="50" y="143"/>
                          <a:pt x="54" y="162"/>
                        </a:cubicBezTo>
                        <a:cubicBezTo>
                          <a:pt x="58" y="181"/>
                          <a:pt x="78" y="198"/>
                          <a:pt x="84" y="207"/>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86" name="Freeform 22"/>
                  <p:cNvSpPr>
                    <a:spLocks/>
                  </p:cNvSpPr>
                  <p:nvPr/>
                </p:nvSpPr>
                <p:spPr bwMode="auto">
                  <a:xfrm>
                    <a:off x="3248" y="2376"/>
                    <a:ext cx="42" cy="249"/>
                  </a:xfrm>
                  <a:custGeom>
                    <a:avLst/>
                    <a:gdLst>
                      <a:gd name="T0" fmla="*/ 3 w 42"/>
                      <a:gd name="T1" fmla="*/ 0 h 249"/>
                      <a:gd name="T2" fmla="*/ 4 w 42"/>
                      <a:gd name="T3" fmla="*/ 78 h 249"/>
                      <a:gd name="T4" fmla="*/ 30 w 42"/>
                      <a:gd name="T5" fmla="*/ 155 h 249"/>
                      <a:gd name="T6" fmla="*/ 40 w 42"/>
                      <a:gd name="T7" fmla="*/ 201 h 249"/>
                      <a:gd name="T8" fmla="*/ 40 w 42"/>
                      <a:gd name="T9" fmla="*/ 249 h 249"/>
                    </a:gdLst>
                    <a:ahLst/>
                    <a:cxnLst>
                      <a:cxn ang="0">
                        <a:pos x="T0" y="T1"/>
                      </a:cxn>
                      <a:cxn ang="0">
                        <a:pos x="T2" y="T3"/>
                      </a:cxn>
                      <a:cxn ang="0">
                        <a:pos x="T4" y="T5"/>
                      </a:cxn>
                      <a:cxn ang="0">
                        <a:pos x="T6" y="T7"/>
                      </a:cxn>
                      <a:cxn ang="0">
                        <a:pos x="T8" y="T9"/>
                      </a:cxn>
                    </a:cxnLst>
                    <a:rect l="0" t="0" r="r" b="b"/>
                    <a:pathLst>
                      <a:path w="42" h="249">
                        <a:moveTo>
                          <a:pt x="3" y="0"/>
                        </a:moveTo>
                        <a:cubicBezTo>
                          <a:pt x="4" y="13"/>
                          <a:pt x="0" y="52"/>
                          <a:pt x="4" y="78"/>
                        </a:cubicBezTo>
                        <a:cubicBezTo>
                          <a:pt x="8" y="104"/>
                          <a:pt x="24" y="135"/>
                          <a:pt x="30" y="155"/>
                        </a:cubicBezTo>
                        <a:cubicBezTo>
                          <a:pt x="36" y="175"/>
                          <a:pt x="38" y="185"/>
                          <a:pt x="40" y="201"/>
                        </a:cubicBezTo>
                        <a:cubicBezTo>
                          <a:pt x="42" y="217"/>
                          <a:pt x="40" y="239"/>
                          <a:pt x="40" y="249"/>
                        </a:cubicBezTo>
                      </a:path>
                    </a:pathLst>
                  </a:custGeom>
                  <a:noFill/>
                  <a:ln w="38100" cmpd="sng">
                    <a:solidFill>
                      <a:schemeClr val="tx1"/>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64887" name="Freeform 23"/>
                <p:cNvSpPr>
                  <a:spLocks/>
                </p:cNvSpPr>
                <p:nvPr/>
              </p:nvSpPr>
              <p:spPr bwMode="auto">
                <a:xfrm rot="2132260">
                  <a:off x="3216" y="1728"/>
                  <a:ext cx="240" cy="68"/>
                </a:xfrm>
                <a:custGeom>
                  <a:avLst/>
                  <a:gdLst>
                    <a:gd name="T0" fmla="*/ 122 w 122"/>
                    <a:gd name="T1" fmla="*/ 18 h 35"/>
                    <a:gd name="T2" fmla="*/ 57 w 122"/>
                    <a:gd name="T3" fmla="*/ 3 h 35"/>
                    <a:gd name="T4" fmla="*/ 0 w 122"/>
                    <a:gd name="T5" fmla="*/ 35 h 35"/>
                  </a:gdLst>
                  <a:ahLst/>
                  <a:cxnLst>
                    <a:cxn ang="0">
                      <a:pos x="T0" y="T1"/>
                    </a:cxn>
                    <a:cxn ang="0">
                      <a:pos x="T2" y="T3"/>
                    </a:cxn>
                    <a:cxn ang="0">
                      <a:pos x="T4" y="T5"/>
                    </a:cxn>
                  </a:cxnLst>
                  <a:rect l="0" t="0" r="r" b="b"/>
                  <a:pathLst>
                    <a:path w="122" h="35">
                      <a:moveTo>
                        <a:pt x="122" y="18"/>
                      </a:moveTo>
                      <a:cubicBezTo>
                        <a:pt x="112" y="16"/>
                        <a:pt x="77" y="0"/>
                        <a:pt x="57" y="3"/>
                      </a:cubicBezTo>
                      <a:cubicBezTo>
                        <a:pt x="37" y="6"/>
                        <a:pt x="12" y="28"/>
                        <a:pt x="0" y="3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64888" name="Freeform 24"/>
              <p:cNvSpPr>
                <a:spLocks/>
              </p:cNvSpPr>
              <p:nvPr/>
            </p:nvSpPr>
            <p:spPr bwMode="auto">
              <a:xfrm>
                <a:off x="3312" y="2160"/>
                <a:ext cx="240" cy="96"/>
              </a:xfrm>
              <a:custGeom>
                <a:avLst/>
                <a:gdLst>
                  <a:gd name="T0" fmla="*/ 223 w 223"/>
                  <a:gd name="T1" fmla="*/ 106 h 106"/>
                  <a:gd name="T2" fmla="*/ 135 w 223"/>
                  <a:gd name="T3" fmla="*/ 8 h 106"/>
                  <a:gd name="T4" fmla="*/ 0 w 223"/>
                  <a:gd name="T5" fmla="*/ 56 h 106"/>
                </a:gdLst>
                <a:ahLst/>
                <a:cxnLst>
                  <a:cxn ang="0">
                    <a:pos x="T0" y="T1"/>
                  </a:cxn>
                  <a:cxn ang="0">
                    <a:pos x="T2" y="T3"/>
                  </a:cxn>
                  <a:cxn ang="0">
                    <a:pos x="T4" y="T5"/>
                  </a:cxn>
                </a:cxnLst>
                <a:rect l="0" t="0" r="r" b="b"/>
                <a:pathLst>
                  <a:path w="223" h="106">
                    <a:moveTo>
                      <a:pt x="223" y="106"/>
                    </a:moveTo>
                    <a:cubicBezTo>
                      <a:pt x="209" y="91"/>
                      <a:pt x="172" y="16"/>
                      <a:pt x="135" y="8"/>
                    </a:cubicBezTo>
                    <a:cubicBezTo>
                      <a:pt x="98" y="0"/>
                      <a:pt x="28" y="46"/>
                      <a:pt x="0" y="56"/>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64889" name="Group 25"/>
            <p:cNvGrpSpPr>
              <a:grpSpLocks/>
            </p:cNvGrpSpPr>
            <p:nvPr/>
          </p:nvGrpSpPr>
          <p:grpSpPr bwMode="auto">
            <a:xfrm>
              <a:off x="3948" y="1117"/>
              <a:ext cx="661" cy="370"/>
              <a:chOff x="2415" y="1824"/>
              <a:chExt cx="1233" cy="690"/>
            </a:xfrm>
          </p:grpSpPr>
          <p:sp>
            <p:nvSpPr>
              <p:cNvPr id="164890" name="Freeform 26"/>
              <p:cNvSpPr>
                <a:spLocks/>
              </p:cNvSpPr>
              <p:nvPr/>
            </p:nvSpPr>
            <p:spPr bwMode="auto">
              <a:xfrm>
                <a:off x="2832" y="1824"/>
                <a:ext cx="96" cy="48"/>
              </a:xfrm>
              <a:custGeom>
                <a:avLst/>
                <a:gdLst>
                  <a:gd name="T0" fmla="*/ 0 w 48"/>
                  <a:gd name="T1" fmla="*/ 0 h 48"/>
                  <a:gd name="T2" fmla="*/ 48 w 48"/>
                  <a:gd name="T3" fmla="*/ 48 h 48"/>
                </a:gdLst>
                <a:ahLst/>
                <a:cxnLst>
                  <a:cxn ang="0">
                    <a:pos x="T0" y="T1"/>
                  </a:cxn>
                  <a:cxn ang="0">
                    <a:pos x="T2" y="T3"/>
                  </a:cxn>
                </a:cxnLst>
                <a:rect l="0" t="0" r="r" b="b"/>
                <a:pathLst>
                  <a:path w="48" h="48">
                    <a:moveTo>
                      <a:pt x="0" y="0"/>
                    </a:moveTo>
                    <a:cubicBezTo>
                      <a:pt x="0" y="0"/>
                      <a:pt x="24" y="24"/>
                      <a:pt x="48" y="48"/>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91" name="Freeform 27"/>
              <p:cNvSpPr>
                <a:spLocks/>
              </p:cNvSpPr>
              <p:nvPr/>
            </p:nvSpPr>
            <p:spPr bwMode="auto">
              <a:xfrm>
                <a:off x="3483" y="1920"/>
                <a:ext cx="69" cy="57"/>
              </a:xfrm>
              <a:custGeom>
                <a:avLst/>
                <a:gdLst>
                  <a:gd name="T0" fmla="*/ 48 w 48"/>
                  <a:gd name="T1" fmla="*/ 0 h 48"/>
                  <a:gd name="T2" fmla="*/ 0 w 48"/>
                  <a:gd name="T3" fmla="*/ 48 h 48"/>
                </a:gdLst>
                <a:ahLst/>
                <a:cxnLst>
                  <a:cxn ang="0">
                    <a:pos x="T0" y="T1"/>
                  </a:cxn>
                  <a:cxn ang="0">
                    <a:pos x="T2" y="T3"/>
                  </a:cxn>
                </a:cxnLst>
                <a:rect l="0" t="0" r="r" b="b"/>
                <a:pathLst>
                  <a:path w="48" h="48">
                    <a:moveTo>
                      <a:pt x="48" y="0"/>
                    </a:moveTo>
                    <a:cubicBezTo>
                      <a:pt x="48" y="0"/>
                      <a:pt x="24" y="24"/>
                      <a:pt x="0" y="48"/>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92" name="Freeform 28"/>
              <p:cNvSpPr>
                <a:spLocks/>
              </p:cNvSpPr>
              <p:nvPr/>
            </p:nvSpPr>
            <p:spPr bwMode="auto">
              <a:xfrm>
                <a:off x="3552" y="2208"/>
                <a:ext cx="96" cy="48"/>
              </a:xfrm>
              <a:custGeom>
                <a:avLst/>
                <a:gdLst>
                  <a:gd name="T0" fmla="*/ 96 w 96"/>
                  <a:gd name="T1" fmla="*/ 48 h 48"/>
                  <a:gd name="T2" fmla="*/ 0 w 96"/>
                  <a:gd name="T3" fmla="*/ 0 h 48"/>
                </a:gdLst>
                <a:ahLst/>
                <a:cxnLst>
                  <a:cxn ang="0">
                    <a:pos x="T0" y="T1"/>
                  </a:cxn>
                  <a:cxn ang="0">
                    <a:pos x="T2" y="T3"/>
                  </a:cxn>
                </a:cxnLst>
                <a:rect l="0" t="0" r="r" b="b"/>
                <a:pathLst>
                  <a:path w="96" h="48">
                    <a:moveTo>
                      <a:pt x="96" y="48"/>
                    </a:moveTo>
                    <a:cubicBezTo>
                      <a:pt x="96" y="48"/>
                      <a:pt x="48" y="24"/>
                      <a:pt x="0" y="0"/>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93" name="Freeform 29"/>
              <p:cNvSpPr>
                <a:spLocks/>
              </p:cNvSpPr>
              <p:nvPr/>
            </p:nvSpPr>
            <p:spPr bwMode="auto">
              <a:xfrm>
                <a:off x="2415" y="2136"/>
                <a:ext cx="81" cy="72"/>
              </a:xfrm>
              <a:custGeom>
                <a:avLst/>
                <a:gdLst>
                  <a:gd name="T0" fmla="*/ 0 w 48"/>
                  <a:gd name="T1" fmla="*/ 0 h 48"/>
                  <a:gd name="T2" fmla="*/ 48 w 48"/>
                  <a:gd name="T3" fmla="*/ 48 h 48"/>
                </a:gdLst>
                <a:ahLst/>
                <a:cxnLst>
                  <a:cxn ang="0">
                    <a:pos x="T0" y="T1"/>
                  </a:cxn>
                  <a:cxn ang="0">
                    <a:pos x="T2" y="T3"/>
                  </a:cxn>
                </a:cxnLst>
                <a:rect l="0" t="0" r="r" b="b"/>
                <a:pathLst>
                  <a:path w="48" h="48">
                    <a:moveTo>
                      <a:pt x="0" y="0"/>
                    </a:moveTo>
                    <a:cubicBezTo>
                      <a:pt x="0" y="0"/>
                      <a:pt x="24" y="24"/>
                      <a:pt x="48" y="48"/>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4894" name="Freeform 30"/>
              <p:cNvSpPr>
                <a:spLocks/>
              </p:cNvSpPr>
              <p:nvPr/>
            </p:nvSpPr>
            <p:spPr bwMode="auto">
              <a:xfrm>
                <a:off x="3570" y="2466"/>
                <a:ext cx="48" cy="48"/>
              </a:xfrm>
              <a:custGeom>
                <a:avLst/>
                <a:gdLst>
                  <a:gd name="T0" fmla="*/ 48 w 48"/>
                  <a:gd name="T1" fmla="*/ 48 h 48"/>
                  <a:gd name="T2" fmla="*/ 0 w 48"/>
                  <a:gd name="T3" fmla="*/ 0 h 48"/>
                </a:gdLst>
                <a:ahLst/>
                <a:cxnLst>
                  <a:cxn ang="0">
                    <a:pos x="T0" y="T1"/>
                  </a:cxn>
                  <a:cxn ang="0">
                    <a:pos x="T2" y="T3"/>
                  </a:cxn>
                </a:cxnLst>
                <a:rect l="0" t="0" r="r" b="b"/>
                <a:pathLst>
                  <a:path w="48" h="48">
                    <a:moveTo>
                      <a:pt x="48" y="48"/>
                    </a:moveTo>
                    <a:cubicBezTo>
                      <a:pt x="48" y="48"/>
                      <a:pt x="24" y="24"/>
                      <a:pt x="0" y="0"/>
                    </a:cubicBezTo>
                  </a:path>
                </a:pathLst>
              </a:custGeom>
              <a:noFill/>
              <a:ln w="38100" cmpd="sng">
                <a:solidFill>
                  <a:srgbClr val="00FF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64895" name="Group 31"/>
            <p:cNvGrpSpPr>
              <a:grpSpLocks/>
            </p:cNvGrpSpPr>
            <p:nvPr/>
          </p:nvGrpSpPr>
          <p:grpSpPr bwMode="auto">
            <a:xfrm>
              <a:off x="3708" y="628"/>
              <a:ext cx="1217" cy="1198"/>
              <a:chOff x="1968" y="912"/>
              <a:chExt cx="2268" cy="2234"/>
            </a:xfrm>
          </p:grpSpPr>
          <p:sp>
            <p:nvSpPr>
              <p:cNvPr id="164896" name="Freeform 32"/>
              <p:cNvSpPr>
                <a:spLocks/>
              </p:cNvSpPr>
              <p:nvPr/>
            </p:nvSpPr>
            <p:spPr bwMode="auto">
              <a:xfrm>
                <a:off x="2216" y="2640"/>
                <a:ext cx="664" cy="150"/>
              </a:xfrm>
              <a:custGeom>
                <a:avLst/>
                <a:gdLst>
                  <a:gd name="T0" fmla="*/ 1477 w 1935"/>
                  <a:gd name="T1" fmla="*/ 240 h 666"/>
                  <a:gd name="T2" fmla="*/ 1935 w 1935"/>
                  <a:gd name="T3" fmla="*/ 158 h 666"/>
                  <a:gd name="T4" fmla="*/ 1930 w 1935"/>
                  <a:gd name="T5" fmla="*/ 156 h 666"/>
                  <a:gd name="T6" fmla="*/ 1660 w 1935"/>
                  <a:gd name="T7" fmla="*/ 573 h 666"/>
                  <a:gd name="T8" fmla="*/ 1662 w 1935"/>
                  <a:gd name="T9" fmla="*/ 571 h 666"/>
                  <a:gd name="T10" fmla="*/ 1688 w 1935"/>
                  <a:gd name="T11" fmla="*/ 450 h 666"/>
                  <a:gd name="T12" fmla="*/ 1685 w 1935"/>
                  <a:gd name="T13" fmla="*/ 454 h 666"/>
                  <a:gd name="T14" fmla="*/ 1586 w 1935"/>
                  <a:gd name="T15" fmla="*/ 513 h 666"/>
                  <a:gd name="T16" fmla="*/ 1478 w 1935"/>
                  <a:gd name="T17" fmla="*/ 565 h 666"/>
                  <a:gd name="T18" fmla="*/ 1371 w 1935"/>
                  <a:gd name="T19" fmla="*/ 605 h 666"/>
                  <a:gd name="T20" fmla="*/ 1255 w 1935"/>
                  <a:gd name="T21" fmla="*/ 635 h 666"/>
                  <a:gd name="T22" fmla="*/ 1025 w 1935"/>
                  <a:gd name="T23" fmla="*/ 664 h 666"/>
                  <a:gd name="T24" fmla="*/ 967 w 1935"/>
                  <a:gd name="T25" fmla="*/ 666 h 666"/>
                  <a:gd name="T26" fmla="*/ 908 w 1935"/>
                  <a:gd name="T27" fmla="*/ 664 h 666"/>
                  <a:gd name="T28" fmla="*/ 791 w 1935"/>
                  <a:gd name="T29" fmla="*/ 654 h 666"/>
                  <a:gd name="T30" fmla="*/ 568 w 1935"/>
                  <a:gd name="T31" fmla="*/ 605 h 666"/>
                  <a:gd name="T32" fmla="*/ 462 w 1935"/>
                  <a:gd name="T33" fmla="*/ 563 h 666"/>
                  <a:gd name="T34" fmla="*/ 359 w 1935"/>
                  <a:gd name="T35" fmla="*/ 515 h 666"/>
                  <a:gd name="T36" fmla="*/ 262 w 1935"/>
                  <a:gd name="T37" fmla="*/ 457 h 666"/>
                  <a:gd name="T38" fmla="*/ 171 w 1935"/>
                  <a:gd name="T39" fmla="*/ 388 h 666"/>
                  <a:gd name="T40" fmla="*/ 88 w 1935"/>
                  <a:gd name="T41" fmla="*/ 313 h 666"/>
                  <a:gd name="T42" fmla="*/ 12 w 1935"/>
                  <a:gd name="T43" fmla="*/ 225 h 666"/>
                  <a:gd name="T44" fmla="*/ 5 w 1935"/>
                  <a:gd name="T45" fmla="*/ 217 h 666"/>
                  <a:gd name="T46" fmla="*/ 0 w 1935"/>
                  <a:gd name="T47" fmla="*/ 0 h 666"/>
                  <a:gd name="T48" fmla="*/ 12 w 1935"/>
                  <a:gd name="T49" fmla="*/ 8 h 666"/>
                  <a:gd name="T50" fmla="*/ 81 w 1935"/>
                  <a:gd name="T51" fmla="*/ 100 h 666"/>
                  <a:gd name="T52" fmla="*/ 158 w 1935"/>
                  <a:gd name="T53" fmla="*/ 183 h 666"/>
                  <a:gd name="T54" fmla="*/ 242 w 1935"/>
                  <a:gd name="T55" fmla="*/ 256 h 666"/>
                  <a:gd name="T56" fmla="*/ 332 w 1935"/>
                  <a:gd name="T57" fmla="*/ 320 h 666"/>
                  <a:gd name="T58" fmla="*/ 427 w 1935"/>
                  <a:gd name="T59" fmla="*/ 373 h 666"/>
                  <a:gd name="T60" fmla="*/ 527 w 1935"/>
                  <a:gd name="T61" fmla="*/ 417 h 666"/>
                  <a:gd name="T62" fmla="*/ 628 w 1935"/>
                  <a:gd name="T63" fmla="*/ 449 h 666"/>
                  <a:gd name="T64" fmla="*/ 736 w 1935"/>
                  <a:gd name="T65" fmla="*/ 472 h 666"/>
                  <a:gd name="T66" fmla="*/ 842 w 1935"/>
                  <a:gd name="T67" fmla="*/ 484 h 666"/>
                  <a:gd name="T68" fmla="*/ 896 w 1935"/>
                  <a:gd name="T69" fmla="*/ 486 h 666"/>
                  <a:gd name="T70" fmla="*/ 951 w 1935"/>
                  <a:gd name="T71" fmla="*/ 486 h 666"/>
                  <a:gd name="T72" fmla="*/ 1166 w 1935"/>
                  <a:gd name="T73" fmla="*/ 454 h 666"/>
                  <a:gd name="T74" fmla="*/ 1270 w 1935"/>
                  <a:gd name="T75" fmla="*/ 423 h 666"/>
                  <a:gd name="T76" fmla="*/ 1374 w 1935"/>
                  <a:gd name="T77" fmla="*/ 380 h 666"/>
                  <a:gd name="T78" fmla="*/ 1473 w 1935"/>
                  <a:gd name="T79" fmla="*/ 325 h 666"/>
                  <a:gd name="T80" fmla="*/ 1569 w 1935"/>
                  <a:gd name="T81" fmla="*/ 256 h 666"/>
                  <a:gd name="T82" fmla="*/ 1569 w 1935"/>
                  <a:gd name="T83" fmla="*/ 251 h 666"/>
                  <a:gd name="T84" fmla="*/ 1467 w 1935"/>
                  <a:gd name="T85" fmla="*/ 240 h 666"/>
                  <a:gd name="T86" fmla="*/ 1477 w 1935"/>
                  <a:gd name="T87" fmla="*/ 24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5" h="666">
                    <a:moveTo>
                      <a:pt x="1477" y="240"/>
                    </a:moveTo>
                    <a:lnTo>
                      <a:pt x="1935" y="158"/>
                    </a:lnTo>
                    <a:lnTo>
                      <a:pt x="1930" y="156"/>
                    </a:lnTo>
                    <a:lnTo>
                      <a:pt x="1660" y="573"/>
                    </a:lnTo>
                    <a:lnTo>
                      <a:pt x="1662" y="571"/>
                    </a:lnTo>
                    <a:lnTo>
                      <a:pt x="1688" y="450"/>
                    </a:lnTo>
                    <a:lnTo>
                      <a:pt x="1685" y="454"/>
                    </a:lnTo>
                    <a:lnTo>
                      <a:pt x="1586" y="513"/>
                    </a:lnTo>
                    <a:lnTo>
                      <a:pt x="1478" y="565"/>
                    </a:lnTo>
                    <a:lnTo>
                      <a:pt x="1371" y="605"/>
                    </a:lnTo>
                    <a:lnTo>
                      <a:pt x="1255" y="635"/>
                    </a:lnTo>
                    <a:lnTo>
                      <a:pt x="1025" y="664"/>
                    </a:lnTo>
                    <a:lnTo>
                      <a:pt x="967" y="666"/>
                    </a:lnTo>
                    <a:lnTo>
                      <a:pt x="908" y="664"/>
                    </a:lnTo>
                    <a:lnTo>
                      <a:pt x="791" y="654"/>
                    </a:lnTo>
                    <a:lnTo>
                      <a:pt x="568" y="605"/>
                    </a:lnTo>
                    <a:lnTo>
                      <a:pt x="462" y="563"/>
                    </a:lnTo>
                    <a:lnTo>
                      <a:pt x="359" y="515"/>
                    </a:lnTo>
                    <a:lnTo>
                      <a:pt x="262" y="457"/>
                    </a:lnTo>
                    <a:lnTo>
                      <a:pt x="171" y="388"/>
                    </a:lnTo>
                    <a:lnTo>
                      <a:pt x="88" y="313"/>
                    </a:lnTo>
                    <a:lnTo>
                      <a:pt x="12" y="225"/>
                    </a:lnTo>
                    <a:lnTo>
                      <a:pt x="5" y="217"/>
                    </a:lnTo>
                    <a:lnTo>
                      <a:pt x="0" y="0"/>
                    </a:lnTo>
                    <a:lnTo>
                      <a:pt x="12" y="8"/>
                    </a:lnTo>
                    <a:lnTo>
                      <a:pt x="81" y="100"/>
                    </a:lnTo>
                    <a:lnTo>
                      <a:pt x="158" y="183"/>
                    </a:lnTo>
                    <a:lnTo>
                      <a:pt x="242" y="256"/>
                    </a:lnTo>
                    <a:lnTo>
                      <a:pt x="332" y="320"/>
                    </a:lnTo>
                    <a:lnTo>
                      <a:pt x="427" y="373"/>
                    </a:lnTo>
                    <a:lnTo>
                      <a:pt x="527" y="417"/>
                    </a:lnTo>
                    <a:lnTo>
                      <a:pt x="628" y="449"/>
                    </a:lnTo>
                    <a:lnTo>
                      <a:pt x="736" y="472"/>
                    </a:lnTo>
                    <a:lnTo>
                      <a:pt x="842" y="484"/>
                    </a:lnTo>
                    <a:lnTo>
                      <a:pt x="896" y="486"/>
                    </a:lnTo>
                    <a:lnTo>
                      <a:pt x="951" y="486"/>
                    </a:lnTo>
                    <a:lnTo>
                      <a:pt x="1166" y="454"/>
                    </a:lnTo>
                    <a:lnTo>
                      <a:pt x="1270" y="423"/>
                    </a:lnTo>
                    <a:lnTo>
                      <a:pt x="1374" y="380"/>
                    </a:lnTo>
                    <a:lnTo>
                      <a:pt x="1473" y="325"/>
                    </a:lnTo>
                    <a:lnTo>
                      <a:pt x="1569" y="256"/>
                    </a:lnTo>
                    <a:lnTo>
                      <a:pt x="1569" y="251"/>
                    </a:lnTo>
                    <a:lnTo>
                      <a:pt x="1467" y="240"/>
                    </a:lnTo>
                    <a:lnTo>
                      <a:pt x="1477" y="240"/>
                    </a:lnTo>
                    <a:close/>
                  </a:path>
                </a:pathLst>
              </a:custGeom>
              <a:solidFill>
                <a:srgbClr val="000080"/>
              </a:solidFill>
              <a:ln w="1651">
                <a:solidFill>
                  <a:srgbClr val="FF0000"/>
                </a:solidFill>
                <a:prstDash val="solid"/>
                <a:round/>
                <a:headEnd/>
                <a:tailEnd/>
              </a:ln>
            </p:spPr>
            <p:txBody>
              <a:bodyPr/>
              <a:lstStyle/>
              <a:p>
                <a:endParaRPr lang="en-US"/>
              </a:p>
            </p:txBody>
          </p:sp>
          <p:sp>
            <p:nvSpPr>
              <p:cNvPr id="164897" name="Freeform 33"/>
              <p:cNvSpPr>
                <a:spLocks/>
              </p:cNvSpPr>
              <p:nvPr/>
            </p:nvSpPr>
            <p:spPr bwMode="auto">
              <a:xfrm>
                <a:off x="3456" y="2069"/>
                <a:ext cx="388" cy="552"/>
              </a:xfrm>
              <a:custGeom>
                <a:avLst/>
                <a:gdLst>
                  <a:gd name="T0" fmla="*/ 206 w 775"/>
                  <a:gd name="T1" fmla="*/ 271 h 1104"/>
                  <a:gd name="T2" fmla="*/ 0 w 775"/>
                  <a:gd name="T3" fmla="*/ 97 h 1104"/>
                  <a:gd name="T4" fmla="*/ 0 w 775"/>
                  <a:gd name="T5" fmla="*/ 100 h 1104"/>
                  <a:gd name="T6" fmla="*/ 250 w 775"/>
                  <a:gd name="T7" fmla="*/ 0 h 1104"/>
                  <a:gd name="T8" fmla="*/ 248 w 775"/>
                  <a:gd name="T9" fmla="*/ 0 h 1104"/>
                  <a:gd name="T10" fmla="*/ 195 w 775"/>
                  <a:gd name="T11" fmla="*/ 53 h 1104"/>
                  <a:gd name="T12" fmla="*/ 200 w 775"/>
                  <a:gd name="T13" fmla="*/ 53 h 1104"/>
                  <a:gd name="T14" fmla="*/ 318 w 775"/>
                  <a:gd name="T15" fmla="*/ 90 h 1104"/>
                  <a:gd name="T16" fmla="*/ 430 w 775"/>
                  <a:gd name="T17" fmla="*/ 159 h 1104"/>
                  <a:gd name="T18" fmla="*/ 529 w 775"/>
                  <a:gd name="T19" fmla="*/ 252 h 1104"/>
                  <a:gd name="T20" fmla="*/ 616 w 775"/>
                  <a:gd name="T21" fmla="*/ 371 h 1104"/>
                  <a:gd name="T22" fmla="*/ 685 w 775"/>
                  <a:gd name="T23" fmla="*/ 505 h 1104"/>
                  <a:gd name="T24" fmla="*/ 738 w 775"/>
                  <a:gd name="T25" fmla="*/ 653 h 1104"/>
                  <a:gd name="T26" fmla="*/ 768 w 775"/>
                  <a:gd name="T27" fmla="*/ 811 h 1104"/>
                  <a:gd name="T28" fmla="*/ 773 w 775"/>
                  <a:gd name="T29" fmla="*/ 892 h 1104"/>
                  <a:gd name="T30" fmla="*/ 775 w 775"/>
                  <a:gd name="T31" fmla="*/ 933 h 1104"/>
                  <a:gd name="T32" fmla="*/ 775 w 775"/>
                  <a:gd name="T33" fmla="*/ 976 h 1104"/>
                  <a:gd name="T34" fmla="*/ 775 w 775"/>
                  <a:gd name="T35" fmla="*/ 984 h 1104"/>
                  <a:gd name="T36" fmla="*/ 702 w 775"/>
                  <a:gd name="T37" fmla="*/ 1104 h 1104"/>
                  <a:gd name="T38" fmla="*/ 701 w 775"/>
                  <a:gd name="T39" fmla="*/ 1094 h 1104"/>
                  <a:gd name="T40" fmla="*/ 704 w 775"/>
                  <a:gd name="T41" fmla="*/ 1011 h 1104"/>
                  <a:gd name="T42" fmla="*/ 704 w 775"/>
                  <a:gd name="T43" fmla="*/ 971 h 1104"/>
                  <a:gd name="T44" fmla="*/ 704 w 775"/>
                  <a:gd name="T45" fmla="*/ 928 h 1104"/>
                  <a:gd name="T46" fmla="*/ 684 w 775"/>
                  <a:gd name="T47" fmla="*/ 771 h 1104"/>
                  <a:gd name="T48" fmla="*/ 640 w 775"/>
                  <a:gd name="T49" fmla="*/ 625 h 1104"/>
                  <a:gd name="T50" fmla="*/ 576 w 775"/>
                  <a:gd name="T51" fmla="*/ 497 h 1104"/>
                  <a:gd name="T52" fmla="*/ 497 w 775"/>
                  <a:gd name="T53" fmla="*/ 388 h 1104"/>
                  <a:gd name="T54" fmla="*/ 403 w 775"/>
                  <a:gd name="T55" fmla="*/ 302 h 1104"/>
                  <a:gd name="T56" fmla="*/ 296 w 775"/>
                  <a:gd name="T57" fmla="*/ 244 h 1104"/>
                  <a:gd name="T58" fmla="*/ 177 w 775"/>
                  <a:gd name="T59" fmla="*/ 217 h 1104"/>
                  <a:gd name="T60" fmla="*/ 173 w 775"/>
                  <a:gd name="T61" fmla="*/ 220 h 1104"/>
                  <a:gd name="T62" fmla="*/ 211 w 775"/>
                  <a:gd name="T63" fmla="*/ 275 h 1104"/>
                  <a:gd name="T64" fmla="*/ 206 w 775"/>
                  <a:gd name="T65" fmla="*/ 271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5" h="1104">
                    <a:moveTo>
                      <a:pt x="206" y="271"/>
                    </a:moveTo>
                    <a:lnTo>
                      <a:pt x="0" y="97"/>
                    </a:lnTo>
                    <a:lnTo>
                      <a:pt x="0" y="100"/>
                    </a:lnTo>
                    <a:lnTo>
                      <a:pt x="250" y="0"/>
                    </a:lnTo>
                    <a:lnTo>
                      <a:pt x="248" y="0"/>
                    </a:lnTo>
                    <a:lnTo>
                      <a:pt x="195" y="53"/>
                    </a:lnTo>
                    <a:lnTo>
                      <a:pt x="200" y="53"/>
                    </a:lnTo>
                    <a:lnTo>
                      <a:pt x="318" y="90"/>
                    </a:lnTo>
                    <a:lnTo>
                      <a:pt x="430" y="159"/>
                    </a:lnTo>
                    <a:lnTo>
                      <a:pt x="529" y="252"/>
                    </a:lnTo>
                    <a:lnTo>
                      <a:pt x="616" y="371"/>
                    </a:lnTo>
                    <a:lnTo>
                      <a:pt x="685" y="505"/>
                    </a:lnTo>
                    <a:lnTo>
                      <a:pt x="738" y="653"/>
                    </a:lnTo>
                    <a:lnTo>
                      <a:pt x="768" y="811"/>
                    </a:lnTo>
                    <a:lnTo>
                      <a:pt x="773" y="892"/>
                    </a:lnTo>
                    <a:lnTo>
                      <a:pt x="775" y="933"/>
                    </a:lnTo>
                    <a:lnTo>
                      <a:pt x="775" y="976"/>
                    </a:lnTo>
                    <a:lnTo>
                      <a:pt x="775" y="984"/>
                    </a:lnTo>
                    <a:lnTo>
                      <a:pt x="702" y="1104"/>
                    </a:lnTo>
                    <a:lnTo>
                      <a:pt x="701" y="1094"/>
                    </a:lnTo>
                    <a:lnTo>
                      <a:pt x="704" y="1011"/>
                    </a:lnTo>
                    <a:lnTo>
                      <a:pt x="704" y="971"/>
                    </a:lnTo>
                    <a:lnTo>
                      <a:pt x="704" y="928"/>
                    </a:lnTo>
                    <a:lnTo>
                      <a:pt x="684" y="771"/>
                    </a:lnTo>
                    <a:lnTo>
                      <a:pt x="640" y="625"/>
                    </a:lnTo>
                    <a:lnTo>
                      <a:pt x="576" y="497"/>
                    </a:lnTo>
                    <a:lnTo>
                      <a:pt x="497" y="388"/>
                    </a:lnTo>
                    <a:lnTo>
                      <a:pt x="403" y="302"/>
                    </a:lnTo>
                    <a:lnTo>
                      <a:pt x="296" y="244"/>
                    </a:lnTo>
                    <a:lnTo>
                      <a:pt x="177" y="217"/>
                    </a:lnTo>
                    <a:lnTo>
                      <a:pt x="173" y="220"/>
                    </a:lnTo>
                    <a:lnTo>
                      <a:pt x="211" y="275"/>
                    </a:lnTo>
                    <a:lnTo>
                      <a:pt x="206" y="271"/>
                    </a:lnTo>
                    <a:close/>
                  </a:path>
                </a:pathLst>
              </a:custGeom>
              <a:solidFill>
                <a:srgbClr val="000080"/>
              </a:solidFill>
              <a:ln w="1651">
                <a:solidFill>
                  <a:srgbClr val="FF0000"/>
                </a:solidFill>
                <a:prstDash val="solid"/>
                <a:round/>
                <a:headEnd/>
                <a:tailEnd/>
              </a:ln>
            </p:spPr>
            <p:txBody>
              <a:bodyPr/>
              <a:lstStyle/>
              <a:p>
                <a:endParaRPr lang="en-US"/>
              </a:p>
            </p:txBody>
          </p:sp>
          <p:sp>
            <p:nvSpPr>
              <p:cNvPr id="164898" name="Freeform 34"/>
              <p:cNvSpPr>
                <a:spLocks/>
              </p:cNvSpPr>
              <p:nvPr/>
            </p:nvSpPr>
            <p:spPr bwMode="auto">
              <a:xfrm>
                <a:off x="1968" y="1973"/>
                <a:ext cx="416" cy="525"/>
              </a:xfrm>
              <a:custGeom>
                <a:avLst/>
                <a:gdLst>
                  <a:gd name="T0" fmla="*/ 613 w 832"/>
                  <a:gd name="T1" fmla="*/ 773 h 1050"/>
                  <a:gd name="T2" fmla="*/ 832 w 832"/>
                  <a:gd name="T3" fmla="*/ 916 h 1050"/>
                  <a:gd name="T4" fmla="*/ 832 w 832"/>
                  <a:gd name="T5" fmla="*/ 915 h 1050"/>
                  <a:gd name="T6" fmla="*/ 591 w 832"/>
                  <a:gd name="T7" fmla="*/ 1050 h 1050"/>
                  <a:gd name="T8" fmla="*/ 593 w 832"/>
                  <a:gd name="T9" fmla="*/ 1050 h 1050"/>
                  <a:gd name="T10" fmla="*/ 640 w 832"/>
                  <a:gd name="T11" fmla="*/ 990 h 1050"/>
                  <a:gd name="T12" fmla="*/ 639 w 832"/>
                  <a:gd name="T13" fmla="*/ 990 h 1050"/>
                  <a:gd name="T14" fmla="*/ 519 w 832"/>
                  <a:gd name="T15" fmla="*/ 968 h 1050"/>
                  <a:gd name="T16" fmla="*/ 402 w 832"/>
                  <a:gd name="T17" fmla="*/ 916 h 1050"/>
                  <a:gd name="T18" fmla="*/ 296 w 832"/>
                  <a:gd name="T19" fmla="*/ 835 h 1050"/>
                  <a:gd name="T20" fmla="*/ 202 w 832"/>
                  <a:gd name="T21" fmla="*/ 730 h 1050"/>
                  <a:gd name="T22" fmla="*/ 124 w 832"/>
                  <a:gd name="T23" fmla="*/ 605 h 1050"/>
                  <a:gd name="T24" fmla="*/ 61 w 832"/>
                  <a:gd name="T25" fmla="*/ 462 h 1050"/>
                  <a:gd name="T26" fmla="*/ 20 w 832"/>
                  <a:gd name="T27" fmla="*/ 307 h 1050"/>
                  <a:gd name="T28" fmla="*/ 2 w 832"/>
                  <a:gd name="T29" fmla="*/ 141 h 1050"/>
                  <a:gd name="T30" fmla="*/ 0 w 832"/>
                  <a:gd name="T31" fmla="*/ 134 h 1050"/>
                  <a:gd name="T32" fmla="*/ 63 w 832"/>
                  <a:gd name="T33" fmla="*/ 0 h 1050"/>
                  <a:gd name="T34" fmla="*/ 66 w 832"/>
                  <a:gd name="T35" fmla="*/ 10 h 1050"/>
                  <a:gd name="T36" fmla="*/ 68 w 832"/>
                  <a:gd name="T37" fmla="*/ 96 h 1050"/>
                  <a:gd name="T38" fmla="*/ 74 w 832"/>
                  <a:gd name="T39" fmla="*/ 178 h 1050"/>
                  <a:gd name="T40" fmla="*/ 107 w 832"/>
                  <a:gd name="T41" fmla="*/ 334 h 1050"/>
                  <a:gd name="T42" fmla="*/ 160 w 832"/>
                  <a:gd name="T43" fmla="*/ 474 h 1050"/>
                  <a:gd name="T44" fmla="*/ 232 w 832"/>
                  <a:gd name="T45" fmla="*/ 597 h 1050"/>
                  <a:gd name="T46" fmla="*/ 319 w 832"/>
                  <a:gd name="T47" fmla="*/ 694 h 1050"/>
                  <a:gd name="T48" fmla="*/ 418 w 832"/>
                  <a:gd name="T49" fmla="*/ 768 h 1050"/>
                  <a:gd name="T50" fmla="*/ 529 w 832"/>
                  <a:gd name="T51" fmla="*/ 810 h 1050"/>
                  <a:gd name="T52" fmla="*/ 588 w 832"/>
                  <a:gd name="T53" fmla="*/ 820 h 1050"/>
                  <a:gd name="T54" fmla="*/ 617 w 832"/>
                  <a:gd name="T55" fmla="*/ 822 h 1050"/>
                  <a:gd name="T56" fmla="*/ 647 w 832"/>
                  <a:gd name="T57" fmla="*/ 820 h 1050"/>
                  <a:gd name="T58" fmla="*/ 649 w 832"/>
                  <a:gd name="T59" fmla="*/ 817 h 1050"/>
                  <a:gd name="T60" fmla="*/ 608 w 832"/>
                  <a:gd name="T61" fmla="*/ 768 h 1050"/>
                  <a:gd name="T62" fmla="*/ 613 w 832"/>
                  <a:gd name="T63" fmla="*/ 773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2" h="1050">
                    <a:moveTo>
                      <a:pt x="613" y="773"/>
                    </a:moveTo>
                    <a:lnTo>
                      <a:pt x="832" y="916"/>
                    </a:lnTo>
                    <a:lnTo>
                      <a:pt x="832" y="915"/>
                    </a:lnTo>
                    <a:lnTo>
                      <a:pt x="591" y="1050"/>
                    </a:lnTo>
                    <a:lnTo>
                      <a:pt x="593" y="1050"/>
                    </a:lnTo>
                    <a:lnTo>
                      <a:pt x="640" y="990"/>
                    </a:lnTo>
                    <a:lnTo>
                      <a:pt x="639" y="990"/>
                    </a:lnTo>
                    <a:lnTo>
                      <a:pt x="519" y="968"/>
                    </a:lnTo>
                    <a:lnTo>
                      <a:pt x="402" y="916"/>
                    </a:lnTo>
                    <a:lnTo>
                      <a:pt x="296" y="835"/>
                    </a:lnTo>
                    <a:lnTo>
                      <a:pt x="202" y="730"/>
                    </a:lnTo>
                    <a:lnTo>
                      <a:pt x="124" y="605"/>
                    </a:lnTo>
                    <a:lnTo>
                      <a:pt x="61" y="462"/>
                    </a:lnTo>
                    <a:lnTo>
                      <a:pt x="20" y="307"/>
                    </a:lnTo>
                    <a:lnTo>
                      <a:pt x="2" y="141"/>
                    </a:lnTo>
                    <a:lnTo>
                      <a:pt x="0" y="134"/>
                    </a:lnTo>
                    <a:lnTo>
                      <a:pt x="63" y="0"/>
                    </a:lnTo>
                    <a:lnTo>
                      <a:pt x="66" y="10"/>
                    </a:lnTo>
                    <a:lnTo>
                      <a:pt x="68" y="96"/>
                    </a:lnTo>
                    <a:lnTo>
                      <a:pt x="74" y="178"/>
                    </a:lnTo>
                    <a:lnTo>
                      <a:pt x="107" y="334"/>
                    </a:lnTo>
                    <a:lnTo>
                      <a:pt x="160" y="474"/>
                    </a:lnTo>
                    <a:lnTo>
                      <a:pt x="232" y="597"/>
                    </a:lnTo>
                    <a:lnTo>
                      <a:pt x="319" y="694"/>
                    </a:lnTo>
                    <a:lnTo>
                      <a:pt x="418" y="768"/>
                    </a:lnTo>
                    <a:lnTo>
                      <a:pt x="529" y="810"/>
                    </a:lnTo>
                    <a:lnTo>
                      <a:pt x="588" y="820"/>
                    </a:lnTo>
                    <a:lnTo>
                      <a:pt x="617" y="822"/>
                    </a:lnTo>
                    <a:lnTo>
                      <a:pt x="647" y="820"/>
                    </a:lnTo>
                    <a:lnTo>
                      <a:pt x="649" y="817"/>
                    </a:lnTo>
                    <a:lnTo>
                      <a:pt x="608" y="768"/>
                    </a:lnTo>
                    <a:lnTo>
                      <a:pt x="613" y="773"/>
                    </a:lnTo>
                    <a:close/>
                  </a:path>
                </a:pathLst>
              </a:custGeom>
              <a:solidFill>
                <a:srgbClr val="000080"/>
              </a:solidFill>
              <a:ln w="1651">
                <a:solidFill>
                  <a:srgbClr val="FF0000"/>
                </a:solidFill>
                <a:prstDash val="solid"/>
                <a:round/>
                <a:headEnd/>
                <a:tailEnd/>
              </a:ln>
            </p:spPr>
            <p:txBody>
              <a:bodyPr/>
              <a:lstStyle/>
              <a:p>
                <a:endParaRPr lang="en-US"/>
              </a:p>
            </p:txBody>
          </p:sp>
          <p:sp>
            <p:nvSpPr>
              <p:cNvPr id="164899" name="Freeform 35"/>
              <p:cNvSpPr>
                <a:spLocks/>
              </p:cNvSpPr>
              <p:nvPr/>
            </p:nvSpPr>
            <p:spPr bwMode="auto">
              <a:xfrm rot="1983503">
                <a:off x="3360" y="912"/>
                <a:ext cx="726" cy="523"/>
              </a:xfrm>
              <a:custGeom>
                <a:avLst/>
                <a:gdLst>
                  <a:gd name="T0" fmla="*/ 356 w 1646"/>
                  <a:gd name="T1" fmla="*/ 948 h 1304"/>
                  <a:gd name="T2" fmla="*/ 58 w 1646"/>
                  <a:gd name="T3" fmla="*/ 1304 h 1304"/>
                  <a:gd name="T4" fmla="*/ 63 w 1646"/>
                  <a:gd name="T5" fmla="*/ 1302 h 1304"/>
                  <a:gd name="T6" fmla="*/ 2 w 1646"/>
                  <a:gd name="T7" fmla="*/ 807 h 1304"/>
                  <a:gd name="T8" fmla="*/ 0 w 1646"/>
                  <a:gd name="T9" fmla="*/ 812 h 1304"/>
                  <a:gd name="T10" fmla="*/ 58 w 1646"/>
                  <a:gd name="T11" fmla="*/ 921 h 1304"/>
                  <a:gd name="T12" fmla="*/ 58 w 1646"/>
                  <a:gd name="T13" fmla="*/ 916 h 1304"/>
                  <a:gd name="T14" fmla="*/ 95 w 1646"/>
                  <a:gd name="T15" fmla="*/ 804 h 1304"/>
                  <a:gd name="T16" fmla="*/ 146 w 1646"/>
                  <a:gd name="T17" fmla="*/ 698 h 1304"/>
                  <a:gd name="T18" fmla="*/ 203 w 1646"/>
                  <a:gd name="T19" fmla="*/ 598 h 1304"/>
                  <a:gd name="T20" fmla="*/ 272 w 1646"/>
                  <a:gd name="T21" fmla="*/ 501 h 1304"/>
                  <a:gd name="T22" fmla="*/ 347 w 1646"/>
                  <a:gd name="T23" fmla="*/ 415 h 1304"/>
                  <a:gd name="T24" fmla="*/ 430 w 1646"/>
                  <a:gd name="T25" fmla="*/ 333 h 1304"/>
                  <a:gd name="T26" fmla="*/ 520 w 1646"/>
                  <a:gd name="T27" fmla="*/ 259 h 1304"/>
                  <a:gd name="T28" fmla="*/ 616 w 1646"/>
                  <a:gd name="T29" fmla="*/ 193 h 1304"/>
                  <a:gd name="T30" fmla="*/ 715 w 1646"/>
                  <a:gd name="T31" fmla="*/ 136 h 1304"/>
                  <a:gd name="T32" fmla="*/ 820 w 1646"/>
                  <a:gd name="T33" fmla="*/ 88 h 1304"/>
                  <a:gd name="T34" fmla="*/ 927 w 1646"/>
                  <a:gd name="T35" fmla="*/ 51 h 1304"/>
                  <a:gd name="T36" fmla="*/ 1039 w 1646"/>
                  <a:gd name="T37" fmla="*/ 24 h 1304"/>
                  <a:gd name="T38" fmla="*/ 1150 w 1646"/>
                  <a:gd name="T39" fmla="*/ 7 h 1304"/>
                  <a:gd name="T40" fmla="*/ 1264 w 1646"/>
                  <a:gd name="T41" fmla="*/ 0 h 1304"/>
                  <a:gd name="T42" fmla="*/ 1320 w 1646"/>
                  <a:gd name="T43" fmla="*/ 2 h 1304"/>
                  <a:gd name="T44" fmla="*/ 1377 w 1646"/>
                  <a:gd name="T45" fmla="*/ 5 h 1304"/>
                  <a:gd name="T46" fmla="*/ 1491 w 1646"/>
                  <a:gd name="T47" fmla="*/ 25 h 1304"/>
                  <a:gd name="T48" fmla="*/ 1501 w 1646"/>
                  <a:gd name="T49" fmla="*/ 25 h 1304"/>
                  <a:gd name="T50" fmla="*/ 1646 w 1646"/>
                  <a:gd name="T51" fmla="*/ 190 h 1304"/>
                  <a:gd name="T52" fmla="*/ 1629 w 1646"/>
                  <a:gd name="T53" fmla="*/ 192 h 1304"/>
                  <a:gd name="T54" fmla="*/ 1518 w 1646"/>
                  <a:gd name="T55" fmla="*/ 165 h 1304"/>
                  <a:gd name="T56" fmla="*/ 1404 w 1646"/>
                  <a:gd name="T57" fmla="*/ 149 h 1304"/>
                  <a:gd name="T58" fmla="*/ 1293 w 1646"/>
                  <a:gd name="T59" fmla="*/ 146 h 1304"/>
                  <a:gd name="T60" fmla="*/ 1182 w 1646"/>
                  <a:gd name="T61" fmla="*/ 154 h 1304"/>
                  <a:gd name="T62" fmla="*/ 972 w 1646"/>
                  <a:gd name="T63" fmla="*/ 205 h 1304"/>
                  <a:gd name="T64" fmla="*/ 873 w 1646"/>
                  <a:gd name="T65" fmla="*/ 244 h 1304"/>
                  <a:gd name="T66" fmla="*/ 776 w 1646"/>
                  <a:gd name="T67" fmla="*/ 296 h 1304"/>
                  <a:gd name="T68" fmla="*/ 688 w 1646"/>
                  <a:gd name="T69" fmla="*/ 356 h 1304"/>
                  <a:gd name="T70" fmla="*/ 603 w 1646"/>
                  <a:gd name="T71" fmla="*/ 423 h 1304"/>
                  <a:gd name="T72" fmla="*/ 527 w 1646"/>
                  <a:gd name="T73" fmla="*/ 501 h 1304"/>
                  <a:gd name="T74" fmla="*/ 458 w 1646"/>
                  <a:gd name="T75" fmla="*/ 586 h 1304"/>
                  <a:gd name="T76" fmla="*/ 400 w 1646"/>
                  <a:gd name="T77" fmla="*/ 676 h 1304"/>
                  <a:gd name="T78" fmla="*/ 347 w 1646"/>
                  <a:gd name="T79" fmla="*/ 775 h 1304"/>
                  <a:gd name="T80" fmla="*/ 307 w 1646"/>
                  <a:gd name="T81" fmla="*/ 881 h 1304"/>
                  <a:gd name="T82" fmla="*/ 277 w 1646"/>
                  <a:gd name="T83" fmla="*/ 994 h 1304"/>
                  <a:gd name="T84" fmla="*/ 280 w 1646"/>
                  <a:gd name="T85" fmla="*/ 999 h 1304"/>
                  <a:gd name="T86" fmla="*/ 364 w 1646"/>
                  <a:gd name="T87" fmla="*/ 941 h 1304"/>
                  <a:gd name="T88" fmla="*/ 356 w 1646"/>
                  <a:gd name="T89" fmla="*/ 948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46" h="1304">
                    <a:moveTo>
                      <a:pt x="356" y="948"/>
                    </a:moveTo>
                    <a:lnTo>
                      <a:pt x="58" y="1304"/>
                    </a:lnTo>
                    <a:lnTo>
                      <a:pt x="63" y="1302"/>
                    </a:lnTo>
                    <a:lnTo>
                      <a:pt x="2" y="807"/>
                    </a:lnTo>
                    <a:lnTo>
                      <a:pt x="0" y="812"/>
                    </a:lnTo>
                    <a:lnTo>
                      <a:pt x="58" y="921"/>
                    </a:lnTo>
                    <a:lnTo>
                      <a:pt x="58" y="916"/>
                    </a:lnTo>
                    <a:lnTo>
                      <a:pt x="95" y="804"/>
                    </a:lnTo>
                    <a:lnTo>
                      <a:pt x="146" y="698"/>
                    </a:lnTo>
                    <a:lnTo>
                      <a:pt x="203" y="598"/>
                    </a:lnTo>
                    <a:lnTo>
                      <a:pt x="272" y="501"/>
                    </a:lnTo>
                    <a:lnTo>
                      <a:pt x="347" y="415"/>
                    </a:lnTo>
                    <a:lnTo>
                      <a:pt x="430" y="333"/>
                    </a:lnTo>
                    <a:lnTo>
                      <a:pt x="520" y="259"/>
                    </a:lnTo>
                    <a:lnTo>
                      <a:pt x="616" y="193"/>
                    </a:lnTo>
                    <a:lnTo>
                      <a:pt x="715" y="136"/>
                    </a:lnTo>
                    <a:lnTo>
                      <a:pt x="820" y="88"/>
                    </a:lnTo>
                    <a:lnTo>
                      <a:pt x="927" y="51"/>
                    </a:lnTo>
                    <a:lnTo>
                      <a:pt x="1039" y="24"/>
                    </a:lnTo>
                    <a:lnTo>
                      <a:pt x="1150" y="7"/>
                    </a:lnTo>
                    <a:lnTo>
                      <a:pt x="1264" y="0"/>
                    </a:lnTo>
                    <a:lnTo>
                      <a:pt x="1320" y="2"/>
                    </a:lnTo>
                    <a:lnTo>
                      <a:pt x="1377" y="5"/>
                    </a:lnTo>
                    <a:lnTo>
                      <a:pt x="1491" y="25"/>
                    </a:lnTo>
                    <a:lnTo>
                      <a:pt x="1501" y="25"/>
                    </a:lnTo>
                    <a:lnTo>
                      <a:pt x="1646" y="190"/>
                    </a:lnTo>
                    <a:lnTo>
                      <a:pt x="1629" y="192"/>
                    </a:lnTo>
                    <a:lnTo>
                      <a:pt x="1518" y="165"/>
                    </a:lnTo>
                    <a:lnTo>
                      <a:pt x="1404" y="149"/>
                    </a:lnTo>
                    <a:lnTo>
                      <a:pt x="1293" y="146"/>
                    </a:lnTo>
                    <a:lnTo>
                      <a:pt x="1182" y="154"/>
                    </a:lnTo>
                    <a:lnTo>
                      <a:pt x="972" y="205"/>
                    </a:lnTo>
                    <a:lnTo>
                      <a:pt x="873" y="244"/>
                    </a:lnTo>
                    <a:lnTo>
                      <a:pt x="776" y="296"/>
                    </a:lnTo>
                    <a:lnTo>
                      <a:pt x="688" y="356"/>
                    </a:lnTo>
                    <a:lnTo>
                      <a:pt x="603" y="423"/>
                    </a:lnTo>
                    <a:lnTo>
                      <a:pt x="527" y="501"/>
                    </a:lnTo>
                    <a:lnTo>
                      <a:pt x="458" y="586"/>
                    </a:lnTo>
                    <a:lnTo>
                      <a:pt x="400" y="676"/>
                    </a:lnTo>
                    <a:lnTo>
                      <a:pt x="347" y="775"/>
                    </a:lnTo>
                    <a:lnTo>
                      <a:pt x="307" y="881"/>
                    </a:lnTo>
                    <a:lnTo>
                      <a:pt x="277" y="994"/>
                    </a:lnTo>
                    <a:lnTo>
                      <a:pt x="280" y="999"/>
                    </a:lnTo>
                    <a:lnTo>
                      <a:pt x="364" y="941"/>
                    </a:lnTo>
                    <a:lnTo>
                      <a:pt x="356" y="948"/>
                    </a:lnTo>
                    <a:close/>
                  </a:path>
                </a:pathLst>
              </a:custGeom>
              <a:solidFill>
                <a:srgbClr val="000080"/>
              </a:solidFill>
              <a:ln w="1651">
                <a:solidFill>
                  <a:srgbClr val="FF0000"/>
                </a:solidFill>
                <a:prstDash val="solid"/>
                <a:round/>
                <a:headEnd/>
                <a:tailEnd/>
              </a:ln>
            </p:spPr>
            <p:txBody>
              <a:bodyPr/>
              <a:lstStyle/>
              <a:p>
                <a:endParaRPr lang="en-US"/>
              </a:p>
            </p:txBody>
          </p:sp>
          <p:sp>
            <p:nvSpPr>
              <p:cNvPr id="164900" name="Freeform 36"/>
              <p:cNvSpPr>
                <a:spLocks/>
              </p:cNvSpPr>
              <p:nvPr/>
            </p:nvSpPr>
            <p:spPr bwMode="auto">
              <a:xfrm>
                <a:off x="3408" y="2453"/>
                <a:ext cx="475" cy="405"/>
              </a:xfrm>
              <a:custGeom>
                <a:avLst/>
                <a:gdLst>
                  <a:gd name="T0" fmla="*/ 188 w 948"/>
                  <a:gd name="T1" fmla="*/ 220 h 810"/>
                  <a:gd name="T2" fmla="*/ 0 w 948"/>
                  <a:gd name="T3" fmla="*/ 0 h 810"/>
                  <a:gd name="T4" fmla="*/ 2 w 948"/>
                  <a:gd name="T5" fmla="*/ 0 h 810"/>
                  <a:gd name="T6" fmla="*/ 5 w 948"/>
                  <a:gd name="T7" fmla="*/ 314 h 810"/>
                  <a:gd name="T8" fmla="*/ 4 w 948"/>
                  <a:gd name="T9" fmla="*/ 310 h 810"/>
                  <a:gd name="T10" fmla="*/ 27 w 948"/>
                  <a:gd name="T11" fmla="*/ 240 h 810"/>
                  <a:gd name="T12" fmla="*/ 27 w 948"/>
                  <a:gd name="T13" fmla="*/ 244 h 810"/>
                  <a:gd name="T14" fmla="*/ 90 w 948"/>
                  <a:gd name="T15" fmla="*/ 379 h 810"/>
                  <a:gd name="T16" fmla="*/ 174 w 948"/>
                  <a:gd name="T17" fmla="*/ 502 h 810"/>
                  <a:gd name="T18" fmla="*/ 273 w 948"/>
                  <a:gd name="T19" fmla="*/ 608 h 810"/>
                  <a:gd name="T20" fmla="*/ 385 w 948"/>
                  <a:gd name="T21" fmla="*/ 692 h 810"/>
                  <a:gd name="T22" fmla="*/ 503 w 948"/>
                  <a:gd name="T23" fmla="*/ 757 h 810"/>
                  <a:gd name="T24" fmla="*/ 628 w 948"/>
                  <a:gd name="T25" fmla="*/ 796 h 810"/>
                  <a:gd name="T26" fmla="*/ 752 w 948"/>
                  <a:gd name="T27" fmla="*/ 810 h 810"/>
                  <a:gd name="T28" fmla="*/ 876 w 948"/>
                  <a:gd name="T29" fmla="*/ 793 h 810"/>
                  <a:gd name="T30" fmla="*/ 882 w 948"/>
                  <a:gd name="T31" fmla="*/ 791 h 810"/>
                  <a:gd name="T32" fmla="*/ 948 w 948"/>
                  <a:gd name="T33" fmla="*/ 685 h 810"/>
                  <a:gd name="T34" fmla="*/ 940 w 948"/>
                  <a:gd name="T35" fmla="*/ 685 h 810"/>
                  <a:gd name="T36" fmla="*/ 820 w 948"/>
                  <a:gd name="T37" fmla="*/ 715 h 810"/>
                  <a:gd name="T38" fmla="*/ 760 w 948"/>
                  <a:gd name="T39" fmla="*/ 717 h 810"/>
                  <a:gd name="T40" fmla="*/ 699 w 948"/>
                  <a:gd name="T41" fmla="*/ 713 h 810"/>
                  <a:gd name="T42" fmla="*/ 581 w 948"/>
                  <a:gd name="T43" fmla="*/ 682 h 810"/>
                  <a:gd name="T44" fmla="*/ 466 w 948"/>
                  <a:gd name="T45" fmla="*/ 626 h 810"/>
                  <a:gd name="T46" fmla="*/ 362 w 948"/>
                  <a:gd name="T47" fmla="*/ 549 h 810"/>
                  <a:gd name="T48" fmla="*/ 271 w 948"/>
                  <a:gd name="T49" fmla="*/ 448 h 810"/>
                  <a:gd name="T50" fmla="*/ 197 w 948"/>
                  <a:gd name="T51" fmla="*/ 329 h 810"/>
                  <a:gd name="T52" fmla="*/ 140 w 948"/>
                  <a:gd name="T53" fmla="*/ 193 h 810"/>
                  <a:gd name="T54" fmla="*/ 142 w 948"/>
                  <a:gd name="T55" fmla="*/ 191 h 810"/>
                  <a:gd name="T56" fmla="*/ 193 w 948"/>
                  <a:gd name="T57" fmla="*/ 225 h 810"/>
                  <a:gd name="T58" fmla="*/ 188 w 948"/>
                  <a:gd name="T59" fmla="*/ 22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8" h="810">
                    <a:moveTo>
                      <a:pt x="188" y="220"/>
                    </a:moveTo>
                    <a:lnTo>
                      <a:pt x="0" y="0"/>
                    </a:lnTo>
                    <a:lnTo>
                      <a:pt x="2" y="0"/>
                    </a:lnTo>
                    <a:lnTo>
                      <a:pt x="5" y="314"/>
                    </a:lnTo>
                    <a:lnTo>
                      <a:pt x="4" y="310"/>
                    </a:lnTo>
                    <a:lnTo>
                      <a:pt x="27" y="240"/>
                    </a:lnTo>
                    <a:lnTo>
                      <a:pt x="27" y="244"/>
                    </a:lnTo>
                    <a:lnTo>
                      <a:pt x="90" y="379"/>
                    </a:lnTo>
                    <a:lnTo>
                      <a:pt x="174" y="502"/>
                    </a:lnTo>
                    <a:lnTo>
                      <a:pt x="273" y="608"/>
                    </a:lnTo>
                    <a:lnTo>
                      <a:pt x="385" y="692"/>
                    </a:lnTo>
                    <a:lnTo>
                      <a:pt x="503" y="757"/>
                    </a:lnTo>
                    <a:lnTo>
                      <a:pt x="628" y="796"/>
                    </a:lnTo>
                    <a:lnTo>
                      <a:pt x="752" y="810"/>
                    </a:lnTo>
                    <a:lnTo>
                      <a:pt x="876" y="793"/>
                    </a:lnTo>
                    <a:lnTo>
                      <a:pt x="882" y="791"/>
                    </a:lnTo>
                    <a:lnTo>
                      <a:pt x="948" y="685"/>
                    </a:lnTo>
                    <a:lnTo>
                      <a:pt x="940" y="685"/>
                    </a:lnTo>
                    <a:lnTo>
                      <a:pt x="820" y="715"/>
                    </a:lnTo>
                    <a:lnTo>
                      <a:pt x="760" y="717"/>
                    </a:lnTo>
                    <a:lnTo>
                      <a:pt x="699" y="713"/>
                    </a:lnTo>
                    <a:lnTo>
                      <a:pt x="581" y="682"/>
                    </a:lnTo>
                    <a:lnTo>
                      <a:pt x="466" y="626"/>
                    </a:lnTo>
                    <a:lnTo>
                      <a:pt x="362" y="549"/>
                    </a:lnTo>
                    <a:lnTo>
                      <a:pt x="271" y="448"/>
                    </a:lnTo>
                    <a:lnTo>
                      <a:pt x="197" y="329"/>
                    </a:lnTo>
                    <a:lnTo>
                      <a:pt x="140" y="193"/>
                    </a:lnTo>
                    <a:lnTo>
                      <a:pt x="142" y="191"/>
                    </a:lnTo>
                    <a:lnTo>
                      <a:pt x="193" y="225"/>
                    </a:lnTo>
                    <a:lnTo>
                      <a:pt x="188" y="220"/>
                    </a:lnTo>
                    <a:close/>
                  </a:path>
                </a:pathLst>
              </a:custGeom>
              <a:solidFill>
                <a:srgbClr val="000080"/>
              </a:solidFill>
              <a:ln w="1651">
                <a:solidFill>
                  <a:srgbClr val="FF0000"/>
                </a:solidFill>
                <a:prstDash val="solid"/>
                <a:round/>
                <a:headEnd/>
                <a:tailEnd/>
              </a:ln>
            </p:spPr>
            <p:txBody>
              <a:bodyPr/>
              <a:lstStyle/>
              <a:p>
                <a:endParaRPr lang="en-US"/>
              </a:p>
            </p:txBody>
          </p:sp>
          <p:sp>
            <p:nvSpPr>
              <p:cNvPr id="164901" name="Freeform 37"/>
              <p:cNvSpPr>
                <a:spLocks/>
              </p:cNvSpPr>
              <p:nvPr/>
            </p:nvSpPr>
            <p:spPr bwMode="auto">
              <a:xfrm rot="-2240095">
                <a:off x="3468" y="1193"/>
                <a:ext cx="768" cy="768"/>
              </a:xfrm>
              <a:custGeom>
                <a:avLst/>
                <a:gdLst>
                  <a:gd name="T0" fmla="*/ 424 w 1715"/>
                  <a:gd name="T1" fmla="*/ 541 h 1923"/>
                  <a:gd name="T2" fmla="*/ 0 w 1715"/>
                  <a:gd name="T3" fmla="*/ 301 h 1923"/>
                  <a:gd name="T4" fmla="*/ 4 w 1715"/>
                  <a:gd name="T5" fmla="*/ 307 h 1923"/>
                  <a:gd name="T6" fmla="*/ 344 w 1715"/>
                  <a:gd name="T7" fmla="*/ 0 h 1923"/>
                  <a:gd name="T8" fmla="*/ 339 w 1715"/>
                  <a:gd name="T9" fmla="*/ 0 h 1923"/>
                  <a:gd name="T10" fmla="*/ 289 w 1715"/>
                  <a:gd name="T11" fmla="*/ 128 h 1923"/>
                  <a:gd name="T12" fmla="*/ 292 w 1715"/>
                  <a:gd name="T13" fmla="*/ 126 h 1923"/>
                  <a:gd name="T14" fmla="*/ 344 w 1715"/>
                  <a:gd name="T15" fmla="*/ 124 h 1923"/>
                  <a:gd name="T16" fmla="*/ 395 w 1715"/>
                  <a:gd name="T17" fmla="*/ 128 h 1923"/>
                  <a:gd name="T18" fmla="*/ 502 w 1715"/>
                  <a:gd name="T19" fmla="*/ 145 h 1923"/>
                  <a:gd name="T20" fmla="*/ 608 w 1715"/>
                  <a:gd name="T21" fmla="*/ 178 h 1923"/>
                  <a:gd name="T22" fmla="*/ 715 w 1715"/>
                  <a:gd name="T23" fmla="*/ 226 h 1923"/>
                  <a:gd name="T24" fmla="*/ 818 w 1715"/>
                  <a:gd name="T25" fmla="*/ 287 h 1923"/>
                  <a:gd name="T26" fmla="*/ 924 w 1715"/>
                  <a:gd name="T27" fmla="*/ 361 h 1923"/>
                  <a:gd name="T28" fmla="*/ 1027 w 1715"/>
                  <a:gd name="T29" fmla="*/ 449 h 1923"/>
                  <a:gd name="T30" fmla="*/ 1127 w 1715"/>
                  <a:gd name="T31" fmla="*/ 550 h 1923"/>
                  <a:gd name="T32" fmla="*/ 1220 w 1715"/>
                  <a:gd name="T33" fmla="*/ 657 h 1923"/>
                  <a:gd name="T34" fmla="*/ 1312 w 1715"/>
                  <a:gd name="T35" fmla="*/ 776 h 1923"/>
                  <a:gd name="T36" fmla="*/ 1394 w 1715"/>
                  <a:gd name="T37" fmla="*/ 901 h 1923"/>
                  <a:gd name="T38" fmla="*/ 1475 w 1715"/>
                  <a:gd name="T39" fmla="*/ 1039 h 1923"/>
                  <a:gd name="T40" fmla="*/ 1545 w 1715"/>
                  <a:gd name="T41" fmla="*/ 1180 h 1923"/>
                  <a:gd name="T42" fmla="*/ 1609 w 1715"/>
                  <a:gd name="T43" fmla="*/ 1328 h 1923"/>
                  <a:gd name="T44" fmla="*/ 1664 w 1715"/>
                  <a:gd name="T45" fmla="*/ 1482 h 1923"/>
                  <a:gd name="T46" fmla="*/ 1710 w 1715"/>
                  <a:gd name="T47" fmla="*/ 1642 h 1923"/>
                  <a:gd name="T48" fmla="*/ 1715 w 1715"/>
                  <a:gd name="T49" fmla="*/ 1657 h 1923"/>
                  <a:gd name="T50" fmla="*/ 1668 w 1715"/>
                  <a:gd name="T51" fmla="*/ 1923 h 1923"/>
                  <a:gd name="T52" fmla="*/ 1658 w 1715"/>
                  <a:gd name="T53" fmla="*/ 1902 h 1923"/>
                  <a:gd name="T54" fmla="*/ 1571 w 1715"/>
                  <a:gd name="T55" fmla="*/ 1583 h 1923"/>
                  <a:gd name="T56" fmla="*/ 1453 w 1715"/>
                  <a:gd name="T57" fmla="*/ 1289 h 1923"/>
                  <a:gd name="T58" fmla="*/ 1305 w 1715"/>
                  <a:gd name="T59" fmla="*/ 1030 h 1923"/>
                  <a:gd name="T60" fmla="*/ 1221 w 1715"/>
                  <a:gd name="T61" fmla="*/ 913 h 1923"/>
                  <a:gd name="T62" fmla="*/ 1132 w 1715"/>
                  <a:gd name="T63" fmla="*/ 808 h 1923"/>
                  <a:gd name="T64" fmla="*/ 1043 w 1715"/>
                  <a:gd name="T65" fmla="*/ 716 h 1923"/>
                  <a:gd name="T66" fmla="*/ 947 w 1715"/>
                  <a:gd name="T67" fmla="*/ 635 h 1923"/>
                  <a:gd name="T68" fmla="*/ 850 w 1715"/>
                  <a:gd name="T69" fmla="*/ 566 h 1923"/>
                  <a:gd name="T70" fmla="*/ 749 w 1715"/>
                  <a:gd name="T71" fmla="*/ 512 h 1923"/>
                  <a:gd name="T72" fmla="*/ 651 w 1715"/>
                  <a:gd name="T73" fmla="*/ 475 h 1923"/>
                  <a:gd name="T74" fmla="*/ 549 w 1715"/>
                  <a:gd name="T75" fmla="*/ 449 h 1923"/>
                  <a:gd name="T76" fmla="*/ 450 w 1715"/>
                  <a:gd name="T77" fmla="*/ 442 h 1923"/>
                  <a:gd name="T78" fmla="*/ 398 w 1715"/>
                  <a:gd name="T79" fmla="*/ 444 h 1923"/>
                  <a:gd name="T80" fmla="*/ 348 w 1715"/>
                  <a:gd name="T81" fmla="*/ 452 h 1923"/>
                  <a:gd name="T82" fmla="*/ 346 w 1715"/>
                  <a:gd name="T83" fmla="*/ 459 h 1923"/>
                  <a:gd name="T84" fmla="*/ 434 w 1715"/>
                  <a:gd name="T85" fmla="*/ 546 h 1923"/>
                  <a:gd name="T86" fmla="*/ 424 w 1715"/>
                  <a:gd name="T87" fmla="*/ 541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15" h="1923">
                    <a:moveTo>
                      <a:pt x="424" y="541"/>
                    </a:moveTo>
                    <a:lnTo>
                      <a:pt x="0" y="301"/>
                    </a:lnTo>
                    <a:lnTo>
                      <a:pt x="4" y="307"/>
                    </a:lnTo>
                    <a:lnTo>
                      <a:pt x="344" y="0"/>
                    </a:lnTo>
                    <a:lnTo>
                      <a:pt x="339" y="0"/>
                    </a:lnTo>
                    <a:lnTo>
                      <a:pt x="289" y="128"/>
                    </a:lnTo>
                    <a:lnTo>
                      <a:pt x="292" y="126"/>
                    </a:lnTo>
                    <a:lnTo>
                      <a:pt x="344" y="124"/>
                    </a:lnTo>
                    <a:lnTo>
                      <a:pt x="395" y="128"/>
                    </a:lnTo>
                    <a:lnTo>
                      <a:pt x="502" y="145"/>
                    </a:lnTo>
                    <a:lnTo>
                      <a:pt x="608" y="178"/>
                    </a:lnTo>
                    <a:lnTo>
                      <a:pt x="715" y="226"/>
                    </a:lnTo>
                    <a:lnTo>
                      <a:pt x="818" y="287"/>
                    </a:lnTo>
                    <a:lnTo>
                      <a:pt x="924" y="361"/>
                    </a:lnTo>
                    <a:lnTo>
                      <a:pt x="1027" y="449"/>
                    </a:lnTo>
                    <a:lnTo>
                      <a:pt x="1127" y="550"/>
                    </a:lnTo>
                    <a:lnTo>
                      <a:pt x="1220" y="657"/>
                    </a:lnTo>
                    <a:lnTo>
                      <a:pt x="1312" y="776"/>
                    </a:lnTo>
                    <a:lnTo>
                      <a:pt x="1394" y="901"/>
                    </a:lnTo>
                    <a:lnTo>
                      <a:pt x="1475" y="1039"/>
                    </a:lnTo>
                    <a:lnTo>
                      <a:pt x="1545" y="1180"/>
                    </a:lnTo>
                    <a:lnTo>
                      <a:pt x="1609" y="1328"/>
                    </a:lnTo>
                    <a:lnTo>
                      <a:pt x="1664" y="1482"/>
                    </a:lnTo>
                    <a:lnTo>
                      <a:pt x="1710" y="1642"/>
                    </a:lnTo>
                    <a:lnTo>
                      <a:pt x="1715" y="1657"/>
                    </a:lnTo>
                    <a:lnTo>
                      <a:pt x="1668" y="1923"/>
                    </a:lnTo>
                    <a:lnTo>
                      <a:pt x="1658" y="1902"/>
                    </a:lnTo>
                    <a:lnTo>
                      <a:pt x="1571" y="1583"/>
                    </a:lnTo>
                    <a:lnTo>
                      <a:pt x="1453" y="1289"/>
                    </a:lnTo>
                    <a:lnTo>
                      <a:pt x="1305" y="1030"/>
                    </a:lnTo>
                    <a:lnTo>
                      <a:pt x="1221" y="913"/>
                    </a:lnTo>
                    <a:lnTo>
                      <a:pt x="1132" y="808"/>
                    </a:lnTo>
                    <a:lnTo>
                      <a:pt x="1043" y="716"/>
                    </a:lnTo>
                    <a:lnTo>
                      <a:pt x="947" y="635"/>
                    </a:lnTo>
                    <a:lnTo>
                      <a:pt x="850" y="566"/>
                    </a:lnTo>
                    <a:lnTo>
                      <a:pt x="749" y="512"/>
                    </a:lnTo>
                    <a:lnTo>
                      <a:pt x="651" y="475"/>
                    </a:lnTo>
                    <a:lnTo>
                      <a:pt x="549" y="449"/>
                    </a:lnTo>
                    <a:lnTo>
                      <a:pt x="450" y="442"/>
                    </a:lnTo>
                    <a:lnTo>
                      <a:pt x="398" y="444"/>
                    </a:lnTo>
                    <a:lnTo>
                      <a:pt x="348" y="452"/>
                    </a:lnTo>
                    <a:lnTo>
                      <a:pt x="346" y="459"/>
                    </a:lnTo>
                    <a:lnTo>
                      <a:pt x="434" y="546"/>
                    </a:lnTo>
                    <a:lnTo>
                      <a:pt x="424" y="541"/>
                    </a:lnTo>
                    <a:close/>
                  </a:path>
                </a:pathLst>
              </a:custGeom>
              <a:solidFill>
                <a:srgbClr val="000080"/>
              </a:solidFill>
              <a:ln w="1651">
                <a:solidFill>
                  <a:srgbClr val="FF0000"/>
                </a:solidFill>
                <a:prstDash val="solid"/>
                <a:round/>
                <a:headEnd/>
                <a:tailEnd/>
              </a:ln>
            </p:spPr>
            <p:txBody>
              <a:bodyPr/>
              <a:lstStyle/>
              <a:p>
                <a:endParaRPr lang="en-US"/>
              </a:p>
            </p:txBody>
          </p:sp>
          <p:sp>
            <p:nvSpPr>
              <p:cNvPr id="164902" name="Freeform 38"/>
              <p:cNvSpPr>
                <a:spLocks/>
              </p:cNvSpPr>
              <p:nvPr/>
            </p:nvSpPr>
            <p:spPr bwMode="auto">
              <a:xfrm rot="8834799" flipV="1">
                <a:off x="2976" y="2741"/>
                <a:ext cx="475" cy="405"/>
              </a:xfrm>
              <a:custGeom>
                <a:avLst/>
                <a:gdLst>
                  <a:gd name="T0" fmla="*/ 188 w 948"/>
                  <a:gd name="T1" fmla="*/ 220 h 810"/>
                  <a:gd name="T2" fmla="*/ 0 w 948"/>
                  <a:gd name="T3" fmla="*/ 0 h 810"/>
                  <a:gd name="T4" fmla="*/ 2 w 948"/>
                  <a:gd name="T5" fmla="*/ 0 h 810"/>
                  <a:gd name="T6" fmla="*/ 5 w 948"/>
                  <a:gd name="T7" fmla="*/ 314 h 810"/>
                  <a:gd name="T8" fmla="*/ 4 w 948"/>
                  <a:gd name="T9" fmla="*/ 310 h 810"/>
                  <a:gd name="T10" fmla="*/ 27 w 948"/>
                  <a:gd name="T11" fmla="*/ 240 h 810"/>
                  <a:gd name="T12" fmla="*/ 27 w 948"/>
                  <a:gd name="T13" fmla="*/ 244 h 810"/>
                  <a:gd name="T14" fmla="*/ 90 w 948"/>
                  <a:gd name="T15" fmla="*/ 379 h 810"/>
                  <a:gd name="T16" fmla="*/ 174 w 948"/>
                  <a:gd name="T17" fmla="*/ 502 h 810"/>
                  <a:gd name="T18" fmla="*/ 273 w 948"/>
                  <a:gd name="T19" fmla="*/ 608 h 810"/>
                  <a:gd name="T20" fmla="*/ 385 w 948"/>
                  <a:gd name="T21" fmla="*/ 692 h 810"/>
                  <a:gd name="T22" fmla="*/ 503 w 948"/>
                  <a:gd name="T23" fmla="*/ 757 h 810"/>
                  <a:gd name="T24" fmla="*/ 628 w 948"/>
                  <a:gd name="T25" fmla="*/ 796 h 810"/>
                  <a:gd name="T26" fmla="*/ 752 w 948"/>
                  <a:gd name="T27" fmla="*/ 810 h 810"/>
                  <a:gd name="T28" fmla="*/ 876 w 948"/>
                  <a:gd name="T29" fmla="*/ 793 h 810"/>
                  <a:gd name="T30" fmla="*/ 882 w 948"/>
                  <a:gd name="T31" fmla="*/ 791 h 810"/>
                  <a:gd name="T32" fmla="*/ 948 w 948"/>
                  <a:gd name="T33" fmla="*/ 685 h 810"/>
                  <a:gd name="T34" fmla="*/ 940 w 948"/>
                  <a:gd name="T35" fmla="*/ 685 h 810"/>
                  <a:gd name="T36" fmla="*/ 820 w 948"/>
                  <a:gd name="T37" fmla="*/ 715 h 810"/>
                  <a:gd name="T38" fmla="*/ 760 w 948"/>
                  <a:gd name="T39" fmla="*/ 717 h 810"/>
                  <a:gd name="T40" fmla="*/ 699 w 948"/>
                  <a:gd name="T41" fmla="*/ 713 h 810"/>
                  <a:gd name="T42" fmla="*/ 581 w 948"/>
                  <a:gd name="T43" fmla="*/ 682 h 810"/>
                  <a:gd name="T44" fmla="*/ 466 w 948"/>
                  <a:gd name="T45" fmla="*/ 626 h 810"/>
                  <a:gd name="T46" fmla="*/ 362 w 948"/>
                  <a:gd name="T47" fmla="*/ 549 h 810"/>
                  <a:gd name="T48" fmla="*/ 271 w 948"/>
                  <a:gd name="T49" fmla="*/ 448 h 810"/>
                  <a:gd name="T50" fmla="*/ 197 w 948"/>
                  <a:gd name="T51" fmla="*/ 329 h 810"/>
                  <a:gd name="T52" fmla="*/ 140 w 948"/>
                  <a:gd name="T53" fmla="*/ 193 h 810"/>
                  <a:gd name="T54" fmla="*/ 142 w 948"/>
                  <a:gd name="T55" fmla="*/ 191 h 810"/>
                  <a:gd name="T56" fmla="*/ 193 w 948"/>
                  <a:gd name="T57" fmla="*/ 225 h 810"/>
                  <a:gd name="T58" fmla="*/ 188 w 948"/>
                  <a:gd name="T59" fmla="*/ 22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8" h="810">
                    <a:moveTo>
                      <a:pt x="188" y="220"/>
                    </a:moveTo>
                    <a:lnTo>
                      <a:pt x="0" y="0"/>
                    </a:lnTo>
                    <a:lnTo>
                      <a:pt x="2" y="0"/>
                    </a:lnTo>
                    <a:lnTo>
                      <a:pt x="5" y="314"/>
                    </a:lnTo>
                    <a:lnTo>
                      <a:pt x="4" y="310"/>
                    </a:lnTo>
                    <a:lnTo>
                      <a:pt x="27" y="240"/>
                    </a:lnTo>
                    <a:lnTo>
                      <a:pt x="27" y="244"/>
                    </a:lnTo>
                    <a:lnTo>
                      <a:pt x="90" y="379"/>
                    </a:lnTo>
                    <a:lnTo>
                      <a:pt x="174" y="502"/>
                    </a:lnTo>
                    <a:lnTo>
                      <a:pt x="273" y="608"/>
                    </a:lnTo>
                    <a:lnTo>
                      <a:pt x="385" y="692"/>
                    </a:lnTo>
                    <a:lnTo>
                      <a:pt x="503" y="757"/>
                    </a:lnTo>
                    <a:lnTo>
                      <a:pt x="628" y="796"/>
                    </a:lnTo>
                    <a:lnTo>
                      <a:pt x="752" y="810"/>
                    </a:lnTo>
                    <a:lnTo>
                      <a:pt x="876" y="793"/>
                    </a:lnTo>
                    <a:lnTo>
                      <a:pt x="882" y="791"/>
                    </a:lnTo>
                    <a:lnTo>
                      <a:pt x="948" y="685"/>
                    </a:lnTo>
                    <a:lnTo>
                      <a:pt x="940" y="685"/>
                    </a:lnTo>
                    <a:lnTo>
                      <a:pt x="820" y="715"/>
                    </a:lnTo>
                    <a:lnTo>
                      <a:pt x="760" y="717"/>
                    </a:lnTo>
                    <a:lnTo>
                      <a:pt x="699" y="713"/>
                    </a:lnTo>
                    <a:lnTo>
                      <a:pt x="581" y="682"/>
                    </a:lnTo>
                    <a:lnTo>
                      <a:pt x="466" y="626"/>
                    </a:lnTo>
                    <a:lnTo>
                      <a:pt x="362" y="549"/>
                    </a:lnTo>
                    <a:lnTo>
                      <a:pt x="271" y="448"/>
                    </a:lnTo>
                    <a:lnTo>
                      <a:pt x="197" y="329"/>
                    </a:lnTo>
                    <a:lnTo>
                      <a:pt x="140" y="193"/>
                    </a:lnTo>
                    <a:lnTo>
                      <a:pt x="142" y="191"/>
                    </a:lnTo>
                    <a:lnTo>
                      <a:pt x="193" y="225"/>
                    </a:lnTo>
                    <a:lnTo>
                      <a:pt x="188" y="220"/>
                    </a:lnTo>
                    <a:close/>
                  </a:path>
                </a:pathLst>
              </a:custGeom>
              <a:solidFill>
                <a:srgbClr val="000080"/>
              </a:solidFill>
              <a:ln w="1651">
                <a:solidFill>
                  <a:srgbClr val="FF0000"/>
                </a:solidFill>
                <a:prstDash val="solid"/>
                <a:round/>
                <a:headEnd/>
                <a:tailEnd/>
              </a:ln>
            </p:spPr>
            <p:txBody>
              <a:bodyPr/>
              <a:lstStyle/>
              <a:p>
                <a:endParaRPr lang="en-US"/>
              </a:p>
            </p:txBody>
          </p:sp>
          <p:sp>
            <p:nvSpPr>
              <p:cNvPr id="164903" name="Freeform 39"/>
              <p:cNvSpPr>
                <a:spLocks/>
              </p:cNvSpPr>
              <p:nvPr/>
            </p:nvSpPr>
            <p:spPr bwMode="auto">
              <a:xfrm rot="4292058">
                <a:off x="2119" y="1486"/>
                <a:ext cx="416" cy="525"/>
              </a:xfrm>
              <a:custGeom>
                <a:avLst/>
                <a:gdLst>
                  <a:gd name="T0" fmla="*/ 613 w 832"/>
                  <a:gd name="T1" fmla="*/ 773 h 1050"/>
                  <a:gd name="T2" fmla="*/ 832 w 832"/>
                  <a:gd name="T3" fmla="*/ 916 h 1050"/>
                  <a:gd name="T4" fmla="*/ 832 w 832"/>
                  <a:gd name="T5" fmla="*/ 915 h 1050"/>
                  <a:gd name="T6" fmla="*/ 591 w 832"/>
                  <a:gd name="T7" fmla="*/ 1050 h 1050"/>
                  <a:gd name="T8" fmla="*/ 593 w 832"/>
                  <a:gd name="T9" fmla="*/ 1050 h 1050"/>
                  <a:gd name="T10" fmla="*/ 640 w 832"/>
                  <a:gd name="T11" fmla="*/ 990 h 1050"/>
                  <a:gd name="T12" fmla="*/ 639 w 832"/>
                  <a:gd name="T13" fmla="*/ 990 h 1050"/>
                  <a:gd name="T14" fmla="*/ 519 w 832"/>
                  <a:gd name="T15" fmla="*/ 968 h 1050"/>
                  <a:gd name="T16" fmla="*/ 402 w 832"/>
                  <a:gd name="T17" fmla="*/ 916 h 1050"/>
                  <a:gd name="T18" fmla="*/ 296 w 832"/>
                  <a:gd name="T19" fmla="*/ 835 h 1050"/>
                  <a:gd name="T20" fmla="*/ 202 w 832"/>
                  <a:gd name="T21" fmla="*/ 730 h 1050"/>
                  <a:gd name="T22" fmla="*/ 124 w 832"/>
                  <a:gd name="T23" fmla="*/ 605 h 1050"/>
                  <a:gd name="T24" fmla="*/ 61 w 832"/>
                  <a:gd name="T25" fmla="*/ 462 h 1050"/>
                  <a:gd name="T26" fmla="*/ 20 w 832"/>
                  <a:gd name="T27" fmla="*/ 307 h 1050"/>
                  <a:gd name="T28" fmla="*/ 2 w 832"/>
                  <a:gd name="T29" fmla="*/ 141 h 1050"/>
                  <a:gd name="T30" fmla="*/ 0 w 832"/>
                  <a:gd name="T31" fmla="*/ 134 h 1050"/>
                  <a:gd name="T32" fmla="*/ 63 w 832"/>
                  <a:gd name="T33" fmla="*/ 0 h 1050"/>
                  <a:gd name="T34" fmla="*/ 66 w 832"/>
                  <a:gd name="T35" fmla="*/ 10 h 1050"/>
                  <a:gd name="T36" fmla="*/ 68 w 832"/>
                  <a:gd name="T37" fmla="*/ 96 h 1050"/>
                  <a:gd name="T38" fmla="*/ 74 w 832"/>
                  <a:gd name="T39" fmla="*/ 178 h 1050"/>
                  <a:gd name="T40" fmla="*/ 107 w 832"/>
                  <a:gd name="T41" fmla="*/ 334 h 1050"/>
                  <a:gd name="T42" fmla="*/ 160 w 832"/>
                  <a:gd name="T43" fmla="*/ 474 h 1050"/>
                  <a:gd name="T44" fmla="*/ 232 w 832"/>
                  <a:gd name="T45" fmla="*/ 597 h 1050"/>
                  <a:gd name="T46" fmla="*/ 319 w 832"/>
                  <a:gd name="T47" fmla="*/ 694 h 1050"/>
                  <a:gd name="T48" fmla="*/ 418 w 832"/>
                  <a:gd name="T49" fmla="*/ 768 h 1050"/>
                  <a:gd name="T50" fmla="*/ 529 w 832"/>
                  <a:gd name="T51" fmla="*/ 810 h 1050"/>
                  <a:gd name="T52" fmla="*/ 588 w 832"/>
                  <a:gd name="T53" fmla="*/ 820 h 1050"/>
                  <a:gd name="T54" fmla="*/ 617 w 832"/>
                  <a:gd name="T55" fmla="*/ 822 h 1050"/>
                  <a:gd name="T56" fmla="*/ 647 w 832"/>
                  <a:gd name="T57" fmla="*/ 820 h 1050"/>
                  <a:gd name="T58" fmla="*/ 649 w 832"/>
                  <a:gd name="T59" fmla="*/ 817 h 1050"/>
                  <a:gd name="T60" fmla="*/ 608 w 832"/>
                  <a:gd name="T61" fmla="*/ 768 h 1050"/>
                  <a:gd name="T62" fmla="*/ 613 w 832"/>
                  <a:gd name="T63" fmla="*/ 773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2" h="1050">
                    <a:moveTo>
                      <a:pt x="613" y="773"/>
                    </a:moveTo>
                    <a:lnTo>
                      <a:pt x="832" y="916"/>
                    </a:lnTo>
                    <a:lnTo>
                      <a:pt x="832" y="915"/>
                    </a:lnTo>
                    <a:lnTo>
                      <a:pt x="591" y="1050"/>
                    </a:lnTo>
                    <a:lnTo>
                      <a:pt x="593" y="1050"/>
                    </a:lnTo>
                    <a:lnTo>
                      <a:pt x="640" y="990"/>
                    </a:lnTo>
                    <a:lnTo>
                      <a:pt x="639" y="990"/>
                    </a:lnTo>
                    <a:lnTo>
                      <a:pt x="519" y="968"/>
                    </a:lnTo>
                    <a:lnTo>
                      <a:pt x="402" y="916"/>
                    </a:lnTo>
                    <a:lnTo>
                      <a:pt x="296" y="835"/>
                    </a:lnTo>
                    <a:lnTo>
                      <a:pt x="202" y="730"/>
                    </a:lnTo>
                    <a:lnTo>
                      <a:pt x="124" y="605"/>
                    </a:lnTo>
                    <a:lnTo>
                      <a:pt x="61" y="462"/>
                    </a:lnTo>
                    <a:lnTo>
                      <a:pt x="20" y="307"/>
                    </a:lnTo>
                    <a:lnTo>
                      <a:pt x="2" y="141"/>
                    </a:lnTo>
                    <a:lnTo>
                      <a:pt x="0" y="134"/>
                    </a:lnTo>
                    <a:lnTo>
                      <a:pt x="63" y="0"/>
                    </a:lnTo>
                    <a:lnTo>
                      <a:pt x="66" y="10"/>
                    </a:lnTo>
                    <a:lnTo>
                      <a:pt x="68" y="96"/>
                    </a:lnTo>
                    <a:lnTo>
                      <a:pt x="74" y="178"/>
                    </a:lnTo>
                    <a:lnTo>
                      <a:pt x="107" y="334"/>
                    </a:lnTo>
                    <a:lnTo>
                      <a:pt x="160" y="474"/>
                    </a:lnTo>
                    <a:lnTo>
                      <a:pt x="232" y="597"/>
                    </a:lnTo>
                    <a:lnTo>
                      <a:pt x="319" y="694"/>
                    </a:lnTo>
                    <a:lnTo>
                      <a:pt x="418" y="768"/>
                    </a:lnTo>
                    <a:lnTo>
                      <a:pt x="529" y="810"/>
                    </a:lnTo>
                    <a:lnTo>
                      <a:pt x="588" y="820"/>
                    </a:lnTo>
                    <a:lnTo>
                      <a:pt x="617" y="822"/>
                    </a:lnTo>
                    <a:lnTo>
                      <a:pt x="647" y="820"/>
                    </a:lnTo>
                    <a:lnTo>
                      <a:pt x="649" y="817"/>
                    </a:lnTo>
                    <a:lnTo>
                      <a:pt x="608" y="768"/>
                    </a:lnTo>
                    <a:lnTo>
                      <a:pt x="613" y="773"/>
                    </a:lnTo>
                    <a:close/>
                  </a:path>
                </a:pathLst>
              </a:custGeom>
              <a:solidFill>
                <a:srgbClr val="000080"/>
              </a:solidFill>
              <a:ln w="1651">
                <a:solidFill>
                  <a:srgbClr val="FF0000"/>
                </a:solidFill>
                <a:prstDash val="solid"/>
                <a:round/>
                <a:headEnd/>
                <a:tailEnd/>
              </a:ln>
            </p:spPr>
            <p:txBody>
              <a:bodyPr/>
              <a:lstStyle/>
              <a:p>
                <a:endParaRPr lang="en-US"/>
              </a:p>
            </p:txBody>
          </p:sp>
        </p:grpSp>
      </p:grpSp>
      <p:sp>
        <p:nvSpPr>
          <p:cNvPr id="164866" name="Rectangle 2"/>
          <p:cNvSpPr>
            <a:spLocks noGrp="1"/>
          </p:cNvSpPr>
          <p:nvPr>
            <p:ph type="title"/>
          </p:nvPr>
        </p:nvSpPr>
        <p:spPr>
          <a:xfrm>
            <a:off x="179512" y="-18256"/>
            <a:ext cx="8686800" cy="1143000"/>
          </a:xfrm>
          <a:solidFill>
            <a:srgbClr val="FFFFFF"/>
          </a:solidFill>
        </p:spPr>
        <p:txBody>
          <a:bodyPr/>
          <a:lstStyle/>
          <a:p>
            <a:r>
              <a:rPr lang="nb-NO" sz="2800" dirty="0" err="1" smtClean="0"/>
              <a:t>Environmental</a:t>
            </a:r>
            <a:r>
              <a:rPr lang="nb-NO" sz="2800" dirty="0" smtClean="0"/>
              <a:t> </a:t>
            </a:r>
            <a:r>
              <a:rPr lang="nb-NO" sz="2800" dirty="0" err="1" smtClean="0"/>
              <a:t>pollutants</a:t>
            </a:r>
            <a:r>
              <a:rPr lang="nb-NO" sz="2800" dirty="0" smtClean="0"/>
              <a:t> and </a:t>
            </a:r>
            <a:r>
              <a:rPr lang="nb-NO" sz="2800" dirty="0" err="1" smtClean="0"/>
              <a:t>climate</a:t>
            </a:r>
            <a:r>
              <a:rPr lang="nb-NO" sz="2800" dirty="0" smtClean="0"/>
              <a:t> </a:t>
            </a:r>
            <a:r>
              <a:rPr lang="nb-NO" sz="2800" dirty="0" err="1" smtClean="0"/>
              <a:t>change</a:t>
            </a:r>
            <a:endParaRPr lang="nb-NO" sz="2800" dirty="0"/>
          </a:p>
        </p:txBody>
      </p:sp>
      <p:pic>
        <p:nvPicPr>
          <p:cNvPr id="164907"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4581525"/>
            <a:ext cx="3590925"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4911" name="Group 47"/>
          <p:cNvGrpSpPr>
            <a:grpSpLocks/>
          </p:cNvGrpSpPr>
          <p:nvPr/>
        </p:nvGrpSpPr>
        <p:grpSpPr bwMode="auto">
          <a:xfrm>
            <a:off x="4179888" y="1571625"/>
            <a:ext cx="4964112" cy="1857375"/>
            <a:chOff x="2633" y="990"/>
            <a:chExt cx="3127" cy="1170"/>
          </a:xfrm>
        </p:grpSpPr>
        <p:pic>
          <p:nvPicPr>
            <p:cNvPr id="164908" name="Picture 4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3" y="990"/>
              <a:ext cx="1562" cy="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4909" name="Picture 45" descr="alkekon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 y="1172"/>
              <a:ext cx="1474" cy="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38505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48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49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49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4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bv1-eng">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ibv1-eng.potx</Template>
  <TotalTime>8209</TotalTime>
  <Words>837</Words>
  <Application>Microsoft Macintosh PowerPoint</Application>
  <PresentationFormat>On-screen Show (4:3)</PresentationFormat>
  <Paragraphs>186</Paragraphs>
  <Slides>23</Slides>
  <Notes>5</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ibv1-eng</vt:lpstr>
      <vt:lpstr>Custom Design</vt:lpstr>
      <vt:lpstr>Klima og miljøgifter i  Arktis og Antarktis </vt:lpstr>
      <vt:lpstr>Forurensing: Miljøgifter</vt:lpstr>
      <vt:lpstr>PowerPoint Presentation</vt:lpstr>
      <vt:lpstr>PowerPoint Presentation</vt:lpstr>
      <vt:lpstr>PowerPoint Presentation</vt:lpstr>
      <vt:lpstr>PowerPoint Presentation</vt:lpstr>
      <vt:lpstr>PowerPoint Presentation</vt:lpstr>
      <vt:lpstr>Climate change</vt:lpstr>
      <vt:lpstr>Environmental pollutants and climate change</vt:lpstr>
      <vt:lpstr>Δ Food web</vt:lpstr>
      <vt:lpstr> Contaminants in Polar Regions:  Dynamic range of contaminants in polar marine ecosystems  </vt:lpstr>
      <vt:lpstr>PowerPoint Presentation</vt:lpstr>
      <vt:lpstr>Forskjell mellom fjorder?</vt:lpstr>
      <vt:lpstr>Modellering</vt:lpstr>
      <vt:lpstr>PowerPoint Presentation</vt:lpstr>
      <vt:lpstr>Factor of Change (F=ConsS/ConsC)</vt:lpstr>
      <vt:lpstr>PowerPoint Presentation</vt:lpstr>
      <vt:lpstr>Tidstrender i indikatorarter: endret miljøgiftnivå eller økosystemendringer?</vt:lpstr>
      <vt:lpstr>Kongepingvin</vt:lpstr>
      <vt:lpstr>Method – PolarEcotox </vt:lpstr>
      <vt:lpstr>Ringsel - Arktis </vt:lpstr>
      <vt:lpstr>Klima og miljøgifter</vt:lpstr>
      <vt:lpstr>PowerPoint Presentation</vt:lpstr>
    </vt:vector>
  </TitlesOfParts>
  <Company>Universitetet i Oslo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Hans T. Wiig</dc:creator>
  <cp:lastModifiedBy>Katrine Borgå</cp:lastModifiedBy>
  <cp:revision>875</cp:revision>
  <dcterms:created xsi:type="dcterms:W3CDTF">2013-01-29T12:03:12Z</dcterms:created>
  <dcterms:modified xsi:type="dcterms:W3CDTF">2016-05-27T22:06:16Z</dcterms:modified>
</cp:coreProperties>
</file>