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41" d="100"/>
          <a:sy n="141" d="100"/>
        </p:scale>
        <p:origin x="-774" y="-3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79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80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A54B4A9C-E180-4654-97A4-E57D9FF89EC8}" type="slidenum">
              <a:rPr lang="en-GB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GB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160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4CBDA54-9FDA-41C1-8B76-0B38093F51F8}" type="slidenum"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</a:t>
            </a:fld>
            <a:endParaRPr lang="en-GB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en-GB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https://www.flickr.com/photos/kulturarvsprojektet/6498637005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Picture 34"/>
          <p:cNvPicPr/>
          <p:nvPr/>
        </p:nvPicPr>
        <p:blipFill>
          <a:blip r:embed="rId2"/>
          <a:stretch/>
        </p:blipFill>
        <p:spPr>
          <a:xfrm>
            <a:off x="2494440" y="1337040"/>
            <a:ext cx="4154040" cy="3314160"/>
          </a:xfrm>
          <a:prstGeom prst="rect">
            <a:avLst/>
          </a:prstGeom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2"/>
          <a:stretch/>
        </p:blipFill>
        <p:spPr>
          <a:xfrm>
            <a:off x="2494440" y="1337040"/>
            <a:ext cx="4154040" cy="3314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883080" y="1917000"/>
            <a:ext cx="7543440" cy="4415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" name="Picture 73"/>
          <p:cNvPicPr/>
          <p:nvPr/>
        </p:nvPicPr>
        <p:blipFill>
          <a:blip r:embed="rId2"/>
          <a:stretch/>
        </p:blipFill>
        <p:spPr>
          <a:xfrm>
            <a:off x="2494440" y="1337040"/>
            <a:ext cx="4154040" cy="3314160"/>
          </a:xfrm>
          <a:prstGeom prst="rect">
            <a:avLst/>
          </a:prstGeom>
          <a:ln>
            <a:noFill/>
          </a:ln>
        </p:spPr>
      </p:pic>
      <p:pic>
        <p:nvPicPr>
          <p:cNvPr id="75" name="Picture 74"/>
          <p:cNvPicPr/>
          <p:nvPr/>
        </p:nvPicPr>
        <p:blipFill>
          <a:blip r:embed="rId2"/>
          <a:stretch/>
        </p:blipFill>
        <p:spPr>
          <a:xfrm>
            <a:off x="2494440" y="1337040"/>
            <a:ext cx="4154040" cy="3314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883080" y="1917000"/>
            <a:ext cx="7543440" cy="4415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/>
          <p:nvPr/>
        </p:nvPicPr>
        <p:blipFill>
          <a:blip r:embed="rId15"/>
          <a:stretch/>
        </p:blipFill>
        <p:spPr>
          <a:xfrm>
            <a:off x="304920" y="190440"/>
            <a:ext cx="3043800" cy="36756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83080" y="1917000"/>
            <a:ext cx="7543440" cy="952200"/>
          </a:xfrm>
          <a:prstGeom prst="rect">
            <a:avLst/>
          </a:prstGeom>
        </p:spPr>
        <p:txBody>
          <a:bodyPr lIns="72720" tIns="36360" rIns="72720" bIns="36360" anchor="b"/>
          <a:lstStyle/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Click to edit Master title style</a:t>
            </a:r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"/>
          <p:cNvPicPr/>
          <p:nvPr/>
        </p:nvPicPr>
        <p:blipFill>
          <a:blip r:embed="rId14"/>
          <a:stretch/>
        </p:blipFill>
        <p:spPr>
          <a:xfrm>
            <a:off x="304920" y="190440"/>
            <a:ext cx="3043800" cy="367560"/>
          </a:xfrm>
          <a:prstGeom prst="rect">
            <a:avLst/>
          </a:prstGeom>
          <a:ln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762120" y="708120"/>
            <a:ext cx="7921440" cy="953640"/>
          </a:xfrm>
          <a:prstGeom prst="rect">
            <a:avLst/>
          </a:prstGeom>
        </p:spPr>
        <p:txBody>
          <a:bodyPr lIns="72720" tIns="36360" rIns="72720" bIns="36360" anchor="ctr"/>
          <a:lstStyle/>
          <a:p>
            <a:pPr>
              <a:lnSpc>
                <a:spcPct val="100000"/>
              </a:lnSpc>
            </a:pPr>
            <a:r>
              <a:rPr lang="en-US" sz="25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Click to edit Master title style</a:t>
            </a:r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62120" y="1650960"/>
            <a:ext cx="7924320" cy="3428640"/>
          </a:xfrm>
          <a:prstGeom prst="rect">
            <a:avLst/>
          </a:prstGeom>
        </p:spPr>
        <p:txBody>
          <a:bodyPr lIns="72720" tIns="36360" rIns="72720" bIns="3636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Click to edit the outline text format</a:t>
            </a:r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Second Outline Level</a:t>
            </a:r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Third Outline Level</a:t>
            </a:r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Fourth Outline Level</a:t>
            </a:r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Fifth Outline Level</a:t>
            </a:r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Sixth Outline Level</a:t>
            </a:r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1440" indent="-27108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US" sz="2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Seventh Outline LevelClick to edit Master text styles</a:t>
            </a:r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88960" lvl="1" indent="-22500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lang="en-US" sz="19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Second level</a:t>
            </a:r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06480" lvl="2" indent="-18072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US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Third level</a:t>
            </a:r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70080" lvl="3" indent="-18072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lang="en-U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Fourth level</a:t>
            </a:r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31880" lvl="4" indent="-180720">
              <a:lnSpc>
                <a:spcPct val="100000"/>
              </a:lnSpc>
              <a:buClr>
                <a:srgbClr val="000000"/>
              </a:buClr>
              <a:buFont typeface="StarSymbol"/>
              <a:buChar char="»"/>
            </a:pPr>
            <a:r>
              <a:rPr lang="en-US" sz="13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Fifth level</a:t>
            </a:r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dt"/>
          </p:nvPr>
        </p:nvSpPr>
        <p:spPr>
          <a:xfrm>
            <a:off x="762120" y="5334120"/>
            <a:ext cx="1904760" cy="380520"/>
          </a:xfrm>
          <a:prstGeom prst="rect">
            <a:avLst/>
          </a:prstGeom>
        </p:spPr>
        <p:txBody>
          <a:bodyPr lIns="72720" tIns="36360" rIns="72720" bIns="36360"/>
          <a:lstStyle/>
          <a:p>
            <a:pPr>
              <a:lnSpc>
                <a:spcPct val="100000"/>
              </a:lnSpc>
            </a:pPr>
            <a:r>
              <a:rPr lang="en-GB" sz="70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14/03/16</a:t>
            </a:r>
            <a:endParaRPr lang="en-GB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sldNum"/>
          </p:nvPr>
        </p:nvSpPr>
        <p:spPr>
          <a:xfrm>
            <a:off x="8018640" y="5334120"/>
            <a:ext cx="685440" cy="380520"/>
          </a:xfrm>
          <a:prstGeom prst="rect">
            <a:avLst/>
          </a:prstGeom>
        </p:spPr>
        <p:txBody>
          <a:bodyPr lIns="72720" tIns="36360" rIns="72720" bIns="36360"/>
          <a:lstStyle/>
          <a:p>
            <a:pPr algn="r">
              <a:lnSpc>
                <a:spcPct val="100000"/>
              </a:lnSpc>
            </a:pPr>
            <a:fld id="{CF3AC11D-0FBA-4050-AC67-CC8549A5D188}" type="slidenum">
              <a:rPr lang="en-GB" sz="70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‹#›</a:t>
            </a:fld>
            <a:endParaRPr lang="en-GB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882720" y="2857680"/>
            <a:ext cx="7543440" cy="1460160"/>
          </a:xfrm>
          <a:prstGeom prst="rect">
            <a:avLst/>
          </a:prstGeom>
          <a:noFill/>
          <a:ln>
            <a:noFill/>
          </a:ln>
        </p:spPr>
        <p:txBody>
          <a:bodyPr lIns="72720" tIns="36360" rIns="72720" bIns="36360"/>
          <a:lstStyle/>
          <a:p>
            <a:pPr algn="ctr"/>
            <a:r>
              <a:rPr lang="en-GB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Meeting the requirements of </a:t>
            </a:r>
            <a:r>
              <a:rPr lang="en-GB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Open Science</a:t>
            </a:r>
            <a:r>
              <a:rPr lang="en-GB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at UiO </a:t>
            </a:r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GB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Alexander Refsum Jensenius</a:t>
            </a:r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TextShape 2"/>
          <p:cNvSpPr txBox="1"/>
          <p:nvPr/>
        </p:nvSpPr>
        <p:spPr>
          <a:xfrm>
            <a:off x="882720" y="1917720"/>
            <a:ext cx="7543440" cy="952200"/>
          </a:xfrm>
          <a:prstGeom prst="rect">
            <a:avLst/>
          </a:prstGeom>
          <a:noFill/>
          <a:ln>
            <a:noFill/>
          </a:ln>
        </p:spPr>
        <p:txBody>
          <a:bodyPr lIns="72720" tIns="36360" rIns="72720" bIns="36360" anchor="b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1008000" y="1182240"/>
            <a:ext cx="6984000" cy="4185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Guidelines: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 Data needs to be handled securely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 Data shall be made available for reuse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Data should ideally be made available as early as possible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 Data need to be stored with standardised metadata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 Data should have licenses for reuse and redistribution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 Data should be made freely available, but distribution costs should be covered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 Data should have a longterm curatorial plan</a:t>
            </a:r>
          </a:p>
        </p:txBody>
      </p:sp>
      <p:sp>
        <p:nvSpPr>
          <p:cNvPr id="108" name="CustomShape 2"/>
          <p:cNvSpPr/>
          <p:nvPr/>
        </p:nvSpPr>
        <p:spPr>
          <a:xfrm>
            <a:off x="0" y="0"/>
            <a:ext cx="374400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freeze">
                      <p:stCondLst>
                        <p:cond delay="indefinite"/>
                      </p:stCondLst>
                      <p:childTnLst>
                        <p:par>
                          <p:cTn id="8" fill="freeze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3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freeze">
                      <p:stCondLst>
                        <p:cond delay="indefinite"/>
                      </p:stCondLst>
                      <p:childTnLst>
                        <p:par>
                          <p:cTn id="12" fill="freeze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51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freeze">
                      <p:stCondLst>
                        <p:cond delay="indefinite"/>
                      </p:stCondLst>
                      <p:childTnLst>
                        <p:par>
                          <p:cTn id="16" fill="freeze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94" end="1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freeze">
                      <p:stCondLst>
                        <p:cond delay="indefinite"/>
                      </p:stCondLst>
                      <p:childTnLst>
                        <p:par>
                          <p:cTn id="20" fill="freeze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57" end="2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freeze">
                      <p:stCondLst>
                        <p:cond delay="indefinite"/>
                      </p:stCondLst>
                      <p:childTnLst>
                        <p:par>
                          <p:cTn id="24" fill="freeze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11" end="2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freeze">
                      <p:stCondLst>
                        <p:cond delay="indefinite"/>
                      </p:stCondLst>
                      <p:childTnLst>
                        <p:par>
                          <p:cTn id="28" fill="freeze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70" end="3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freeze">
                      <p:stCondLst>
                        <p:cond delay="indefinite"/>
                      </p:stCondLst>
                      <p:childTnLst>
                        <p:par>
                          <p:cTn id="32" fill="freeze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53" end="40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3528000" y="2290320"/>
            <a:ext cx="172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Solutions!</a:t>
            </a:r>
          </a:p>
        </p:txBody>
      </p:sp>
      <p:sp>
        <p:nvSpPr>
          <p:cNvPr id="110" name="CustomShape 2"/>
          <p:cNvSpPr/>
          <p:nvPr/>
        </p:nvSpPr>
        <p:spPr>
          <a:xfrm>
            <a:off x="0" y="0"/>
            <a:ext cx="374400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3528000" y="2290320"/>
            <a:ext cx="172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Knowledge!</a:t>
            </a:r>
          </a:p>
        </p:txBody>
      </p:sp>
      <p:sp>
        <p:nvSpPr>
          <p:cNvPr id="112" name="CustomShape 2"/>
          <p:cNvSpPr/>
          <p:nvPr/>
        </p:nvSpPr>
        <p:spPr>
          <a:xfrm>
            <a:off x="0" y="0"/>
            <a:ext cx="374400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3168000" y="2290320"/>
            <a:ext cx="2088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 scientists!</a:t>
            </a:r>
          </a:p>
        </p:txBody>
      </p:sp>
      <p:sp>
        <p:nvSpPr>
          <p:cNvPr id="114" name="CustomShape 2"/>
          <p:cNvSpPr/>
          <p:nvPr/>
        </p:nvSpPr>
        <p:spPr>
          <a:xfrm>
            <a:off x="0" y="0"/>
            <a:ext cx="374400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3168000" y="2290320"/>
            <a:ext cx="2088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Education!</a:t>
            </a:r>
          </a:p>
        </p:txBody>
      </p:sp>
      <p:sp>
        <p:nvSpPr>
          <p:cNvPr id="116" name="CustomShape 2"/>
          <p:cNvSpPr/>
          <p:nvPr/>
        </p:nvSpPr>
        <p:spPr>
          <a:xfrm>
            <a:off x="0" y="0"/>
            <a:ext cx="374400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882720" y="2857680"/>
            <a:ext cx="7543440" cy="1460160"/>
          </a:xfrm>
          <a:prstGeom prst="rect">
            <a:avLst/>
          </a:prstGeom>
          <a:noFill/>
          <a:ln>
            <a:noFill/>
          </a:ln>
        </p:spPr>
        <p:txBody>
          <a:bodyPr lIns="72720" tIns="36360" rIns="72720" bIns="36360"/>
          <a:lstStyle/>
          <a:p>
            <a:pPr algn="ctr"/>
            <a:r>
              <a:rPr lang="en-GB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Meeting the requirements of </a:t>
            </a:r>
            <a:r>
              <a:rPr lang="en-GB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Open Science</a:t>
            </a:r>
            <a:r>
              <a:rPr lang="en-GB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at UiO </a:t>
            </a:r>
            <a:endParaRPr lang="en-GB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GB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Alexander Refsum Jensenius</a:t>
            </a:r>
            <a:endParaRPr lang="en-GB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GB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882720" y="1917720"/>
            <a:ext cx="7543440" cy="952200"/>
          </a:xfrm>
          <a:prstGeom prst="rect">
            <a:avLst/>
          </a:prstGeom>
          <a:noFill/>
          <a:ln>
            <a:noFill/>
          </a:ln>
        </p:spPr>
        <p:txBody>
          <a:bodyPr lIns="72720" tIns="36360" rIns="72720" bIns="36360" anchor="b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/>
          <p:cNvPicPr/>
          <p:nvPr/>
        </p:nvPicPr>
        <p:blipFill>
          <a:blip r:embed="rId2"/>
          <a:stretch/>
        </p:blipFill>
        <p:spPr>
          <a:xfrm>
            <a:off x="0" y="9360"/>
            <a:ext cx="4072320" cy="5714640"/>
          </a:xfrm>
          <a:prstGeom prst="rect">
            <a:avLst/>
          </a:prstGeom>
          <a:ln>
            <a:noFill/>
          </a:ln>
        </p:spPr>
      </p:pic>
      <p:sp>
        <p:nvSpPr>
          <p:cNvPr id="84" name="TextShape 1"/>
          <p:cNvSpPr txBox="1"/>
          <p:nvPr/>
        </p:nvSpPr>
        <p:spPr>
          <a:xfrm>
            <a:off x="4392000" y="576000"/>
            <a:ext cx="4176000" cy="3816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Medlemmer i arbeidsgruppen:</a:t>
            </a:r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Leder Prodekan for forskning Svein Stølen, MN</a:t>
            </a:r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Senioringeniør Torben Leifsen, MN</a:t>
            </a:r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Førsteamanuensis Tor Endestad, SV</a:t>
            </a:r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Senioringeniør Torgeir Christiansen, UV</a:t>
            </a:r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Overingeniør Tore Miøen, OD</a:t>
            </a:r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Instituttleder Alexander Refsum Jensenius, HF</a:t>
            </a:r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Senioringeniør Espen Uleberg, KHM</a:t>
            </a:r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Forskningssjef Fridtjof Mehlum, NHM</a:t>
            </a:r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Rådgiver Katrine Ore, MED</a:t>
            </a:r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Sekretariat:</a:t>
            </a:r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Seksjonssjef Hans Eide, USIT(Seksjon for IT i forskning)</a:t>
            </a:r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Hovedbibliotekar Live Kvale, UB(Realfagsbiblioteket)</a:t>
            </a:r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Rådgiver Margaret Fotland, AF(Seksjon for forvaltning av forskning og utdanning)</a:t>
            </a:r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Juridisk bistand:</a:t>
            </a:r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Seniorrådgiver Einar Noreik, AF(Seksjon for forvaltning av forskning og utdanning)</a:t>
            </a:r>
            <a:endParaRPr lang="en-GB" sz="15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5" name="Picture 84"/>
          <p:cNvPicPr/>
          <p:nvPr/>
        </p:nvPicPr>
        <p:blipFill>
          <a:blip r:embed="rId3"/>
          <a:stretch/>
        </p:blipFill>
        <p:spPr>
          <a:xfrm>
            <a:off x="1584000" y="1059480"/>
            <a:ext cx="5849280" cy="2684520"/>
          </a:xfrm>
          <a:prstGeom prst="rect">
            <a:avLst/>
          </a:prstGeom>
          <a:ln>
            <a:solidFill>
              <a:srgbClr val="3465A4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8" end="7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74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08" end="1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42" end="1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82" end="2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10" end="2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56" end="2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90" end="3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26" end="3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53" end="3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66" end="4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23" end="4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76" end="5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58" end="5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76" end="6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freeze">
                      <p:stCondLst>
                        <p:cond delay="indefinite"/>
                      </p:stCondLst>
                      <p:childTnLst>
                        <p:par>
                          <p:cTn id="38" fill="freeze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762120" y="5334120"/>
            <a:ext cx="1904760" cy="380520"/>
          </a:xfrm>
          <a:prstGeom prst="rect">
            <a:avLst/>
          </a:prstGeom>
          <a:noFill/>
          <a:ln>
            <a:noFill/>
          </a:ln>
        </p:spPr>
        <p:txBody>
          <a:bodyPr lIns="72720" tIns="36360" rIns="72720" bIns="36360"/>
          <a:lstStyle/>
          <a:p>
            <a:pPr>
              <a:lnSpc>
                <a:spcPct val="100000"/>
              </a:lnSpc>
            </a:pPr>
            <a:r>
              <a:rPr lang="en-GB" sz="70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14/03/16</a:t>
            </a:r>
            <a:endParaRPr lang="en-GB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8018640" y="5334120"/>
            <a:ext cx="685440" cy="380520"/>
          </a:xfrm>
          <a:prstGeom prst="rect">
            <a:avLst/>
          </a:prstGeom>
          <a:noFill/>
          <a:ln>
            <a:noFill/>
          </a:ln>
        </p:spPr>
        <p:txBody>
          <a:bodyPr lIns="72720" tIns="36360" rIns="72720" bIns="36360"/>
          <a:lstStyle/>
          <a:p>
            <a:pPr algn="r">
              <a:lnSpc>
                <a:spcPct val="100000"/>
              </a:lnSpc>
            </a:pPr>
            <a:fld id="{74DC27A9-F216-4E26-9FE4-BB4C97ED3ABD}" type="slidenum">
              <a:rPr lang="en-GB" sz="70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  <a:ea typeface="ヒラギノ角ゴ Pro W3"/>
              </a:rPr>
              <a:t>3</a:t>
            </a:fld>
            <a:endParaRPr lang="en-GB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" name="TextShape 3"/>
          <p:cNvSpPr txBox="1"/>
          <p:nvPr/>
        </p:nvSpPr>
        <p:spPr>
          <a:xfrm>
            <a:off x="762120" y="708120"/>
            <a:ext cx="7921440" cy="953640"/>
          </a:xfrm>
          <a:prstGeom prst="rect">
            <a:avLst/>
          </a:prstGeom>
          <a:noFill/>
          <a:ln>
            <a:noFill/>
          </a:ln>
        </p:spPr>
        <p:txBody>
          <a:bodyPr lIns="72720" tIns="36360" rIns="72720" bIns="36360" anchor="ctr"/>
          <a:lstStyle/>
          <a:p>
            <a:endParaRPr lang="en-US" sz="1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TextShape 4"/>
          <p:cNvSpPr txBox="1"/>
          <p:nvPr/>
        </p:nvSpPr>
        <p:spPr>
          <a:xfrm>
            <a:off x="762120" y="1650960"/>
            <a:ext cx="7924320" cy="3428640"/>
          </a:xfrm>
          <a:prstGeom prst="rect">
            <a:avLst/>
          </a:prstGeom>
          <a:noFill/>
          <a:ln w="9360">
            <a:noFill/>
          </a:ln>
        </p:spPr>
        <p:txBody>
          <a:bodyPr lIns="72720" tIns="36360" rIns="72720" bIns="36360"/>
          <a:lstStyle/>
          <a:p>
            <a:endParaRPr lang="en-US" sz="2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0" name="Picture 89"/>
          <p:cNvPicPr/>
          <p:nvPr/>
        </p:nvPicPr>
        <p:blipFill>
          <a:blip r:embed="rId3"/>
          <a:stretch/>
        </p:blipFill>
        <p:spPr>
          <a:xfrm>
            <a:off x="0" y="0"/>
            <a:ext cx="7704000" cy="5744160"/>
          </a:xfrm>
          <a:prstGeom prst="rect">
            <a:avLst/>
          </a:prstGeom>
          <a:ln>
            <a:noFill/>
          </a:ln>
        </p:spPr>
      </p:pic>
      <p:sp>
        <p:nvSpPr>
          <p:cNvPr id="91" name="TextShape 5"/>
          <p:cNvSpPr txBox="1"/>
          <p:nvPr/>
        </p:nvSpPr>
        <p:spPr>
          <a:xfrm>
            <a:off x="4248000" y="4824000"/>
            <a:ext cx="482400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Phaistios Disc</a:t>
            </a:r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/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early example of data storage </a:t>
            </a:r>
          </a:p>
          <a:p>
            <a:pPr algn="r"/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en-GB" sz="18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Archaeological Museum of Heraklion</a:t>
            </a:r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3528000" y="2290320"/>
            <a:ext cx="172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Status…?</a:t>
            </a:r>
          </a:p>
        </p:txBody>
      </p:sp>
      <p:sp>
        <p:nvSpPr>
          <p:cNvPr id="93" name="CustomShape 2"/>
          <p:cNvSpPr/>
          <p:nvPr/>
        </p:nvSpPr>
        <p:spPr>
          <a:xfrm>
            <a:off x="0" y="0"/>
            <a:ext cx="374400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0" y="0"/>
            <a:ext cx="374400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5" name="Picture 94"/>
          <p:cNvPicPr/>
          <p:nvPr/>
        </p:nvPicPr>
        <p:blipFill>
          <a:blip r:embed="rId2"/>
          <a:stretch/>
        </p:blipFill>
        <p:spPr>
          <a:xfrm>
            <a:off x="-144000" y="-240480"/>
            <a:ext cx="9288000" cy="6142320"/>
          </a:xfrm>
          <a:prstGeom prst="rect">
            <a:avLst/>
          </a:prstGeom>
          <a:ln>
            <a:noFill/>
          </a:ln>
        </p:spPr>
      </p:pic>
      <p:sp>
        <p:nvSpPr>
          <p:cNvPr id="96" name="TextShape 2"/>
          <p:cNvSpPr txBox="1"/>
          <p:nvPr/>
        </p:nvSpPr>
        <p:spPr>
          <a:xfrm>
            <a:off x="5400000" y="5112000"/>
            <a:ext cx="3672000" cy="1258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CERN data storage </a:t>
            </a:r>
          </a:p>
          <a:p>
            <a:pPr algn="r"/>
            <a:r>
              <a:rPr lang="en-GB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(Florian Hirzinger)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3528000" y="2290320"/>
            <a:ext cx="172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Status…?</a:t>
            </a:r>
          </a:p>
        </p:txBody>
      </p:sp>
      <p:sp>
        <p:nvSpPr>
          <p:cNvPr id="98" name="CustomShape 2"/>
          <p:cNvSpPr/>
          <p:nvPr/>
        </p:nvSpPr>
        <p:spPr>
          <a:xfrm>
            <a:off x="0" y="0"/>
            <a:ext cx="374400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9" name="Picture 98"/>
          <p:cNvPicPr/>
          <p:nvPr/>
        </p:nvPicPr>
        <p:blipFill>
          <a:blip r:embed="rId2"/>
          <a:stretch/>
        </p:blipFill>
        <p:spPr>
          <a:xfrm>
            <a:off x="-71640" y="72000"/>
            <a:ext cx="9143640" cy="5510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3528000" y="2290320"/>
            <a:ext cx="172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Status…?</a:t>
            </a:r>
          </a:p>
        </p:txBody>
      </p:sp>
      <p:sp>
        <p:nvSpPr>
          <p:cNvPr id="101" name="CustomShape 2"/>
          <p:cNvSpPr/>
          <p:nvPr/>
        </p:nvSpPr>
        <p:spPr>
          <a:xfrm>
            <a:off x="0" y="0"/>
            <a:ext cx="374400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" name="Picture 101"/>
          <p:cNvPicPr/>
          <p:nvPr/>
        </p:nvPicPr>
        <p:blipFill>
          <a:blip r:embed="rId3"/>
          <a:stretch/>
        </p:blipFill>
        <p:spPr>
          <a:xfrm>
            <a:off x="0" y="0"/>
            <a:ext cx="10152360" cy="676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1008000" y="1182240"/>
            <a:ext cx="6984000" cy="3929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Guiding principles for solutions: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 Need to think about the whole cycle from data generation to storage and retrieval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 Need to think globally, UiO researchers interact with researchers from all over the world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Not all problems can be solved at UiO, important with collaboration with others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 Solutions need to be created so that they encourage researchers to store and share their data. 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0" y="0"/>
            <a:ext cx="374400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freeze">
                      <p:stCondLst>
                        <p:cond delay="indefinite"/>
                      </p:stCondLst>
                      <p:childTnLst>
                        <p:par>
                          <p:cTn id="8" fill="freeze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5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freeze">
                      <p:stCondLst>
                        <p:cond delay="indefinite"/>
                      </p:stCondLst>
                      <p:childTnLst>
                        <p:par>
                          <p:cTn id="12" fill="freeze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21" end="2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freeze">
                      <p:stCondLst>
                        <p:cond delay="indefinite"/>
                      </p:stCondLst>
                      <p:childTnLst>
                        <p:par>
                          <p:cTn id="16" fill="freeze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15" end="2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freeze">
                      <p:stCondLst>
                        <p:cond delay="indefinite"/>
                      </p:stCondLst>
                      <p:childTnLst>
                        <p:par>
                          <p:cTn id="20" fill="freeze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99" end="3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1008000" y="1182240"/>
            <a:ext cx="6984000" cy="374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Action points: 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 Guidelines for data management at UiO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 Pilot project for increasing the knowledge about data management in the organisation and secure good support services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Clear division of labour between instituions, nationally and internationally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 UiO needs to take part in solving some national challenges</a:t>
            </a:r>
          </a:p>
          <a:p>
            <a:endParaRPr lang="en-GB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0" y="0"/>
            <a:ext cx="374400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freeze">
                      <p:stCondLst>
                        <p:cond delay="indefinite"/>
                      </p:stCondLst>
                      <p:childTnLst>
                        <p:par>
                          <p:cTn id="8" fill="freeze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7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freeze">
                      <p:stCondLst>
                        <p:cond delay="indefinite"/>
                      </p:stCondLst>
                      <p:childTnLst>
                        <p:par>
                          <p:cTn id="12" fill="freeze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9" end="1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freeze">
                      <p:stCondLst>
                        <p:cond delay="indefinite"/>
                      </p:stCondLst>
                      <p:childTnLst>
                        <p:par>
                          <p:cTn id="16" fill="freeze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81" end="2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freeze">
                      <p:stCondLst>
                        <p:cond delay="indefinite"/>
                      </p:stCondLst>
                      <p:childTnLst>
                        <p:par>
                          <p:cTn id="20" fill="freeze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62" end="3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363</Words>
  <Application>Microsoft Office PowerPoint</Application>
  <PresentationFormat>On-screen Show (16:10)</PresentationFormat>
  <Paragraphs>71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2</dc:title>
  <dc:creator>Alexander Jensenius</dc:creator>
  <cp:lastModifiedBy>umnbib</cp:lastModifiedBy>
  <cp:revision>24</cp:revision>
  <dcterms:created xsi:type="dcterms:W3CDTF">2016-03-14T10:37:42Z</dcterms:created>
  <dcterms:modified xsi:type="dcterms:W3CDTF">2016-03-14T13:07:08Z</dcterms:modified>
  <dc:language>nb-NO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On-screen Show (16:10)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</vt:i4>
  </property>
</Properties>
</file>