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73" r:id="rId4"/>
    <p:sldId id="274" r:id="rId5"/>
    <p:sldId id="275" r:id="rId6"/>
    <p:sldId id="276" r:id="rId7"/>
    <p:sldId id="277" r:id="rId8"/>
    <p:sldId id="278" r:id="rId9"/>
    <p:sldId id="272" r:id="rId10"/>
    <p:sldId id="279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98" autoAdjust="0"/>
  </p:normalViewPr>
  <p:slideViewPr>
    <p:cSldViewPr showGuide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orient="horz" pos="4156"/>
        <p:guide pos="5556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12.03.2016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647564"/>
            <a:ext cx="3708412" cy="278130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8680" y="3635896"/>
            <a:ext cx="5566066" cy="48223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12.03.2016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73211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91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05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546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081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484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779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12.03.2016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3232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12.03.2016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3" r:id="rId6"/>
    <p:sldLayoutId id="2147483656" r:id="rId7"/>
    <p:sldLayoutId id="2147483657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12.03.2016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71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data/ref/h2020/grants_manual/hi/oa_pilot/h2020-hi-oa-data-mgt_e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dat.eu/training" TargetMode="External"/><Relationship Id="rId2" Type="http://schemas.openxmlformats.org/officeDocument/2006/relationships/hyperlink" Target="https://www.openaire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Funders Policies on Access to Research Data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Open Data </a:t>
            </a:r>
            <a:r>
              <a:rPr lang="nb-NO" b="1" dirty="0" smtClean="0"/>
              <a:t>Skills, UiO, 14 </a:t>
            </a:r>
            <a:r>
              <a:rPr lang="nb-NO" b="1" dirty="0" err="1" smtClean="0"/>
              <a:t>March</a:t>
            </a:r>
            <a:r>
              <a:rPr lang="nb-NO" b="1" dirty="0" smtClean="0"/>
              <a:t> 2016</a:t>
            </a:r>
          </a:p>
          <a:p>
            <a:r>
              <a:rPr lang="nb-NO" dirty="0" smtClean="0"/>
              <a:t>Roar Skålin, The Research Council </a:t>
            </a:r>
            <a:r>
              <a:rPr lang="nb-NO" dirty="0" err="1" smtClean="0"/>
              <a:t>of</a:t>
            </a:r>
            <a:r>
              <a:rPr lang="nb-NO" dirty="0" smtClean="0"/>
              <a:t> Norway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6758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728663"/>
            <a:ext cx="8351838" cy="540097"/>
          </a:xfrm>
        </p:spPr>
        <p:txBody>
          <a:bodyPr/>
          <a:lstStyle/>
          <a:p>
            <a:r>
              <a:rPr lang="en-GB" dirty="0" smtClean="0"/>
              <a:t>RCN’s Policy </a:t>
            </a:r>
            <a:r>
              <a:rPr lang="en-GB" dirty="0"/>
              <a:t>for Open Access to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67544" y="1448780"/>
            <a:ext cx="8316912" cy="52205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200" dirty="0"/>
              <a:t>Covers research data generated through </a:t>
            </a:r>
            <a:br>
              <a:rPr lang="en-GB" sz="2200" dirty="0"/>
            </a:br>
            <a:r>
              <a:rPr lang="en-GB" sz="2200" dirty="0"/>
              <a:t>research partially funded by </a:t>
            </a:r>
            <a:r>
              <a:rPr lang="en-GB" sz="2200" dirty="0" smtClean="0"/>
              <a:t>the </a:t>
            </a:r>
            <a:r>
              <a:rPr lang="en-GB" sz="2200" dirty="0"/>
              <a:t>Research </a:t>
            </a:r>
            <a:br>
              <a:rPr lang="en-GB" sz="2200" dirty="0"/>
            </a:br>
            <a:r>
              <a:rPr lang="en-GB" sz="2200" dirty="0"/>
              <a:t>Council of </a:t>
            </a:r>
            <a:r>
              <a:rPr lang="en-GB" sz="2200" dirty="0" smtClean="0"/>
              <a:t>Norway.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sz="2200" dirty="0" smtClean="0"/>
              <a:t>Open </a:t>
            </a:r>
            <a:r>
              <a:rPr lang="en-GB" sz="2200" dirty="0" smtClean="0"/>
              <a:t>by default, exceptions for: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/>
              <a:t>s</a:t>
            </a:r>
            <a:r>
              <a:rPr lang="en-GB" sz="1900" dirty="0" smtClean="0"/>
              <a:t>ecurity and confidentiality </a:t>
            </a:r>
            <a:r>
              <a:rPr lang="en-GB" sz="1900" dirty="0" smtClean="0"/>
              <a:t>obligations;</a:t>
            </a:r>
            <a:endParaRPr lang="en-GB" sz="19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/>
              <a:t>p</a:t>
            </a:r>
            <a:r>
              <a:rPr lang="en-GB" sz="1900" dirty="0" smtClean="0"/>
              <a:t>rotection of personal </a:t>
            </a:r>
            <a:r>
              <a:rPr lang="en-GB" sz="1900" dirty="0" smtClean="0"/>
              <a:t>data;</a:t>
            </a:r>
            <a:endParaRPr lang="en-GB" sz="19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/>
              <a:t>o</a:t>
            </a:r>
            <a:r>
              <a:rPr lang="en-GB" sz="1900" dirty="0" smtClean="0"/>
              <a:t>ther legal </a:t>
            </a:r>
            <a:r>
              <a:rPr lang="en-GB" sz="1900" dirty="0" smtClean="0"/>
              <a:t>requirements;</a:t>
            </a:r>
            <a:endParaRPr lang="en-GB" sz="19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/>
              <a:t>c</a:t>
            </a:r>
            <a:r>
              <a:rPr lang="en-GB" sz="1900" dirty="0" smtClean="0"/>
              <a:t>ommercial use by companies, where this is </a:t>
            </a:r>
            <a:br>
              <a:rPr lang="en-GB" sz="1900" dirty="0" smtClean="0"/>
            </a:br>
            <a:r>
              <a:rPr lang="en-GB" sz="1900" dirty="0" smtClean="0"/>
              <a:t>part of the contract with </a:t>
            </a:r>
            <a:r>
              <a:rPr lang="en-GB" sz="1900" dirty="0" smtClean="0"/>
              <a:t>RCN;</a:t>
            </a:r>
            <a:endParaRPr lang="en-GB" sz="19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/>
              <a:t>d</a:t>
            </a:r>
            <a:r>
              <a:rPr lang="en-GB" sz="1900" dirty="0" smtClean="0"/>
              <a:t>ata where the cost outperforms the value of </a:t>
            </a:r>
            <a:br>
              <a:rPr lang="en-GB" sz="1900" dirty="0" smtClean="0"/>
            </a:br>
            <a:r>
              <a:rPr lang="en-GB" sz="1900" dirty="0" smtClean="0"/>
              <a:t>open </a:t>
            </a:r>
            <a:r>
              <a:rPr lang="en-GB" sz="1900" dirty="0" smtClean="0"/>
              <a:t>access.</a:t>
            </a:r>
            <a:endParaRPr lang="en-GB" sz="1900" dirty="0" smtClean="0"/>
          </a:p>
          <a:p>
            <a:pPr>
              <a:spcBef>
                <a:spcPts val="1200"/>
              </a:spcBef>
            </a:pPr>
            <a:r>
              <a:rPr lang="en-GB" sz="2200" dirty="0" smtClean="0"/>
              <a:t>Carrot rather than stick: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 smtClean="0"/>
              <a:t>Principle and guidelines formulated as </a:t>
            </a:r>
            <a:br>
              <a:rPr lang="en-GB" sz="1900" dirty="0" smtClean="0"/>
            </a:br>
            <a:r>
              <a:rPr lang="en-GB" sz="1900" dirty="0" smtClean="0"/>
              <a:t>recommendations and best practices, not </a:t>
            </a:r>
            <a:br>
              <a:rPr lang="en-GB" sz="1900" dirty="0" smtClean="0"/>
            </a:br>
            <a:r>
              <a:rPr lang="en-GB" sz="1900" dirty="0" smtClean="0"/>
              <a:t>absolute requirements.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 smtClean="0"/>
              <a:t>Partly due to lack </a:t>
            </a:r>
            <a:r>
              <a:rPr lang="en-GB" sz="1900" dirty="0"/>
              <a:t>of infrastructure, standards </a:t>
            </a:r>
            <a:r>
              <a:rPr lang="en-GB" sz="1900" dirty="0" smtClean="0"/>
              <a:t/>
            </a:r>
            <a:br>
              <a:rPr lang="en-GB" sz="1900" dirty="0" smtClean="0"/>
            </a:br>
            <a:r>
              <a:rPr lang="en-GB" sz="1900" dirty="0" smtClean="0"/>
              <a:t>and system for citation.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1900" dirty="0" smtClean="0"/>
              <a:t>Would like to strengthen the positive </a:t>
            </a:r>
            <a:r>
              <a:rPr lang="en-GB" sz="1900" dirty="0" smtClean="0"/>
              <a:t>attitude</a:t>
            </a:r>
            <a:endParaRPr lang="en-GB" sz="19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5" y="4869160"/>
            <a:ext cx="1296144" cy="129614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4" y="2780928"/>
            <a:ext cx="1967419" cy="1475565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6833455" y="4302748"/>
            <a:ext cx="1034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Photo</a:t>
            </a:r>
            <a:r>
              <a:rPr lang="en-GB" sz="800" dirty="0"/>
              <a:t>: </a:t>
            </a:r>
            <a:r>
              <a:rPr lang="en-GB" sz="800" dirty="0" err="1"/>
              <a:t>Shutterstock</a:t>
            </a:r>
            <a:r>
              <a:rPr lang="en-GB" sz="800" dirty="0"/>
              <a:t> 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833250" y="6168651"/>
            <a:ext cx="91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Photo</a:t>
            </a:r>
            <a:r>
              <a:rPr lang="en-GB" sz="800" dirty="0"/>
              <a:t>: </a:t>
            </a:r>
            <a:r>
              <a:rPr lang="en-GB" sz="800" dirty="0" err="1" smtClean="0"/>
              <a:t>Photodisc</a:t>
            </a:r>
            <a:r>
              <a:rPr lang="en-GB" sz="800" dirty="0" smtClean="0"/>
              <a:t> </a:t>
            </a:r>
            <a:endParaRPr lang="en-GB" sz="8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4" y="1576731"/>
            <a:ext cx="2131033" cy="3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8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from the guidelines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58326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Research data should be: </a:t>
            </a:r>
          </a:p>
          <a:p>
            <a:r>
              <a:rPr lang="en-GB" sz="1800" dirty="0"/>
              <a:t>a</a:t>
            </a:r>
            <a:r>
              <a:rPr lang="en-GB" sz="1800" dirty="0" smtClean="0"/>
              <a:t>rchived at established data </a:t>
            </a:r>
            <a:r>
              <a:rPr lang="en-GB" sz="1800" dirty="0" smtClean="0"/>
              <a:t>centres;</a:t>
            </a:r>
          </a:p>
          <a:p>
            <a:pPr lvl="1"/>
            <a:r>
              <a:rPr lang="en-GB" sz="1400" dirty="0" smtClean="0"/>
              <a:t>Examples: </a:t>
            </a:r>
            <a:r>
              <a:rPr lang="en-GB" sz="1400" dirty="0" err="1" smtClean="0"/>
              <a:t>NorStore</a:t>
            </a:r>
            <a:r>
              <a:rPr lang="en-GB" sz="1400" dirty="0" smtClean="0"/>
              <a:t>, NSD, Elixir</a:t>
            </a:r>
            <a:endParaRPr lang="en-GB" sz="1400" dirty="0" smtClean="0"/>
          </a:p>
          <a:p>
            <a:r>
              <a:rPr lang="en-GB" sz="1800" dirty="0"/>
              <a:t>a</a:t>
            </a:r>
            <a:r>
              <a:rPr lang="en-GB" sz="1800" dirty="0" smtClean="0"/>
              <a:t>vailable on equal terms for all users, unless they are restricted by legal, ethical or security </a:t>
            </a:r>
            <a:r>
              <a:rPr lang="en-GB" sz="1800" dirty="0" smtClean="0"/>
              <a:t>aspects;</a:t>
            </a:r>
            <a:endParaRPr lang="en-GB" sz="1800" dirty="0" smtClean="0"/>
          </a:p>
          <a:p>
            <a:r>
              <a:rPr lang="en-GB" sz="1800" dirty="0"/>
              <a:t>a</a:t>
            </a:r>
            <a:r>
              <a:rPr lang="en-GB" sz="1800" dirty="0" smtClean="0"/>
              <a:t>vailable as early as possible, allowing an embargo period for publishing </a:t>
            </a:r>
            <a:r>
              <a:rPr lang="en-GB" sz="1800" dirty="0" smtClean="0"/>
              <a:t>results;</a:t>
            </a:r>
            <a:endParaRPr lang="en-GB" sz="1800" dirty="0" smtClean="0"/>
          </a:p>
          <a:p>
            <a:r>
              <a:rPr lang="en-GB" sz="1800" dirty="0"/>
              <a:t>e</a:t>
            </a:r>
            <a:r>
              <a:rPr lang="en-GB" sz="1800" dirty="0" smtClean="0"/>
              <a:t>quipped with metadata, based on international </a:t>
            </a:r>
            <a:r>
              <a:rPr lang="en-GB" sz="1800" dirty="0" smtClean="0"/>
              <a:t>standards;</a:t>
            </a:r>
            <a:endParaRPr lang="en-GB" sz="1800" dirty="0" smtClean="0"/>
          </a:p>
          <a:p>
            <a:r>
              <a:rPr lang="en-GB" sz="1800" dirty="0"/>
              <a:t>e</a:t>
            </a:r>
            <a:r>
              <a:rPr lang="en-GB" sz="1800" dirty="0" smtClean="0"/>
              <a:t>quipped with internationally recognised licenses, giving as few restrictions as possible for use, reuse and </a:t>
            </a:r>
            <a:r>
              <a:rPr lang="en-GB" sz="1800" dirty="0" smtClean="0"/>
              <a:t>redistribution;</a:t>
            </a:r>
            <a:endParaRPr lang="en-GB" sz="1800" dirty="0" smtClean="0"/>
          </a:p>
          <a:p>
            <a:r>
              <a:rPr lang="en-GB" sz="1800" dirty="0"/>
              <a:t>a</a:t>
            </a:r>
            <a:r>
              <a:rPr lang="en-GB" sz="1800" dirty="0" smtClean="0"/>
              <a:t>vailable at lowest possible cost, maximally </a:t>
            </a:r>
            <a:r>
              <a:rPr lang="en-US" sz="1800" dirty="0" smtClean="0"/>
              <a:t>the actual </a:t>
            </a:r>
            <a:r>
              <a:rPr lang="en-US" sz="1800" dirty="0"/>
              <a:t>cost of </a:t>
            </a:r>
            <a:r>
              <a:rPr lang="en-US" sz="1800" dirty="0" smtClean="0"/>
              <a:t>dissemination;</a:t>
            </a:r>
            <a:endParaRPr lang="en-GB" sz="1800" dirty="0" smtClean="0"/>
          </a:p>
          <a:p>
            <a:r>
              <a:rPr lang="en-GB" sz="1800" dirty="0"/>
              <a:t>e</a:t>
            </a:r>
            <a:r>
              <a:rPr lang="en-GB" sz="1800" dirty="0" smtClean="0"/>
              <a:t>quipped with a long-term plan for data </a:t>
            </a:r>
            <a:r>
              <a:rPr lang="en-GB" sz="1800" dirty="0" smtClean="0"/>
              <a:t>curation; </a:t>
            </a:r>
            <a:endParaRPr lang="en-GB" sz="18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60" y="3502887"/>
            <a:ext cx="1827969" cy="121947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60" y="1561198"/>
            <a:ext cx="1827969" cy="13716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941160" y="4722364"/>
            <a:ext cx="18646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Photo: </a:t>
            </a:r>
            <a:r>
              <a:rPr lang="en-GB" sz="800" dirty="0" err="1" smtClean="0"/>
              <a:t>Shutterstock</a:t>
            </a:r>
            <a:r>
              <a:rPr lang="en-GB" sz="800" dirty="0" smtClean="0"/>
              <a:t>/</a:t>
            </a:r>
            <a:r>
              <a:rPr lang="nb-NO" sz="800" dirty="0" err="1" smtClean="0"/>
              <a:t>Alexey</a:t>
            </a:r>
            <a:r>
              <a:rPr lang="nb-NO" sz="800" dirty="0" smtClean="0"/>
              <a:t> V Smirnov </a:t>
            </a:r>
            <a:r>
              <a:rPr lang="en-GB" sz="800" dirty="0" smtClean="0"/>
              <a:t>  </a:t>
            </a:r>
            <a:endParaRPr lang="en-GB" sz="800" dirty="0"/>
          </a:p>
        </p:txBody>
      </p:sp>
      <p:sp>
        <p:nvSpPr>
          <p:cNvPr id="8" name="Rektangel 7"/>
          <p:cNvSpPr/>
          <p:nvPr/>
        </p:nvSpPr>
        <p:spPr>
          <a:xfrm>
            <a:off x="6941159" y="2932798"/>
            <a:ext cx="20762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Photo: </a:t>
            </a:r>
            <a:r>
              <a:rPr lang="en-GB" sz="800" dirty="0" err="1"/>
              <a:t>Shutterstock</a:t>
            </a:r>
            <a:r>
              <a:rPr lang="en-GB" sz="800" dirty="0"/>
              <a:t>/</a:t>
            </a:r>
            <a:r>
              <a:rPr lang="en-GB" sz="800" dirty="0" err="1"/>
              <a:t>Marynchenko</a:t>
            </a:r>
            <a:r>
              <a:rPr lang="en-GB" sz="800" dirty="0"/>
              <a:t> </a:t>
            </a:r>
            <a:r>
              <a:rPr lang="en-GB" sz="800" dirty="0" err="1" smtClean="0"/>
              <a:t>Oleksandr</a:t>
            </a:r>
            <a:endParaRPr lang="en-GB" sz="8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9" y="5248959"/>
            <a:ext cx="1845515" cy="642189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941159" y="5906501"/>
            <a:ext cx="1478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Illustration: </a:t>
            </a:r>
            <a:r>
              <a:rPr lang="nb-NO" sz="800" dirty="0" smtClean="0"/>
              <a:t>Creative </a:t>
            </a:r>
            <a:r>
              <a:rPr lang="nb-NO" sz="800" dirty="0" err="1" smtClean="0"/>
              <a:t>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96572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RCN measures for implementing the Open Data policy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772816"/>
            <a:ext cx="6517034" cy="50405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Mandatory rules: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Project Owner shall ensure that all research-generated data, including all data that forms the basis for publications, is stored in a secure digital </a:t>
            </a:r>
            <a:r>
              <a:rPr lang="en-US" dirty="0" smtClean="0"/>
              <a:t>archive.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Request </a:t>
            </a:r>
            <a:r>
              <a:rPr lang="en-GB" dirty="0" smtClean="0"/>
              <a:t>Data Management Plans (DMPs) </a:t>
            </a:r>
            <a:r>
              <a:rPr lang="en-GB" dirty="0" smtClean="0">
                <a:solidFill>
                  <a:srgbClr val="00B050"/>
                </a:solidFill>
              </a:rPr>
              <a:t>(To be decided and implemented).</a:t>
            </a:r>
            <a:endParaRPr lang="en-GB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 smtClean="0"/>
              <a:t>Incentive mechanisms: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Costs </a:t>
            </a:r>
            <a:r>
              <a:rPr lang="en-GB" dirty="0" smtClean="0"/>
              <a:t>relating to archiving and publishing Open Data may be included in applications for </a:t>
            </a:r>
            <a:r>
              <a:rPr lang="en-GB" dirty="0" smtClean="0"/>
              <a:t>funding.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Enablers: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Fund research infrastructure that facilitates open access to publicly-funded research data and safeguards important Norwegian data </a:t>
            </a:r>
            <a:r>
              <a:rPr lang="en-GB" dirty="0" smtClean="0"/>
              <a:t>series.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700" dirty="0" smtClean="0"/>
              <a:t>Approximately 30 infrastructures funded to date, mainly in geosciences, life sciences, social sciences and humanities. </a:t>
            </a:r>
            <a:endParaRPr lang="en-GB" sz="1700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Establish an arena for dialog and learning between </a:t>
            </a:r>
            <a:r>
              <a:rPr lang="en-GB" dirty="0" smtClean="0"/>
              <a:t>service providers / data archives </a:t>
            </a:r>
            <a:r>
              <a:rPr lang="en-GB" dirty="0" smtClean="0">
                <a:solidFill>
                  <a:srgbClr val="00B050"/>
                </a:solidFill>
              </a:rPr>
              <a:t>(To be implemented).</a:t>
            </a:r>
            <a:endParaRPr lang="en-GB" dirty="0" smtClean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Engage in </a:t>
            </a:r>
            <a:r>
              <a:rPr lang="en-GB" dirty="0" smtClean="0"/>
              <a:t>(international) efforts </a:t>
            </a:r>
            <a:r>
              <a:rPr lang="en-GB" dirty="0" smtClean="0"/>
              <a:t>to establish </a:t>
            </a:r>
            <a:r>
              <a:rPr lang="en-GB" dirty="0" smtClean="0"/>
              <a:t>rewards, incentives, standards, infrastructures etc.</a:t>
            </a:r>
            <a:endParaRPr lang="en-GB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US" dirty="0" smtClean="0"/>
          </a:p>
          <a:p>
            <a:pPr lvl="1"/>
            <a:endParaRPr lang="en-GB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49" y="3429000"/>
            <a:ext cx="1240155" cy="12763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217749" y="4705350"/>
            <a:ext cx="1034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Photo</a:t>
            </a:r>
            <a:r>
              <a:rPr lang="en-GB" sz="800" dirty="0"/>
              <a:t>: </a:t>
            </a:r>
            <a:r>
              <a:rPr lang="en-GB" sz="800" dirty="0" err="1"/>
              <a:t>Shutterstock</a:t>
            </a:r>
            <a:r>
              <a:rPr lang="en-GB" sz="800" dirty="0"/>
              <a:t> 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56" y="5085184"/>
            <a:ext cx="1352423" cy="135708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217749" y="6503353"/>
            <a:ext cx="1027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Photo: </a:t>
            </a:r>
            <a:r>
              <a:rPr lang="en-GB" sz="800" dirty="0" smtClean="0">
                <a:solidFill>
                  <a:prstClr val="black"/>
                </a:solidFill>
              </a:rPr>
              <a:t>Digital Vision</a:t>
            </a:r>
            <a:endParaRPr lang="en-GB" sz="800" dirty="0">
              <a:solidFill>
                <a:prstClr val="black"/>
              </a:solidFill>
            </a:endParaRPr>
          </a:p>
        </p:txBody>
      </p:sp>
      <p:pic>
        <p:nvPicPr>
          <p:cNvPr id="2052" name="Picture 4" descr="C:\Users\ros\AppData\Local\Microsoft\Windows\Temporary Internet Files\Content.IE5\V7J4YLIM\300px-Book_stub_img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49" y="1556793"/>
            <a:ext cx="1524038" cy="15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/>
        </p:nvSpPr>
        <p:spPr>
          <a:xfrm rot="21357483">
            <a:off x="7645930" y="1880716"/>
            <a:ext cx="667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DMP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8740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</a:t>
            </a:r>
            <a:r>
              <a:rPr lang="nb-NO" dirty="0"/>
              <a:t>m</a:t>
            </a:r>
            <a:r>
              <a:rPr lang="nb-NO" dirty="0" smtClean="0"/>
              <a:t>anagement </a:t>
            </a:r>
            <a:r>
              <a:rPr lang="nb-NO" dirty="0" smtClean="0"/>
              <a:t>plans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412776"/>
            <a:ext cx="8316912" cy="51848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 smtClean="0"/>
              <a:t>Elements </a:t>
            </a:r>
            <a:r>
              <a:rPr lang="en-US" sz="2100" dirty="0" smtClean="0"/>
              <a:t>in </a:t>
            </a:r>
            <a:r>
              <a:rPr lang="en-US" sz="2100" dirty="0" smtClean="0"/>
              <a:t>DMPs: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100" dirty="0" smtClean="0"/>
              <a:t>Data </a:t>
            </a:r>
            <a:r>
              <a:rPr lang="en-US" sz="2100" dirty="0" smtClean="0"/>
              <a:t>collection;</a:t>
            </a:r>
            <a:endParaRPr lang="en-US" sz="2100" dirty="0" smtClean="0"/>
          </a:p>
          <a:p>
            <a:pPr lvl="1">
              <a:spcBef>
                <a:spcPts val="600"/>
              </a:spcBef>
            </a:pPr>
            <a:r>
              <a:rPr lang="en-US" sz="1900" dirty="0" smtClean="0"/>
              <a:t>What </a:t>
            </a:r>
            <a:r>
              <a:rPr lang="en-US" sz="1900" dirty="0"/>
              <a:t>data will you </a:t>
            </a:r>
            <a:r>
              <a:rPr lang="en-US" sz="1900" dirty="0" smtClean="0"/>
              <a:t>collect </a:t>
            </a:r>
            <a:r>
              <a:rPr lang="en-US" sz="1900" dirty="0"/>
              <a:t>or create? </a:t>
            </a:r>
            <a:endParaRPr lang="en-US" sz="1900" dirty="0" smtClean="0"/>
          </a:p>
          <a:p>
            <a:pPr lvl="1">
              <a:spcBef>
                <a:spcPts val="600"/>
              </a:spcBef>
            </a:pPr>
            <a:r>
              <a:rPr lang="en-US" sz="1900" dirty="0"/>
              <a:t>How will the data be </a:t>
            </a:r>
            <a:r>
              <a:rPr lang="en-US" sz="1900" dirty="0" smtClean="0"/>
              <a:t>collected </a:t>
            </a:r>
            <a:r>
              <a:rPr lang="en-US" sz="1900" dirty="0"/>
              <a:t>or created? </a:t>
            </a:r>
            <a:endParaRPr lang="en-US" sz="1900" dirty="0" smtClean="0"/>
          </a:p>
          <a:p>
            <a:pPr>
              <a:spcBef>
                <a:spcPts val="600"/>
              </a:spcBef>
            </a:pPr>
            <a:r>
              <a:rPr lang="en-US" sz="2100" dirty="0" smtClean="0"/>
              <a:t>Documentation and </a:t>
            </a:r>
            <a:r>
              <a:rPr lang="en-US" sz="2100" dirty="0" smtClean="0"/>
              <a:t>metadata; 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100" dirty="0" smtClean="0"/>
              <a:t>Ethical issues and Intellectual </a:t>
            </a:r>
            <a:r>
              <a:rPr lang="en-US" sz="2100" dirty="0"/>
              <a:t>Property </a:t>
            </a:r>
            <a:r>
              <a:rPr lang="en-US" sz="2100" dirty="0" smtClean="0"/>
              <a:t>Rights </a:t>
            </a:r>
            <a:r>
              <a:rPr lang="en-US" sz="2100" dirty="0"/>
              <a:t>(IPR</a:t>
            </a:r>
            <a:r>
              <a:rPr lang="en-US" sz="2100" dirty="0" smtClean="0"/>
              <a:t>);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 smtClean="0"/>
              <a:t>Storage and </a:t>
            </a:r>
            <a:r>
              <a:rPr lang="en-US" sz="2100" dirty="0" smtClean="0"/>
              <a:t>backup;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100" dirty="0" smtClean="0"/>
              <a:t>Access </a:t>
            </a:r>
            <a:r>
              <a:rPr lang="en-US" sz="2100" dirty="0"/>
              <a:t>and </a:t>
            </a:r>
            <a:r>
              <a:rPr lang="en-US" sz="2100" dirty="0" smtClean="0"/>
              <a:t>security;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100" dirty="0" smtClean="0"/>
              <a:t>Long-term preservation plan for dataset(s</a:t>
            </a:r>
            <a:r>
              <a:rPr lang="en-US" sz="2100" dirty="0" smtClean="0"/>
              <a:t>); </a:t>
            </a:r>
            <a:endParaRPr lang="en-US" sz="2100" dirty="0" smtClean="0"/>
          </a:p>
          <a:p>
            <a:pPr lvl="1">
              <a:spcBef>
                <a:spcPts val="600"/>
              </a:spcBef>
            </a:pPr>
            <a:r>
              <a:rPr lang="en-US" sz="1900" dirty="0"/>
              <a:t>Which </a:t>
            </a:r>
            <a:r>
              <a:rPr lang="en-US" sz="1900" dirty="0" smtClean="0"/>
              <a:t>data should </a:t>
            </a:r>
            <a:r>
              <a:rPr lang="en-US" sz="1900" dirty="0"/>
              <a:t>be </a:t>
            </a:r>
            <a:r>
              <a:rPr lang="en-US" sz="1900" dirty="0" smtClean="0"/>
              <a:t>retained and/or </a:t>
            </a:r>
            <a:r>
              <a:rPr lang="en-US" sz="1900" dirty="0"/>
              <a:t>preserved? </a:t>
            </a:r>
          </a:p>
          <a:p>
            <a:pPr lvl="1">
              <a:spcBef>
                <a:spcPts val="600"/>
              </a:spcBef>
            </a:pPr>
            <a:r>
              <a:rPr lang="en-US" sz="1900" dirty="0" smtClean="0"/>
              <a:t>Which data should be shared or restricted? 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2100" dirty="0" smtClean="0"/>
              <a:t>Necessary resources required </a:t>
            </a:r>
            <a:r>
              <a:rPr lang="en-US" sz="2100" dirty="0"/>
              <a:t>to deliver </a:t>
            </a:r>
            <a:r>
              <a:rPr lang="en-US" sz="2100" dirty="0" smtClean="0"/>
              <a:t>the </a:t>
            </a:r>
            <a:r>
              <a:rPr lang="en-US" sz="2100" dirty="0" smtClean="0"/>
              <a:t>plan. </a:t>
            </a:r>
          </a:p>
          <a:p>
            <a:endParaRPr lang="en-US" sz="2100" dirty="0"/>
          </a:p>
          <a:p>
            <a:r>
              <a:rPr lang="en-US" sz="2100" dirty="0" smtClean="0"/>
              <a:t>A tool for writing DMPs: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hlinkClick r:id="rId2"/>
              </a:rPr>
              <a:t>Digital Curation Centre's DMP Online </a:t>
            </a:r>
            <a:r>
              <a:rPr lang="en-US" sz="1900" dirty="0" smtClean="0">
                <a:hlinkClick r:id="rId2"/>
              </a:rPr>
              <a:t>tool</a:t>
            </a:r>
            <a:endParaRPr lang="en-US" sz="1900" dirty="0" smtClean="0"/>
          </a:p>
          <a:p>
            <a:pPr lvl="1">
              <a:spcBef>
                <a:spcPts val="600"/>
              </a:spcBef>
            </a:pPr>
            <a:r>
              <a:rPr lang="en-US" sz="1900" dirty="0" smtClean="0"/>
              <a:t>Recommended by RCN and Horizon 2020.</a:t>
            </a:r>
          </a:p>
          <a:p>
            <a:pPr lvl="1">
              <a:spcBef>
                <a:spcPts val="600"/>
              </a:spcBef>
            </a:pPr>
            <a:r>
              <a:rPr lang="en-US" sz="1900" dirty="0" smtClean="0"/>
              <a:t>Will be translated and adapted for use in Norway. </a:t>
            </a:r>
            <a:endParaRPr lang="en-US" sz="19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9443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Horizon</a:t>
            </a:r>
            <a:r>
              <a:rPr lang="nb-NO" dirty="0" smtClean="0"/>
              <a:t> 2020 Pilot </a:t>
            </a:r>
            <a:r>
              <a:rPr lang="nb-NO" dirty="0" err="1" smtClean="0"/>
              <a:t>on</a:t>
            </a:r>
            <a:r>
              <a:rPr lang="nb-NO" dirty="0" smtClean="0"/>
              <a:t> Open </a:t>
            </a:r>
            <a:r>
              <a:rPr lang="nb-NO" dirty="0"/>
              <a:t>Research </a:t>
            </a:r>
            <a:r>
              <a:rPr lang="nb-NO" dirty="0" smtClean="0"/>
              <a:t>Data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484784"/>
            <a:ext cx="8316912" cy="518457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Guidelines on Data Management in Horizon 2020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Participating projects </a:t>
            </a:r>
            <a:r>
              <a:rPr lang="en-US" dirty="0" smtClean="0"/>
              <a:t>in the pilot must </a:t>
            </a:r>
            <a:r>
              <a:rPr lang="en-US" dirty="0"/>
              <a:t>develop a Data Management Plan (DMP) specifying which data will be openly </a:t>
            </a:r>
            <a:r>
              <a:rPr lang="en-US" dirty="0" smtClean="0"/>
              <a:t>accessible</a:t>
            </a:r>
            <a:r>
              <a:rPr lang="en-US" dirty="0"/>
              <a:t> (deliverable within the first six months</a:t>
            </a:r>
            <a:r>
              <a:rPr lang="en-US" dirty="0" smtClean="0"/>
              <a:t>). 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Types </a:t>
            </a:r>
            <a:r>
              <a:rPr lang="en-GB" dirty="0" smtClean="0"/>
              <a:t>of data concerned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Data (including associated metadata) needed to validate the results presented in scientific publications ("underlying data</a:t>
            </a:r>
            <a:r>
              <a:rPr lang="en-GB" dirty="0" smtClean="0"/>
              <a:t>"). 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Other data (including associated metadata) as specified in data management </a:t>
            </a:r>
            <a:r>
              <a:rPr lang="en-GB" dirty="0" smtClean="0"/>
              <a:t>plan.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Beneficiaries </a:t>
            </a:r>
            <a:r>
              <a:rPr lang="en-GB" dirty="0" smtClean="0"/>
              <a:t>participating in the Pilot will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Deposit this data in a research data repository of their </a:t>
            </a:r>
            <a:r>
              <a:rPr lang="en-GB" dirty="0" smtClean="0"/>
              <a:t>choice. 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Take measures to make it possible to access, mine, exploit, reproduce and disseminate </a:t>
            </a:r>
            <a:r>
              <a:rPr lang="en-GB" i="1" dirty="0" smtClean="0"/>
              <a:t>free of charge </a:t>
            </a:r>
            <a:r>
              <a:rPr lang="en-GB" dirty="0" smtClean="0"/>
              <a:t>(using e.g. Creative Commons licences</a:t>
            </a:r>
            <a:r>
              <a:rPr lang="en-GB" dirty="0" smtClean="0"/>
              <a:t>). 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Provide information about tools and instruments at the disposal of the beneficiaries and necessary for validating the results (where possible, provide the tools and instruments themselves</a:t>
            </a:r>
            <a:r>
              <a:rPr lang="en-GB" dirty="0" smtClean="0"/>
              <a:t>). 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US" dirty="0"/>
              <a:t>Costs relating to the implementation of the pilot will be eligible as part of the </a:t>
            </a:r>
            <a:r>
              <a:rPr lang="en-US" dirty="0" smtClean="0"/>
              <a:t>grant.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088401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Horizon</a:t>
            </a:r>
            <a:r>
              <a:rPr lang="nb-NO" dirty="0" smtClean="0"/>
              <a:t> 2020 Pilot </a:t>
            </a:r>
            <a:r>
              <a:rPr lang="nb-NO" dirty="0" err="1" smtClean="0"/>
              <a:t>on</a:t>
            </a:r>
            <a:r>
              <a:rPr lang="nb-NO" dirty="0" smtClean="0"/>
              <a:t> Open Research Data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316912" cy="49688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700" dirty="0" smtClean="0"/>
              <a:t>Projects </a:t>
            </a:r>
            <a:r>
              <a:rPr lang="en-US" sz="1700" dirty="0"/>
              <a:t>can opt out </a:t>
            </a:r>
            <a:r>
              <a:rPr lang="en-US" sz="1700" dirty="0" smtClean="0"/>
              <a:t>of the pilot at </a:t>
            </a:r>
            <a:r>
              <a:rPr lang="en-US" sz="1700" dirty="0"/>
              <a:t>any stage if: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participation is incompatible with the Horizon 2020 obligation to protect results that can reasonably be expected to be commercially or industrially </a:t>
            </a:r>
            <a:r>
              <a:rPr lang="en-US" sz="1600" dirty="0" smtClean="0"/>
              <a:t>exploited;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participation is incompatible with the need for confidentiality in connection with security </a:t>
            </a:r>
            <a:r>
              <a:rPr lang="en-US" sz="1600" dirty="0" smtClean="0"/>
              <a:t>issues;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participation is incompatible with rules on protecting personal </a:t>
            </a:r>
            <a:r>
              <a:rPr lang="en-US" sz="1600" dirty="0" smtClean="0"/>
              <a:t>data;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participation would mean that the project's main aim might not be </a:t>
            </a:r>
            <a:r>
              <a:rPr lang="en-US" sz="1600" dirty="0" smtClean="0"/>
              <a:t>achieved;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the project will not generate / collect any research data, </a:t>
            </a:r>
            <a:r>
              <a:rPr lang="en-US" sz="1600" dirty="0" smtClean="0"/>
              <a:t>or;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there are other legitimate reasons not to take part in the </a:t>
            </a:r>
            <a:r>
              <a:rPr lang="en-US" sz="1600" dirty="0" smtClean="0"/>
              <a:t>Pilot.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700" dirty="0" smtClean="0"/>
              <a:t>During </a:t>
            </a:r>
            <a:r>
              <a:rPr lang="en-US" sz="1700" dirty="0" smtClean="0"/>
              <a:t>the lifetime of a project an opt out remains possible for any of the reasons </a:t>
            </a:r>
            <a:r>
              <a:rPr lang="en-US" sz="1700" dirty="0" smtClean="0"/>
              <a:t>above.</a:t>
            </a:r>
            <a:endParaRPr lang="en-US" sz="1700" dirty="0" smtClean="0"/>
          </a:p>
          <a:p>
            <a:pPr>
              <a:spcBef>
                <a:spcPts val="600"/>
              </a:spcBef>
            </a:pPr>
            <a:r>
              <a:rPr lang="en-US" sz="1700" dirty="0" smtClean="0"/>
              <a:t>Participation in the pilot is </a:t>
            </a:r>
            <a:r>
              <a:rPr lang="en-US" sz="1700" b="1" dirty="0" smtClean="0"/>
              <a:t>not</a:t>
            </a:r>
            <a:r>
              <a:rPr lang="en-US" sz="1700" dirty="0" smtClean="0"/>
              <a:t> a part of the </a:t>
            </a:r>
            <a:r>
              <a:rPr lang="en-US" sz="1700" dirty="0" smtClean="0"/>
              <a:t>evaluation. 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Specific technical and professional support services are also available through </a:t>
            </a:r>
            <a:r>
              <a:rPr lang="en-US" sz="1700" dirty="0">
                <a:hlinkClick r:id="rId2"/>
              </a:rPr>
              <a:t>OpenAIRE2020</a:t>
            </a:r>
            <a:r>
              <a:rPr lang="en-US" sz="1700" dirty="0"/>
              <a:t> and </a:t>
            </a:r>
            <a:r>
              <a:rPr lang="en-US" sz="1700" dirty="0">
                <a:hlinkClick r:id="rId3"/>
              </a:rPr>
              <a:t>EUDAT2020</a:t>
            </a:r>
            <a:r>
              <a:rPr lang="en-US" sz="1700" dirty="0"/>
              <a:t> </a:t>
            </a:r>
            <a:r>
              <a:rPr lang="en-US" sz="1700" dirty="0" smtClean="0"/>
              <a:t>projects.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589208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Open Access to Data is a </a:t>
            </a:r>
            <a:r>
              <a:rPr lang="nb-NO" dirty="0" err="1" smtClean="0"/>
              <a:t>Moving</a:t>
            </a:r>
            <a:r>
              <a:rPr lang="nb-NO" dirty="0" smtClean="0"/>
              <a:t> Target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4070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05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262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</TotalTime>
  <Words>755</Words>
  <Application>Microsoft Office PowerPoint</Application>
  <PresentationFormat>Skjermfremvisning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1_Blank</vt:lpstr>
      <vt:lpstr>Blank</vt:lpstr>
      <vt:lpstr>Research Funders Policies on Access to Research Data</vt:lpstr>
      <vt:lpstr>RCN’s Policy for Open Access to data</vt:lpstr>
      <vt:lpstr>Elements from the guidelines</vt:lpstr>
      <vt:lpstr>RCN measures for implementing the Open Data policy</vt:lpstr>
      <vt:lpstr>Data management plans</vt:lpstr>
      <vt:lpstr>Horizon 2020 Pilot on Open Research Data</vt:lpstr>
      <vt:lpstr>Horizon 2020 Pilot on Open Research Data</vt:lpstr>
      <vt:lpstr>Open Access to Data is a Moving Target</vt:lpstr>
      <vt:lpstr>PowerPoint-presentasjon</vt:lpstr>
    </vt:vector>
  </TitlesOfParts>
  <Company>Norges forskningsråd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Funders Policies on Access to Research Data</dc:title>
  <dc:creator>Roar Skålin</dc:creator>
  <cp:lastModifiedBy>Roar Skålin</cp:lastModifiedBy>
  <cp:revision>14</cp:revision>
  <dcterms:created xsi:type="dcterms:W3CDTF">2016-03-12T12:41:50Z</dcterms:created>
  <dcterms:modified xsi:type="dcterms:W3CDTF">2016-03-12T14:35:48Z</dcterms:modified>
</cp:coreProperties>
</file>