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8" r:id="rId3"/>
    <p:sldId id="296" r:id="rId4"/>
    <p:sldId id="283" r:id="rId5"/>
    <p:sldId id="297" r:id="rId6"/>
    <p:sldId id="298" r:id="rId7"/>
    <p:sldId id="289" r:id="rId8"/>
    <p:sldId id="265" r:id="rId9"/>
    <p:sldId id="294" r:id="rId10"/>
    <p:sldId id="293" r:id="rId11"/>
    <p:sldId id="299" r:id="rId12"/>
    <p:sldId id="295" r:id="rId13"/>
    <p:sldId id="279" r:id="rId14"/>
    <p:sldId id="268" r:id="rId15"/>
    <p:sldId id="285" r:id="rId16"/>
    <p:sldId id="300" r:id="rId17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e Alexander Høgmoen Åstrand" initials="OAHÅ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D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60"/>
  </p:normalViewPr>
  <p:slideViewPr>
    <p:cSldViewPr>
      <p:cViewPr>
        <p:scale>
          <a:sx n="100" d="100"/>
          <a:sy n="100" d="100"/>
        </p:scale>
        <p:origin x="-1644" y="-432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B4BB86-274F-6447-9873-B53752CB0894}" type="datetime1">
              <a:rPr lang="nb-NO"/>
              <a:pPr>
                <a:defRPr/>
              </a:pPr>
              <a:t>20.11.2015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DFE8F4-B094-DA47-A21E-0F4F4C3487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413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2ED991-5ABF-064A-817E-727B60A75BE4}" type="datetime1">
              <a:rPr lang="nb-NO"/>
              <a:pPr>
                <a:defRPr/>
              </a:pPr>
              <a:t>20.11.2015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D060C7-5AB3-2548-BECF-3B40FB86EA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1168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646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84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45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50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91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91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09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24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24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24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242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91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SpesialpedA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MN_FAI_1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MN_FAI_2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MN_FAI_2_eng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2452-C1D6-0A4E-9546-B2FCA70E4BA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23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2377EE-9CEB-1D46-B402-0DE777203D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0FC7F3-1F69-C449-BEBC-5F8B4C0E84D0}" type="datetime1">
              <a:rPr lang="nb-NO"/>
              <a:pPr>
                <a:defRPr/>
              </a:pPr>
              <a:t>20.11.2015</a:t>
            </a:fld>
            <a:endParaRPr lang="nb-NO" dirty="0"/>
          </a:p>
        </p:txBody>
      </p:sp>
      <p:pic>
        <p:nvPicPr>
          <p:cNvPr id="1031" name="Picture 11" descr="MN_FAI_A_ENG.png"/>
          <p:cNvPicPr>
            <a:picLocks noChangeAspect="1"/>
          </p:cNvPicPr>
          <p:nvPr/>
        </p:nvPicPr>
        <p:blipFill>
          <a:blip r:embed="rId14"/>
          <a:srcRect b="56393"/>
          <a:stretch>
            <a:fillRect/>
          </a:stretch>
        </p:blipFill>
        <p:spPr bwMode="auto">
          <a:xfrm>
            <a:off x="304800" y="228600"/>
            <a:ext cx="2476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sta.org.uk/news/antibiotic-resistant-bacteria-10-most-dangero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openxmlformats.org/officeDocument/2006/relationships/image" Target="../media/image58.png"/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12" Type="http://schemas.openxmlformats.org/officeDocument/2006/relationships/image" Target="../media/image5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no/url?sa=i&amp;rct=j&amp;q=&amp;esrc=s&amp;frm=1&amp;source=images&amp;cd=&amp;cad=rja&amp;uact=8&amp;ved=0CAcQjRw&amp;url=http://langleyendodontics.ca/bacterial-flora-extraradicular-biofilm-apical-segment-teeth-post-treatment-apical-periodontitis/&amp;ei=EFRjVIbMFcrwaO-AgpgM&amp;bvm=bv.79189006,d.d2s&amp;psig=AFQjCNEHBV9ghHTbOEAdUEUXVx9mFbb2kw&amp;ust=1415881978385948" TargetMode="Externa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>
          <a:xfrm>
            <a:off x="1547664" y="5229200"/>
            <a:ext cx="6934200" cy="1143000"/>
          </a:xfrm>
        </p:spPr>
        <p:txBody>
          <a:bodyPr/>
          <a:lstStyle/>
          <a:p>
            <a:pPr algn="ctr" eaLnBrk="1" hangingPunct="1"/>
            <a:r>
              <a:rPr lang="nb-NO" dirty="0" smtClean="0"/>
              <a:t>The </a:t>
            </a:r>
            <a:r>
              <a:rPr lang="nb-NO" dirty="0" err="1" smtClean="0"/>
              <a:t>Zinchel</a:t>
            </a:r>
            <a:r>
              <a:rPr lang="nb-NO" dirty="0" smtClean="0"/>
              <a:t> Project </a:t>
            </a:r>
            <a:br>
              <a:rPr lang="nb-NO" dirty="0" smtClean="0"/>
            </a:br>
            <a:r>
              <a:rPr lang="nb-NO" dirty="0" err="1" smtClean="0"/>
              <a:t>October</a:t>
            </a:r>
            <a:r>
              <a:rPr lang="nb-NO" dirty="0" smtClean="0"/>
              <a:t> 2015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>
                <a:solidFill>
                  <a:schemeClr val="tx1"/>
                </a:solidFill>
              </a:rPr>
              <a:t>Pål Rongved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451992" y="2204864"/>
            <a:ext cx="8712968" cy="1752600"/>
          </a:xfrm>
        </p:spPr>
        <p:txBody>
          <a:bodyPr/>
          <a:lstStyle/>
          <a:p>
            <a:pPr algn="ctr"/>
            <a:r>
              <a:rPr lang="nb-NO" dirty="0" err="1">
                <a:solidFill>
                  <a:srgbClr val="0000FF"/>
                </a:solidFill>
              </a:rPr>
              <a:t>Antibiotikaresistens</a:t>
            </a:r>
            <a:r>
              <a:rPr lang="nb-NO" dirty="0">
                <a:solidFill>
                  <a:srgbClr val="0000FF"/>
                </a:solidFill>
              </a:rPr>
              <a:t> og nye antibiotika - er</a:t>
            </a:r>
          </a:p>
          <a:p>
            <a:pPr algn="ctr"/>
            <a:r>
              <a:rPr lang="nb-NO" dirty="0">
                <a:solidFill>
                  <a:srgbClr val="0000FF"/>
                </a:solidFill>
              </a:rPr>
              <a:t>det mulig å tenke nytt</a:t>
            </a:r>
            <a:r>
              <a:rPr lang="nb-NO" dirty="0" smtClean="0">
                <a:solidFill>
                  <a:srgbClr val="0000FF"/>
                </a:solidFill>
              </a:rPr>
              <a:t>?</a:t>
            </a:r>
          </a:p>
          <a:p>
            <a:pPr algn="ctr"/>
            <a:endParaRPr lang="nb-NO" sz="1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nb-NO" sz="1600" dirty="0" smtClean="0">
                <a:solidFill>
                  <a:srgbClr val="C00000"/>
                </a:solidFill>
                <a:latin typeface="+mj-lt"/>
              </a:rPr>
              <a:t>Engelsk:</a:t>
            </a:r>
            <a:endParaRPr lang="nb-NO" sz="1600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+mj-lt"/>
              </a:rPr>
              <a:t>The ZinChel Project - Overcoming </a:t>
            </a:r>
            <a:r>
              <a:rPr lang="nb-NO" dirty="0">
                <a:solidFill>
                  <a:srgbClr val="0000FF"/>
                </a:solidFill>
                <a:latin typeface="+mj-lt"/>
              </a:rPr>
              <a:t>β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-Lactam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esistance</a:t>
            </a:r>
            <a:endParaRPr lang="nb-NO" dirty="0">
              <a:solidFill>
                <a:srgbClr val="0000FF"/>
              </a:solidFill>
              <a:latin typeface="+mj-lt"/>
            </a:endParaRPr>
          </a:p>
          <a:p>
            <a:pPr algn="ctr" eaLnBrk="1" hangingPunct="1"/>
            <a:endParaRPr lang="nb-NO" dirty="0">
              <a:latin typeface="+mj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/>
          <p:cNvSpPr>
            <a:spLocks noGrp="1"/>
          </p:cNvSpPr>
          <p:nvPr>
            <p:ph type="title"/>
          </p:nvPr>
        </p:nvSpPr>
        <p:spPr>
          <a:xfrm>
            <a:off x="179512" y="764671"/>
            <a:ext cx="5508104" cy="74989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Results – Clinical Isolates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Ørjan Samuelsen, K-Res, UNN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2" y="1772816"/>
            <a:ext cx="816711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4" y="330879"/>
            <a:ext cx="1302123" cy="80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68" y="33561"/>
            <a:ext cx="1594505" cy="1212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3016" y="1240638"/>
            <a:ext cx="102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err="1" smtClean="0"/>
              <a:t>Meropenem</a:t>
            </a:r>
            <a:endParaRPr lang="nb-NO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9813" y="1240637"/>
            <a:ext cx="102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err="1" smtClean="0"/>
              <a:t>Captopril</a:t>
            </a:r>
            <a:endParaRPr lang="nb-NO" sz="1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73568"/>
              </p:ext>
            </p:extLst>
          </p:nvPr>
        </p:nvGraphicFramePr>
        <p:xfrm>
          <a:off x="50171" y="2924944"/>
          <a:ext cx="94352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CS ChemDraw Drawing" r:id="rId7" imgW="2131619" imgH="6019380" progId="ChemDraw.Document.6.0">
                  <p:embed/>
                </p:oleObj>
              </mc:Choice>
              <mc:Fallback>
                <p:oleObj name="CS ChemDraw Drawing" r:id="rId7" imgW="2131619" imgH="601938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1" y="2924944"/>
                        <a:ext cx="943529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626918" y="1772816"/>
            <a:ext cx="3404729" cy="5040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4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/>
          <p:cNvSpPr>
            <a:spLocks noGrp="1"/>
          </p:cNvSpPr>
          <p:nvPr>
            <p:ph type="title"/>
          </p:nvPr>
        </p:nvSpPr>
        <p:spPr>
          <a:xfrm>
            <a:off x="179512" y="764671"/>
            <a:ext cx="5508104" cy="74989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Results – Clinical Isolates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Ørjan Samuelsen, K-Res, UNN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2" y="1772816"/>
            <a:ext cx="816711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24" y="330879"/>
            <a:ext cx="1302123" cy="808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68" y="33561"/>
            <a:ext cx="1594505" cy="1212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3016" y="1240638"/>
            <a:ext cx="102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err="1" smtClean="0"/>
              <a:t>Meropenem</a:t>
            </a:r>
            <a:endParaRPr lang="nb-NO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69813" y="1240637"/>
            <a:ext cx="102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 err="1" smtClean="0"/>
              <a:t>Captopril</a:t>
            </a:r>
            <a:endParaRPr lang="nb-NO" sz="1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604748"/>
              </p:ext>
            </p:extLst>
          </p:nvPr>
        </p:nvGraphicFramePr>
        <p:xfrm>
          <a:off x="50171" y="2924944"/>
          <a:ext cx="943529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CS ChemDraw Drawing" r:id="rId7" imgW="2131619" imgH="6019380" progId="ChemDraw.Document.6.0">
                  <p:embed/>
                </p:oleObj>
              </mc:Choice>
              <mc:Fallback>
                <p:oleObj name="CS ChemDraw Drawing" r:id="rId7" imgW="2131619" imgH="60193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1" y="2924944"/>
                        <a:ext cx="943529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4412332" cy="694836"/>
          </a:xfrm>
        </p:spPr>
        <p:txBody>
          <a:bodyPr/>
          <a:lstStyle/>
          <a:p>
            <a:pPr algn="ctr"/>
            <a:r>
              <a:rPr lang="nb-NO" sz="2400" dirty="0" smtClean="0">
                <a:solidFill>
                  <a:srgbClr val="0000FF"/>
                </a:solidFill>
                <a:ea typeface="ＭＳ Ｐゴシック" pitchFamily="34" charset="-128"/>
              </a:rPr>
              <a:t>The most </a:t>
            </a:r>
            <a:r>
              <a:rPr lang="nb-NO" sz="2400" dirty="0" err="1">
                <a:solidFill>
                  <a:srgbClr val="0000FF"/>
                </a:solidFill>
                <a:ea typeface="ＭＳ Ｐゴシック" pitchFamily="34" charset="-128"/>
              </a:rPr>
              <a:t>T</a:t>
            </a:r>
            <a:r>
              <a:rPr lang="nb-NO" sz="2400" dirty="0" err="1" smtClean="0">
                <a:solidFill>
                  <a:srgbClr val="0000FF"/>
                </a:solidFill>
                <a:ea typeface="ＭＳ Ｐゴシック" pitchFamily="34" charset="-128"/>
              </a:rPr>
              <a:t>hreatening</a:t>
            </a:r>
            <a:r>
              <a:rPr lang="nb-NO" sz="24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sz="2400" dirty="0" err="1">
                <a:solidFill>
                  <a:srgbClr val="0000FF"/>
                </a:solidFill>
                <a:ea typeface="ＭＳ Ｐゴシック" pitchFamily="34" charset="-128"/>
              </a:rPr>
              <a:t>R</a:t>
            </a:r>
            <a:r>
              <a:rPr lang="nb-NO" sz="2400" dirty="0" err="1" smtClean="0">
                <a:solidFill>
                  <a:srgbClr val="0000FF"/>
                </a:solidFill>
                <a:ea typeface="ＭＳ Ｐゴシック" pitchFamily="34" charset="-128"/>
              </a:rPr>
              <a:t>esistant</a:t>
            </a:r>
            <a:r>
              <a:rPr lang="nb-NO" sz="24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sz="2400" dirty="0" err="1">
                <a:solidFill>
                  <a:srgbClr val="0000FF"/>
                </a:solidFill>
                <a:ea typeface="ＭＳ Ｐゴシック" pitchFamily="34" charset="-128"/>
              </a:rPr>
              <a:t>B</a:t>
            </a:r>
            <a:r>
              <a:rPr lang="nb-NO" sz="2400" dirty="0" err="1" smtClean="0">
                <a:solidFill>
                  <a:srgbClr val="0000FF"/>
                </a:solidFill>
                <a:ea typeface="ＭＳ Ｐゴシック" pitchFamily="34" charset="-128"/>
              </a:rPr>
              <a:t>acteria</a:t>
            </a:r>
            <a:endParaRPr lang="nb-NO" sz="2400" dirty="0" smtClean="0">
              <a:solidFill>
                <a:srgbClr val="0000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4" y="1768913"/>
            <a:ext cx="4322610" cy="464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172" y="6436786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smtClean="0"/>
              <a:t>Source: Nesta, </a:t>
            </a:r>
            <a:r>
              <a:rPr lang="nb-NO" sz="1200" dirty="0" err="1" smtClean="0"/>
              <a:t>October</a:t>
            </a:r>
            <a:r>
              <a:rPr lang="nb-NO" sz="1200" dirty="0" smtClean="0"/>
              <a:t> 2015: </a:t>
            </a:r>
            <a:r>
              <a:rPr lang="nb-NO" sz="1200" dirty="0" smtClean="0">
                <a:hlinkClick r:id="rId4"/>
              </a:rPr>
              <a:t>http</a:t>
            </a:r>
            <a:r>
              <a:rPr lang="nb-NO" sz="1200" dirty="0">
                <a:hlinkClick r:id="rId4"/>
              </a:rPr>
              <a:t>://</a:t>
            </a:r>
            <a:r>
              <a:rPr lang="nb-NO" sz="1200" dirty="0" smtClean="0">
                <a:hlinkClick r:id="rId4"/>
              </a:rPr>
              <a:t>www.nesta.org.uk/news/antibiotic-resistant-bacteria-10-most-dangerous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sp>
        <p:nvSpPr>
          <p:cNvPr id="10" name="Oval 9"/>
          <p:cNvSpPr/>
          <p:nvPr/>
        </p:nvSpPr>
        <p:spPr bwMode="auto">
          <a:xfrm>
            <a:off x="2966322" y="1738453"/>
            <a:ext cx="1527820" cy="15278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929735" y="2932873"/>
            <a:ext cx="1527820" cy="15278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407248" y="2932873"/>
            <a:ext cx="1527820" cy="15278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930130" y="692696"/>
            <a:ext cx="36004" cy="5744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 bwMode="auto">
          <a:xfrm>
            <a:off x="5048200" y="785969"/>
            <a:ext cx="4067944" cy="69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r>
              <a:rPr lang="nb-NO" sz="2400" kern="0" dirty="0" err="1" smtClean="0">
                <a:solidFill>
                  <a:srgbClr val="0000FF"/>
                </a:solidFill>
                <a:ea typeface="ＭＳ Ｐゴシック" pitchFamily="34" charset="-128"/>
              </a:rPr>
              <a:t>Zinchel</a:t>
            </a:r>
            <a:r>
              <a:rPr lang="nb-NO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: Bold </a:t>
            </a:r>
            <a:r>
              <a:rPr lang="nb-NO" sz="2400" kern="0" dirty="0" err="1">
                <a:solidFill>
                  <a:srgbClr val="0000FF"/>
                </a:solidFill>
                <a:ea typeface="ＭＳ Ｐゴシック" pitchFamily="34" charset="-128"/>
              </a:rPr>
              <a:t>H</a:t>
            </a:r>
            <a:r>
              <a:rPr lang="nb-NO" sz="2400" kern="0" dirty="0" err="1" smtClean="0">
                <a:solidFill>
                  <a:srgbClr val="0000FF"/>
                </a:solidFill>
                <a:ea typeface="ＭＳ Ｐゴシック" pitchFamily="34" charset="-128"/>
              </a:rPr>
              <a:t>ypotheses</a:t>
            </a:r>
            <a:r>
              <a:rPr lang="nb-NO" sz="2400" kern="0" dirty="0" smtClean="0">
                <a:solidFill>
                  <a:srgbClr val="0000FF"/>
                </a:solidFill>
                <a:ea typeface="ＭＳ Ｐゴシック" pitchFamily="34" charset="-128"/>
              </a:rPr>
              <a:t>:</a:t>
            </a:r>
            <a:endParaRPr lang="nb-NO" sz="2400" kern="0" dirty="0" smtClean="0">
              <a:solidFill>
                <a:srgbClr val="0000FF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45496" y="2254280"/>
            <a:ext cx="4067944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marL="457200" indent="-457200">
              <a:buAutoNum type="arabicPeriod"/>
            </a:pP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Resistance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nb-NO" sz="1800" kern="0" dirty="0" err="1">
                <a:solidFill>
                  <a:schemeClr val="tx1"/>
                </a:solidFill>
                <a:ea typeface="ＭＳ Ｐゴシック" pitchFamily="34" charset="-128"/>
              </a:rPr>
              <a:t>seem</a:t>
            </a:r>
            <a:r>
              <a:rPr lang="nb-NO" sz="1800" kern="0" dirty="0">
                <a:solidFill>
                  <a:schemeClr val="tx1"/>
                </a:solidFill>
                <a:ea typeface="ＭＳ Ｐゴシック" pitchFamily="34" charset="-128"/>
              </a:rPr>
              <a:t> to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develop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faster in mono-target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antibacterial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technologies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  <a:p>
            <a:pPr marL="457200" indent="-457200">
              <a:buAutoNum type="arabicPeriod"/>
            </a:pP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Zinchel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is a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multi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-target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concept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– data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indicates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PBP-binding.</a:t>
            </a:r>
          </a:p>
          <a:p>
            <a:pPr marL="457200" indent="-457200">
              <a:buAutoNum type="arabicPeriod"/>
            </a:pP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ZinChel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disturbs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a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basic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physiological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parameter –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the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nb-NO" sz="1800" kern="0" dirty="0" err="1">
                <a:solidFill>
                  <a:schemeClr val="tx1"/>
                </a:solidFill>
                <a:ea typeface="ＭＳ Ｐゴシック" pitchFamily="34" charset="-128"/>
              </a:rPr>
              <a:t>z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inc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homeostasis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  <a:p>
            <a:pPr marL="457200" indent="-457200">
              <a:buAutoNum type="arabicPeriod"/>
            </a:pP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In spite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of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3.,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the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compounds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seem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non-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toxic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to human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cells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 – more data </a:t>
            </a:r>
            <a:r>
              <a:rPr lang="nb-NO" sz="1800" kern="0" dirty="0" err="1" smtClean="0">
                <a:solidFill>
                  <a:schemeClr val="tx1"/>
                </a:solidFill>
                <a:ea typeface="ＭＳ Ｐゴシック" pitchFamily="34" charset="-128"/>
              </a:rPr>
              <a:t>needed</a:t>
            </a:r>
            <a:r>
              <a:rPr lang="nb-NO" sz="1800" kern="0" dirty="0" smtClean="0">
                <a:solidFill>
                  <a:schemeClr val="tx1"/>
                </a:solidFill>
                <a:ea typeface="ＭＳ Ｐゴシック" pitchFamily="34" charset="-128"/>
              </a:rPr>
              <a:t>!</a:t>
            </a:r>
          </a:p>
          <a:p>
            <a:endParaRPr lang="nb-NO" sz="18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Investigation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of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resistance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development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potential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key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study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in </a:t>
            </a:r>
            <a:r>
              <a:rPr lang="nb-NO" sz="1800" i="1" kern="0" dirty="0" err="1" smtClean="0">
                <a:solidFill>
                  <a:srgbClr val="C00000"/>
                </a:solidFill>
                <a:ea typeface="ＭＳ Ｐゴシック" pitchFamily="34" charset="-128"/>
              </a:rPr>
              <a:t>project</a:t>
            </a:r>
            <a:r>
              <a:rPr lang="nb-NO" sz="1800" i="1" kern="0" dirty="0" smtClean="0">
                <a:solidFill>
                  <a:srgbClr val="C00000"/>
                </a:solidFill>
                <a:ea typeface="ＭＳ Ｐゴシック" pitchFamily="34" charset="-128"/>
              </a:rPr>
              <a:t> plan</a:t>
            </a:r>
          </a:p>
          <a:p>
            <a:pPr marL="457200" indent="-457200">
              <a:buAutoNum type="arabicPeriod"/>
            </a:pPr>
            <a:endParaRPr lang="nb-NO" sz="2000" kern="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8" y="908720"/>
            <a:ext cx="8090495" cy="569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3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2987824" y="0"/>
            <a:ext cx="3706787" cy="576064"/>
          </a:xfrm>
        </p:spPr>
        <p:txBody>
          <a:bodyPr/>
          <a:lstStyle/>
          <a:p>
            <a:pPr algn="ctr"/>
            <a:r>
              <a:rPr lang="nb-NO" altLang="nb-NO" b="1" dirty="0" err="1" smtClean="0">
                <a:solidFill>
                  <a:srgbClr val="0000FF"/>
                </a:solidFill>
                <a:ea typeface="ＭＳ Ｐゴシック" pitchFamily="34" charset="-128"/>
              </a:rPr>
              <a:t>Summary</a:t>
            </a:r>
            <a:endParaRPr lang="en-US" altLang="nb-NO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49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nb-NO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5049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049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5049" y="476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252636" y="674395"/>
            <a:ext cx="8748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 smtClean="0"/>
              <a:t>Only</a:t>
            </a:r>
            <a:r>
              <a:rPr lang="nb-NO" sz="1800" dirty="0" smtClean="0"/>
              <a:t> </a:t>
            </a:r>
            <a:r>
              <a:rPr lang="nb-NO" sz="1800" dirty="0" err="1" smtClean="0"/>
              <a:t>three</a:t>
            </a:r>
            <a:r>
              <a:rPr lang="nb-NO" sz="1800" dirty="0" smtClean="0"/>
              <a:t> </a:t>
            </a:r>
            <a:r>
              <a:rPr lang="nb-NO" sz="1800" dirty="0" err="1" smtClean="0"/>
              <a:t>genuinely</a:t>
            </a:r>
            <a:r>
              <a:rPr lang="nb-NO" sz="1800" dirty="0" smtClean="0"/>
              <a:t> </a:t>
            </a:r>
            <a:r>
              <a:rPr lang="nb-NO" sz="1800" dirty="0" err="1" smtClean="0"/>
              <a:t>new</a:t>
            </a:r>
            <a:r>
              <a:rPr lang="nb-NO" sz="1800" dirty="0" smtClean="0"/>
              <a:t> </a:t>
            </a:r>
            <a:r>
              <a:rPr lang="nb-NO" sz="1800" dirty="0" err="1" smtClean="0"/>
              <a:t>classes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antibiotics</a:t>
            </a:r>
            <a:r>
              <a:rPr lang="nb-NO" sz="1800" dirty="0" smtClean="0"/>
              <a:t> has </a:t>
            </a:r>
            <a:r>
              <a:rPr lang="nb-NO" sz="1800" dirty="0" err="1" smtClean="0"/>
              <a:t>been</a:t>
            </a:r>
            <a:r>
              <a:rPr lang="nb-NO" sz="1800" dirty="0" smtClean="0"/>
              <a:t> </a:t>
            </a:r>
            <a:r>
              <a:rPr lang="nb-NO" sz="1800" dirty="0" err="1" smtClean="0"/>
              <a:t>introduced</a:t>
            </a:r>
            <a:r>
              <a:rPr lang="nb-NO" sz="1800" dirty="0" smtClean="0"/>
              <a:t> to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market</a:t>
            </a:r>
            <a:r>
              <a:rPr lang="nb-NO" sz="1800" dirty="0" smtClean="0"/>
              <a:t> in 20 </a:t>
            </a:r>
            <a:r>
              <a:rPr lang="nb-NO" sz="1800" dirty="0" err="1" smtClean="0"/>
              <a:t>years</a:t>
            </a:r>
            <a:r>
              <a:rPr lang="nb-NO" sz="1800" dirty="0" smtClean="0"/>
              <a:t> (R.J. Anderson)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More </a:t>
            </a:r>
            <a:r>
              <a:rPr lang="nb-NO" sz="1800" dirty="0" err="1" smtClean="0"/>
              <a:t>people</a:t>
            </a:r>
            <a:r>
              <a:rPr lang="nb-NO" sz="1800" dirty="0" smtClean="0"/>
              <a:t> </a:t>
            </a:r>
            <a:r>
              <a:rPr lang="nb-NO" sz="1800" dirty="0" err="1" smtClean="0"/>
              <a:t>are</a:t>
            </a:r>
            <a:r>
              <a:rPr lang="nb-NO" sz="1800" dirty="0" smtClean="0"/>
              <a:t> </a:t>
            </a:r>
            <a:r>
              <a:rPr lang="nb-NO" sz="1800" dirty="0" err="1" smtClean="0"/>
              <a:t>going</a:t>
            </a:r>
            <a:r>
              <a:rPr lang="nb-NO" sz="1800" dirty="0" smtClean="0"/>
              <a:t> to die from </a:t>
            </a:r>
            <a:r>
              <a:rPr lang="nb-NO" sz="1800" dirty="0" err="1" smtClean="0"/>
              <a:t>infections</a:t>
            </a:r>
            <a:r>
              <a:rPr lang="nb-NO" sz="1800" dirty="0" smtClean="0"/>
              <a:t> </a:t>
            </a:r>
            <a:r>
              <a:rPr lang="nb-NO" sz="1800" dirty="0" err="1" smtClean="0"/>
              <a:t>than</a:t>
            </a:r>
            <a:r>
              <a:rPr lang="nb-NO" sz="1800" dirty="0" smtClean="0"/>
              <a:t> cancer in 2050 </a:t>
            </a:r>
            <a:r>
              <a:rPr lang="nb-NO" sz="1800" dirty="0" err="1"/>
              <a:t>i</a:t>
            </a:r>
            <a:r>
              <a:rPr lang="nb-NO" sz="1800" dirty="0" err="1" smtClean="0"/>
              <a:t>f</a:t>
            </a:r>
            <a:r>
              <a:rPr lang="nb-NO" sz="1800" dirty="0" smtClean="0"/>
              <a:t> </a:t>
            </a:r>
            <a:r>
              <a:rPr lang="nb-NO" sz="1800" dirty="0" err="1" smtClean="0"/>
              <a:t>no</a:t>
            </a:r>
            <a:r>
              <a:rPr lang="nb-NO" sz="1800" dirty="0" smtClean="0"/>
              <a:t> </a:t>
            </a:r>
            <a:r>
              <a:rPr lang="nb-NO" sz="1800" dirty="0" err="1" smtClean="0"/>
              <a:t>new</a:t>
            </a:r>
            <a:r>
              <a:rPr lang="nb-NO" sz="1800" dirty="0" smtClean="0"/>
              <a:t> </a:t>
            </a:r>
            <a:r>
              <a:rPr lang="nb-NO" sz="1800" dirty="0" err="1" smtClean="0"/>
              <a:t>technologies</a:t>
            </a:r>
            <a:r>
              <a:rPr lang="nb-NO" sz="1800" dirty="0" smtClean="0"/>
              <a:t> </a:t>
            </a:r>
            <a:r>
              <a:rPr lang="nb-NO" sz="1800" dirty="0" err="1" smtClean="0"/>
              <a:t>are</a:t>
            </a:r>
            <a:r>
              <a:rPr lang="nb-NO" sz="1800" dirty="0" smtClean="0"/>
              <a:t> </a:t>
            </a:r>
            <a:r>
              <a:rPr lang="nb-NO" sz="1800" dirty="0" err="1" smtClean="0"/>
              <a:t>brought</a:t>
            </a:r>
            <a:r>
              <a:rPr lang="nb-NO" sz="1800" dirty="0" smtClean="0"/>
              <a:t> to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market</a:t>
            </a:r>
            <a:r>
              <a:rPr lang="nb-NO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Industry is </a:t>
            </a:r>
            <a:r>
              <a:rPr lang="nb-NO" sz="1800" dirty="0" err="1" smtClean="0"/>
              <a:t>reluctant</a:t>
            </a:r>
            <a:r>
              <a:rPr lang="nb-NO" sz="1800" dirty="0" smtClean="0"/>
              <a:t> </a:t>
            </a:r>
            <a:r>
              <a:rPr lang="nb-NO" sz="1800" dirty="0" err="1" smtClean="0"/>
              <a:t>because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rapid </a:t>
            </a:r>
            <a:r>
              <a:rPr lang="nb-NO" sz="1800" dirty="0" err="1" smtClean="0"/>
              <a:t>development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resistance</a:t>
            </a:r>
            <a:r>
              <a:rPr lang="nb-NO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Health </a:t>
            </a:r>
            <a:r>
              <a:rPr lang="nb-NO" sz="1800" dirty="0" err="1" smtClean="0"/>
              <a:t>authorities</a:t>
            </a:r>
            <a:r>
              <a:rPr lang="nb-NO" sz="1800" dirty="0" smtClean="0"/>
              <a:t>/</a:t>
            </a:r>
            <a:r>
              <a:rPr lang="nb-NO" sz="1800" dirty="0" err="1" smtClean="0"/>
              <a:t>governements</a:t>
            </a:r>
            <a:r>
              <a:rPr lang="nb-NO" sz="1800" dirty="0" smtClean="0"/>
              <a:t> </a:t>
            </a:r>
            <a:r>
              <a:rPr lang="nb-NO" sz="1800" dirty="0" err="1" smtClean="0"/>
              <a:t>world</a:t>
            </a:r>
            <a:r>
              <a:rPr lang="nb-NO" sz="1800" dirty="0" smtClean="0"/>
              <a:t> </a:t>
            </a:r>
            <a:r>
              <a:rPr lang="nb-NO" sz="1800" dirty="0" err="1" smtClean="0"/>
              <a:t>wide</a:t>
            </a:r>
            <a:r>
              <a:rPr lang="nb-NO" sz="1800" dirty="0" smtClean="0"/>
              <a:t> must (and </a:t>
            </a:r>
            <a:r>
              <a:rPr lang="nb-NO" sz="1800" dirty="0" err="1" smtClean="0"/>
              <a:t>will</a:t>
            </a:r>
            <a:r>
              <a:rPr lang="nb-NO" sz="1800" dirty="0" smtClean="0"/>
              <a:t>) </a:t>
            </a:r>
            <a:r>
              <a:rPr lang="nb-NO" sz="1800" dirty="0" err="1" smtClean="0"/>
              <a:t>take</a:t>
            </a:r>
            <a:r>
              <a:rPr lang="nb-NO" sz="1800" dirty="0" smtClean="0"/>
              <a:t> action </a:t>
            </a:r>
            <a:r>
              <a:rPr lang="nb-NO" sz="1800" dirty="0" err="1" smtClean="0"/>
              <a:t>both</a:t>
            </a:r>
            <a:r>
              <a:rPr lang="nb-NO" sz="1800" dirty="0" smtClean="0"/>
              <a:t> </a:t>
            </a:r>
            <a:r>
              <a:rPr lang="nb-NO" sz="1800" dirty="0" err="1" smtClean="0"/>
              <a:t>financially</a:t>
            </a:r>
            <a:r>
              <a:rPr lang="nb-NO" sz="1800" dirty="0" smtClean="0"/>
              <a:t> and in </a:t>
            </a:r>
            <a:r>
              <a:rPr lang="nb-NO" sz="1800" dirty="0" err="1" smtClean="0"/>
              <a:t>other</a:t>
            </a:r>
            <a:r>
              <a:rPr lang="nb-NO" sz="1800" dirty="0" smtClean="0"/>
              <a:t> </a:t>
            </a:r>
            <a:r>
              <a:rPr lang="nb-NO" sz="1800" dirty="0" err="1" smtClean="0"/>
              <a:t>ways</a:t>
            </a:r>
            <a:r>
              <a:rPr lang="nb-NO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Our </a:t>
            </a:r>
            <a:r>
              <a:rPr lang="nb-NO" sz="1800" dirty="0" err="1" smtClean="0"/>
              <a:t>research</a:t>
            </a:r>
            <a:r>
              <a:rPr lang="nb-NO" sz="1800" dirty="0" smtClean="0"/>
              <a:t> </a:t>
            </a:r>
            <a:r>
              <a:rPr lang="nb-NO" sz="1800" dirty="0" err="1" smtClean="0"/>
              <a:t>group</a:t>
            </a:r>
            <a:r>
              <a:rPr lang="nb-NO" sz="1800" dirty="0" smtClean="0"/>
              <a:t> at School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Pharmacy</a:t>
            </a:r>
            <a:r>
              <a:rPr lang="nb-NO" sz="1800" dirty="0" smtClean="0"/>
              <a:t>/UiO has </a:t>
            </a:r>
            <a:r>
              <a:rPr lang="nb-NO" sz="1800" dirty="0" err="1" smtClean="0"/>
              <a:t>discovered</a:t>
            </a:r>
            <a:r>
              <a:rPr lang="nb-NO" sz="1800" dirty="0" smtClean="0"/>
              <a:t> a </a:t>
            </a:r>
            <a:r>
              <a:rPr lang="nb-NO" sz="1800" dirty="0" err="1" smtClean="0"/>
              <a:t>genuinely</a:t>
            </a:r>
            <a:r>
              <a:rPr lang="nb-NO" sz="1800" dirty="0" smtClean="0"/>
              <a:t> </a:t>
            </a:r>
            <a:r>
              <a:rPr lang="nb-NO" sz="1800" dirty="0" err="1" smtClean="0"/>
              <a:t>new</a:t>
            </a:r>
            <a:r>
              <a:rPr lang="nb-NO" sz="1800" dirty="0" smtClean="0"/>
              <a:t> </a:t>
            </a:r>
            <a:r>
              <a:rPr lang="nb-NO" sz="1800" dirty="0" err="1" smtClean="0"/>
              <a:t>adjuvant</a:t>
            </a:r>
            <a:r>
              <a:rPr lang="nb-NO" sz="1800" dirty="0" smtClean="0"/>
              <a:t> </a:t>
            </a:r>
            <a:r>
              <a:rPr lang="nb-NO" sz="1800" dirty="0" err="1" smtClean="0"/>
              <a:t>technology</a:t>
            </a:r>
            <a:r>
              <a:rPr lang="nb-NO" sz="1800" dirty="0" smtClean="0"/>
              <a:t>, </a:t>
            </a:r>
            <a:r>
              <a:rPr lang="nb-NO" sz="1800" dirty="0" err="1" smtClean="0"/>
              <a:t>dramatically</a:t>
            </a:r>
            <a:r>
              <a:rPr lang="nb-NO" sz="1800" dirty="0" smtClean="0"/>
              <a:t> </a:t>
            </a:r>
            <a:r>
              <a:rPr lang="nb-NO" sz="1800" dirty="0" err="1" smtClean="0"/>
              <a:t>reducing</a:t>
            </a:r>
            <a:r>
              <a:rPr lang="nb-NO" sz="1800" dirty="0" smtClean="0"/>
              <a:t> </a:t>
            </a:r>
            <a:r>
              <a:rPr lang="nb-NO" sz="1800" dirty="0" err="1" smtClean="0"/>
              <a:t>resistance</a:t>
            </a:r>
            <a:r>
              <a:rPr lang="nb-NO" sz="1800" dirty="0" smtClean="0"/>
              <a:t> </a:t>
            </a:r>
            <a:r>
              <a:rPr lang="nb-NO" sz="1800" dirty="0" err="1" smtClean="0"/>
              <a:t>towards</a:t>
            </a:r>
            <a:r>
              <a:rPr lang="nb-NO" sz="1800" dirty="0" smtClean="0"/>
              <a:t> </a:t>
            </a:r>
            <a:r>
              <a:rPr lang="nb-NO" sz="1800" dirty="0" err="1" smtClean="0"/>
              <a:t>carbapenems</a:t>
            </a:r>
            <a:r>
              <a:rPr lang="nb-NO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The </a:t>
            </a:r>
            <a:r>
              <a:rPr lang="nb-NO" sz="1800" dirty="0" err="1" smtClean="0"/>
              <a:t>scope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ZinChel </a:t>
            </a:r>
            <a:r>
              <a:rPr lang="nb-NO" sz="1800" dirty="0" err="1" smtClean="0"/>
              <a:t>approach</a:t>
            </a:r>
            <a:r>
              <a:rPr lang="nb-NO" sz="1800" dirty="0" smtClean="0"/>
              <a:t> </a:t>
            </a:r>
            <a:r>
              <a:rPr lang="nb-NO" sz="1800" dirty="0" smtClean="0"/>
              <a:t>for </a:t>
            </a:r>
            <a:r>
              <a:rPr lang="nb-NO" sz="1800" dirty="0" err="1" smtClean="0"/>
              <a:t>other</a:t>
            </a:r>
            <a:r>
              <a:rPr lang="nb-NO" sz="1800" dirty="0" smtClean="0"/>
              <a:t> </a:t>
            </a:r>
            <a:r>
              <a:rPr lang="nb-NO" sz="1800" dirty="0" err="1" smtClean="0"/>
              <a:t>antibacterial</a:t>
            </a:r>
            <a:r>
              <a:rPr lang="nb-NO" sz="1800" dirty="0" smtClean="0"/>
              <a:t> </a:t>
            </a:r>
            <a:r>
              <a:rPr lang="nb-NO" sz="1800" dirty="0" err="1" smtClean="0"/>
              <a:t>drug</a:t>
            </a:r>
            <a:r>
              <a:rPr lang="nb-NO" sz="1800" dirty="0" smtClean="0"/>
              <a:t> </a:t>
            </a:r>
            <a:r>
              <a:rPr lang="nb-NO" sz="1800" dirty="0" err="1" smtClean="0"/>
              <a:t>classes</a:t>
            </a:r>
            <a:r>
              <a:rPr lang="nb-NO" sz="1800" dirty="0" smtClean="0"/>
              <a:t> is </a:t>
            </a:r>
            <a:r>
              <a:rPr lang="nb-NO" sz="1800" dirty="0" err="1" smtClean="0"/>
              <a:t>very</a:t>
            </a:r>
            <a:r>
              <a:rPr lang="nb-NO" sz="1800" dirty="0" smtClean="0"/>
              <a:t> </a:t>
            </a:r>
            <a:r>
              <a:rPr lang="nb-NO" sz="1800" dirty="0" err="1" smtClean="0"/>
              <a:t>wide</a:t>
            </a:r>
            <a:r>
              <a:rPr lang="nb-NO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The </a:t>
            </a:r>
            <a:r>
              <a:rPr lang="nb-NO" sz="1800" dirty="0" err="1" smtClean="0"/>
              <a:t>project</a:t>
            </a:r>
            <a:r>
              <a:rPr lang="nb-NO" sz="1800" dirty="0" smtClean="0"/>
              <a:t> is not </a:t>
            </a:r>
            <a:r>
              <a:rPr lang="nb-NO" sz="1800" dirty="0" err="1" smtClean="0"/>
              <a:t>based</a:t>
            </a:r>
            <a:r>
              <a:rPr lang="nb-NO" sz="1800" dirty="0" smtClean="0"/>
              <a:t>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natural</a:t>
            </a:r>
            <a:r>
              <a:rPr lang="nb-NO" sz="1800" dirty="0" smtClean="0"/>
              <a:t> </a:t>
            </a:r>
            <a:r>
              <a:rPr lang="nb-NO" sz="1800" dirty="0" err="1" smtClean="0"/>
              <a:t>products</a:t>
            </a:r>
            <a:r>
              <a:rPr lang="nb-NO" sz="1800" dirty="0" smtClean="0"/>
              <a:t> </a:t>
            </a:r>
            <a:r>
              <a:rPr lang="nb-NO" sz="1800" dirty="0" err="1" smtClean="0"/>
              <a:t>but</a:t>
            </a:r>
            <a:r>
              <a:rPr lang="nb-NO" sz="1800" dirty="0" smtClean="0"/>
              <a:t>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medicinal</a:t>
            </a:r>
            <a:r>
              <a:rPr lang="nb-NO" sz="1800" dirty="0" smtClean="0"/>
              <a:t> </a:t>
            </a:r>
            <a:r>
              <a:rPr lang="nb-NO" sz="1800" dirty="0" err="1" smtClean="0"/>
              <a:t>chemistry</a:t>
            </a:r>
            <a:r>
              <a:rPr lang="nb-NO" sz="1800" dirty="0" smtClean="0"/>
              <a:t> </a:t>
            </a:r>
            <a:r>
              <a:rPr lang="nb-NO" sz="1800" dirty="0" err="1" smtClean="0"/>
              <a:t>rational</a:t>
            </a:r>
            <a:r>
              <a:rPr lang="nb-NO" sz="1800" dirty="0" smtClean="0"/>
              <a:t> design.</a:t>
            </a:r>
          </a:p>
          <a:p>
            <a:endParaRPr lang="nb-NO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/>
              <a:t>The </a:t>
            </a:r>
            <a:r>
              <a:rPr lang="nb-NO" sz="1800" dirty="0" err="1" smtClean="0"/>
              <a:t>project</a:t>
            </a:r>
            <a:r>
              <a:rPr lang="nb-NO" sz="1800" dirty="0" smtClean="0"/>
              <a:t> has </a:t>
            </a:r>
            <a:r>
              <a:rPr lang="nb-NO" sz="1800" dirty="0" err="1" smtClean="0"/>
              <a:t>attracted</a:t>
            </a:r>
            <a:r>
              <a:rPr lang="nb-NO" sz="1800" dirty="0" smtClean="0"/>
              <a:t> </a:t>
            </a:r>
            <a:r>
              <a:rPr lang="nb-NO" sz="1800" dirty="0" err="1" smtClean="0"/>
              <a:t>attention</a:t>
            </a:r>
            <a:r>
              <a:rPr lang="nb-NO" sz="1800" dirty="0" smtClean="0"/>
              <a:t> and </a:t>
            </a:r>
            <a:r>
              <a:rPr lang="nb-NO" sz="1800" dirty="0" err="1" smtClean="0"/>
              <a:t>financing</a:t>
            </a:r>
            <a:r>
              <a:rPr lang="nb-NO" sz="1800" dirty="0" smtClean="0"/>
              <a:t> from </a:t>
            </a:r>
            <a:r>
              <a:rPr lang="nb-NO" sz="1800" dirty="0" err="1" smtClean="0"/>
              <a:t>both</a:t>
            </a:r>
            <a:r>
              <a:rPr lang="nb-NO" sz="1800" dirty="0" smtClean="0"/>
              <a:t> The NRC and </a:t>
            </a:r>
            <a:r>
              <a:rPr lang="nb-NO" sz="1800" dirty="0" err="1" smtClean="0"/>
              <a:t>two</a:t>
            </a:r>
            <a:r>
              <a:rPr lang="nb-NO" sz="1800" dirty="0" smtClean="0"/>
              <a:t> </a:t>
            </a:r>
            <a:r>
              <a:rPr lang="nb-NO" sz="1800" dirty="0" err="1" smtClean="0"/>
              <a:t>pharmaceutical</a:t>
            </a:r>
            <a:r>
              <a:rPr lang="nb-NO" sz="1800" dirty="0" smtClean="0"/>
              <a:t> </a:t>
            </a:r>
            <a:r>
              <a:rPr lang="nb-NO" sz="1800" dirty="0" err="1" smtClean="0"/>
              <a:t>companies</a:t>
            </a:r>
            <a:r>
              <a:rPr lang="nb-NO" sz="1800" dirty="0" smtClean="0"/>
              <a:t>.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5452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2" y="2887946"/>
            <a:ext cx="3240360" cy="48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3729694"/>
            <a:ext cx="1547664" cy="70623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55050"/>
            <a:ext cx="1194783" cy="122189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solidFill>
                  <a:srgbClr val="0000FF"/>
                </a:solidFill>
              </a:rPr>
              <a:t>Acknowledgements</a:t>
            </a:r>
            <a:r>
              <a:rPr lang="nb-NO" sz="3200" b="1" dirty="0" smtClean="0">
                <a:solidFill>
                  <a:srgbClr val="0000FF"/>
                </a:solidFill>
              </a:rPr>
              <a:t> </a:t>
            </a:r>
            <a:r>
              <a:rPr lang="nb-NO" sz="3200" b="1" dirty="0" smtClean="0">
                <a:solidFill>
                  <a:srgbClr val="0000FF"/>
                </a:solidFill>
              </a:rPr>
              <a:t>- People</a:t>
            </a:r>
            <a:endParaRPr lang="nb-NO" sz="3200" b="1" dirty="0" smtClean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83920"/>
            <a:ext cx="1018028" cy="1018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7624" y="3729694"/>
            <a:ext cx="2695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/>
              <a:t>Associate</a:t>
            </a:r>
            <a:r>
              <a:rPr lang="nb-NO" sz="1400" b="1" dirty="0"/>
              <a:t> </a:t>
            </a:r>
            <a:r>
              <a:rPr lang="nb-NO" sz="1400" b="1" dirty="0" smtClean="0"/>
              <a:t>Professors</a:t>
            </a:r>
          </a:p>
          <a:p>
            <a:r>
              <a:rPr lang="nb-NO" sz="1400" b="1" dirty="0" smtClean="0"/>
              <a:t>- Annette </a:t>
            </a:r>
            <a:r>
              <a:rPr lang="nb-NO" sz="1400" b="1" dirty="0"/>
              <a:t>Bayer</a:t>
            </a:r>
          </a:p>
          <a:p>
            <a:r>
              <a:rPr lang="nb-NO" sz="1400" b="1" dirty="0" smtClean="0"/>
              <a:t>- Dr </a:t>
            </a:r>
            <a:r>
              <a:rPr lang="nb-NO" sz="1400" b="1" dirty="0"/>
              <a:t>Hanna-Kirsti Leiros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7848" y="3368508"/>
            <a:ext cx="1898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b="1" dirty="0"/>
              <a:t>Dr Ørjan Samuelsen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49" y="1247654"/>
            <a:ext cx="40235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smtClean="0"/>
              <a:t>O. Alexander H. Åstrand</a:t>
            </a:r>
          </a:p>
          <a:p>
            <a:r>
              <a:rPr lang="nb-NO" sz="1400" b="1" dirty="0" smtClean="0"/>
              <a:t>Scientist Geir Kildahl-Andersen</a:t>
            </a:r>
          </a:p>
          <a:p>
            <a:r>
              <a:rPr lang="nb-NO" sz="1400" b="1" dirty="0" smtClean="0"/>
              <a:t>Scientist Christian Schnaars</a:t>
            </a:r>
          </a:p>
          <a:p>
            <a:r>
              <a:rPr lang="nb-NO" sz="1400" b="1" dirty="0" err="1" smtClean="0"/>
              <a:t>PhD</a:t>
            </a:r>
            <a:r>
              <a:rPr lang="nb-NO" sz="1400" b="1" dirty="0" smtClean="0"/>
              <a:t> student Elvar Ø. Viktorsson</a:t>
            </a:r>
          </a:p>
          <a:p>
            <a:r>
              <a:rPr lang="nb-NO" sz="1400" b="1" dirty="0" err="1" smtClean="0"/>
              <a:t>MSc</a:t>
            </a:r>
            <a:r>
              <a:rPr lang="nb-NO" sz="1400" b="1" dirty="0" smtClean="0"/>
              <a:t> </a:t>
            </a:r>
            <a:r>
              <a:rPr lang="nb-NO" sz="1400" b="1" dirty="0"/>
              <a:t>student </a:t>
            </a:r>
            <a:r>
              <a:rPr lang="nb-NO" sz="1400" b="1" dirty="0" smtClean="0"/>
              <a:t>Ørjan Apeland</a:t>
            </a:r>
            <a:endParaRPr lang="nb-NO" sz="1400" b="1" dirty="0"/>
          </a:p>
          <a:p>
            <a:r>
              <a:rPr lang="nb-NO" sz="1400" b="1" dirty="0" err="1" smtClean="0"/>
              <a:t>PhD</a:t>
            </a:r>
            <a:r>
              <a:rPr lang="nb-NO" sz="1400" b="1" dirty="0" smtClean="0"/>
              <a:t> student </a:t>
            </a:r>
            <a:r>
              <a:rPr lang="nb-NO" sz="1400" b="1" dirty="0"/>
              <a:t>Anthony </a:t>
            </a:r>
            <a:r>
              <a:rPr lang="nb-NO" sz="1400" b="1" dirty="0" smtClean="0"/>
              <a:t>Prandina</a:t>
            </a:r>
          </a:p>
          <a:p>
            <a:r>
              <a:rPr lang="nb-NO" sz="1400" b="1" dirty="0" err="1" smtClean="0"/>
              <a:t>Associate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Professsor</a:t>
            </a:r>
            <a:r>
              <a:rPr lang="nb-NO" sz="1400" b="1" dirty="0" smtClean="0"/>
              <a:t> Lars Petter Jordheim</a:t>
            </a:r>
            <a:endParaRPr lang="nb-NO" sz="1400" b="1" dirty="0"/>
          </a:p>
        </p:txBody>
      </p:sp>
      <p:pic>
        <p:nvPicPr>
          <p:cNvPr id="23554" name="Picture 2" descr="http://www.uio.no/forskning/livsvitenskap/bilder/paal_rongved_gruppe_5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62" y="1160262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779913" y="3522396"/>
            <a:ext cx="5235016" cy="3002948"/>
            <a:chOff x="3779913" y="3522396"/>
            <a:chExt cx="5235016" cy="3002948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3779913" y="3522396"/>
              <a:ext cx="5194492" cy="300294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065757" y="3729694"/>
              <a:ext cx="4949172" cy="2595643"/>
              <a:chOff x="4065757" y="3729694"/>
              <a:chExt cx="4949172" cy="259564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098895" y="3729694"/>
                <a:ext cx="19351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nb-NO" sz="3200" b="1" dirty="0" err="1" smtClean="0">
                    <a:solidFill>
                      <a:srgbClr val="0000FF"/>
                    </a:solidFill>
                  </a:rPr>
                  <a:t>Funding</a:t>
                </a:r>
                <a:r>
                  <a:rPr lang="nb-NO" sz="3200" b="1" dirty="0" smtClean="0">
                    <a:solidFill>
                      <a:srgbClr val="0000FF"/>
                    </a:solidFill>
                  </a:rPr>
                  <a:t>:</a:t>
                </a:r>
                <a:endParaRPr lang="nb-NO" sz="3200" b="1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2022" y="4261060"/>
                <a:ext cx="1410385" cy="101158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6204" y="4444342"/>
                <a:ext cx="1228725" cy="73818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160" y="5544083"/>
                <a:ext cx="2727110" cy="78125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757" y="5656340"/>
                <a:ext cx="1872208" cy="656555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4065757" y="4346181"/>
                <a:ext cx="2376265" cy="950451"/>
                <a:chOff x="395535" y="1628800"/>
                <a:chExt cx="3913453" cy="128186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535" y="1628800"/>
                  <a:ext cx="3913453" cy="967182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395535" y="2602887"/>
                  <a:ext cx="3913453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b-NO" sz="1400" dirty="0"/>
                    <a:t>Center for Integrative Microbial </a:t>
                  </a:r>
                  <a:r>
                    <a:rPr lang="nb-NO" sz="1400" dirty="0" smtClean="0"/>
                    <a:t>Evolution, UiO</a:t>
                  </a:r>
                  <a:endParaRPr lang="nb-NO" sz="1400" dirty="0"/>
                </a:p>
              </p:txBody>
            </p:sp>
          </p:grpSp>
        </p:grp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" y="5421269"/>
            <a:ext cx="3661763" cy="56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0641B8-F33F-0C44-A0D7-5909D8D3F096}" type="slidenum">
              <a:rPr lang="nb-NO" sz="1200">
                <a:solidFill>
                  <a:srgbClr val="898989"/>
                </a:solidFill>
                <a:latin typeface="Calibri" charset="0"/>
                <a:cs typeface="Calibri" charset="0"/>
              </a:rPr>
              <a:pPr eaLnBrk="1" hangingPunct="1"/>
              <a:t>16</a:t>
            </a:fld>
            <a:endParaRPr lang="nb-NO" sz="1200">
              <a:solidFill>
                <a:srgbClr val="898989"/>
              </a:solidFill>
              <a:latin typeface="Calibri" charset="0"/>
              <a:cs typeface="Calibri" charset="0"/>
            </a:endParaRPr>
          </a:p>
        </p:txBody>
      </p:sp>
      <p:sp>
        <p:nvSpPr>
          <p:cNvPr id="44035" name="Rectangle 13"/>
          <p:cNvSpPr>
            <a:spLocks noChangeArrowheads="1"/>
          </p:cNvSpPr>
          <p:nvPr/>
        </p:nvSpPr>
        <p:spPr bwMode="auto">
          <a:xfrm>
            <a:off x="1692275" y="2586038"/>
            <a:ext cx="548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sz="3600" b="1">
                <a:solidFill>
                  <a:srgbClr val="953735"/>
                </a:solidFill>
                <a:latin typeface="Segoe Script" charset="0"/>
                <a:cs typeface="Calibri" charset="0"/>
              </a:rPr>
              <a:t>Thank you for your attention… </a:t>
            </a:r>
            <a:endParaRPr lang="en-US" sz="3600" b="1">
              <a:solidFill>
                <a:srgbClr val="953735"/>
              </a:solidFill>
              <a:latin typeface="Segoe Script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10936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0000FF"/>
                </a:solidFill>
                <a:ea typeface="ＭＳ Ｐゴシック" pitchFamily="34" charset="-128"/>
              </a:rPr>
              <a:t>Drug Discovery within Antibiotics (AB)</a:t>
            </a:r>
            <a:endParaRPr lang="en-GB" sz="2800" dirty="0" smtClean="0">
              <a:solidFill>
                <a:srgbClr val="00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27983" y="1230471"/>
            <a:ext cx="4622393" cy="2558569"/>
            <a:chOff x="154910" y="1128037"/>
            <a:chExt cx="4608512" cy="2682631"/>
          </a:xfrm>
        </p:grpSpPr>
        <p:sp>
          <p:nvSpPr>
            <p:cNvPr id="5" name="Rectangle 4"/>
            <p:cNvSpPr/>
            <p:nvPr/>
          </p:nvSpPr>
          <p:spPr bwMode="auto">
            <a:xfrm>
              <a:off x="154910" y="1128037"/>
              <a:ext cx="4608512" cy="26826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b="1" dirty="0" smtClean="0">
                  <a:solidFill>
                    <a:srgbClr val="0000FF"/>
                  </a:solidFill>
                  <a:latin typeface="+mj-lt"/>
                </a:rPr>
                <a:t>Penicillinase: </a:t>
              </a:r>
            </a:p>
            <a:p>
              <a:r>
                <a:rPr lang="en-GB" sz="1800" b="1" dirty="0" smtClean="0">
                  <a:solidFill>
                    <a:srgbClr val="0000FF"/>
                  </a:solidFill>
                  <a:latin typeface="+mj-lt"/>
                </a:rPr>
                <a:t>bacterial weapon destroying the AB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926" y="1835682"/>
              <a:ext cx="4320480" cy="59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C00000"/>
                  </a:solidFill>
                  <a:latin typeface="+mj-lt"/>
                </a:rPr>
                <a:t>1940 – first penicillinase discovered</a:t>
              </a:r>
            </a:p>
            <a:p>
              <a:r>
                <a:rPr lang="en-GB" sz="1600" b="1" dirty="0" smtClean="0">
                  <a:solidFill>
                    <a:srgbClr val="C00000"/>
                  </a:solidFill>
                  <a:latin typeface="+mj-lt"/>
                </a:rPr>
                <a:t>1942 – first penicillin became «available»</a:t>
              </a:r>
              <a:endParaRPr lang="en-GB" sz="1600" b="1" dirty="0">
                <a:solidFill>
                  <a:srgbClr val="C00000"/>
                </a:solidFill>
                <a:latin typeface="+mj-lt"/>
              </a:endParaRPr>
            </a:p>
          </p:txBody>
        </p:sp>
        <p:pic>
          <p:nvPicPr>
            <p:cNvPr id="14" name="Picture 53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99" y="2434404"/>
              <a:ext cx="3878319" cy="857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08329" y="4149080"/>
            <a:ext cx="2716593" cy="2394473"/>
            <a:chOff x="5872656" y="4346895"/>
            <a:chExt cx="2716593" cy="2394473"/>
          </a:xfrm>
        </p:grpSpPr>
        <p:sp>
          <p:nvSpPr>
            <p:cNvPr id="2" name="Rectangle 1"/>
            <p:cNvSpPr/>
            <p:nvPr/>
          </p:nvSpPr>
          <p:spPr bwMode="auto">
            <a:xfrm>
              <a:off x="5872656" y="4346895"/>
              <a:ext cx="2716593" cy="239447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4552613"/>
              <a:ext cx="1897075" cy="1192063"/>
            </a:xfrm>
            <a:prstGeom prst="rect">
              <a:avLst/>
            </a:prstGeom>
          </p:spPr>
        </p:pic>
        <p:sp>
          <p:nvSpPr>
            <p:cNvPr id="18" name="TextBox 3"/>
            <p:cNvSpPr txBox="1"/>
            <p:nvPr/>
          </p:nvSpPr>
          <p:spPr>
            <a:xfrm>
              <a:off x="5899370" y="5809676"/>
              <a:ext cx="26626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solidFill>
                    <a:srgbClr val="0000FF"/>
                  </a:solidFill>
                  <a:latin typeface="+mj-lt"/>
                </a:rPr>
                <a:t>Carbapenems</a:t>
              </a:r>
              <a:r>
                <a:rPr lang="en-GB" sz="1200" b="1" dirty="0" smtClean="0">
                  <a:solidFill>
                    <a:srgbClr val="0000FF"/>
                  </a:solidFill>
                  <a:latin typeface="+mj-lt"/>
                </a:rPr>
                <a:t>: </a:t>
              </a:r>
            </a:p>
            <a:p>
              <a:r>
                <a:rPr lang="en-GB" sz="1200" b="1" dirty="0" smtClean="0">
                  <a:solidFill>
                    <a:srgbClr val="0000FF"/>
                  </a:solidFill>
                  <a:latin typeface="+mj-lt"/>
                </a:rPr>
                <a:t>One of the last resort AB’s today</a:t>
              </a:r>
            </a:p>
            <a:p>
              <a:r>
                <a:rPr lang="en-GB" sz="1050" b="1" dirty="0" smtClean="0">
                  <a:solidFill>
                    <a:srgbClr val="C00000"/>
                  </a:solidFill>
                  <a:latin typeface="+mj-lt"/>
                </a:rPr>
                <a:t>The first one, Imipenem</a:t>
              </a:r>
              <a:r>
                <a:rPr lang="en-GB" sz="1050" b="1" dirty="0" smtClean="0">
                  <a:solidFill>
                    <a:srgbClr val="C00000"/>
                  </a:solidFill>
                  <a:latin typeface="+mj-lt"/>
                </a:rPr>
                <a:t>. FDA approved 1985</a:t>
              </a:r>
              <a:r>
                <a:rPr lang="en-GB" sz="1050" dirty="0" smtClean="0">
                  <a:latin typeface="+mj-lt"/>
                </a:rPr>
                <a:t>.</a:t>
              </a:r>
              <a:r>
                <a:rPr lang="en-GB" sz="1050" b="1" dirty="0" smtClean="0">
                  <a:solidFill>
                    <a:srgbClr val="C00000"/>
                  </a:solidFill>
                  <a:latin typeface="+mj-lt"/>
                </a:rPr>
                <a:t> </a:t>
              </a:r>
              <a:endParaRPr lang="en-GB" sz="1050" dirty="0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65184" y="4031558"/>
            <a:ext cx="5466386" cy="2643158"/>
            <a:chOff x="47923" y="3967483"/>
            <a:chExt cx="5466386" cy="264315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3" y="3967483"/>
              <a:ext cx="5466386" cy="264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253" y="4256517"/>
              <a:ext cx="1359330" cy="1201005"/>
            </a:xfrm>
            <a:prstGeom prst="rect">
              <a:avLst/>
            </a:prstGeom>
          </p:spPr>
        </p:pic>
        <p:sp>
          <p:nvSpPr>
            <p:cNvPr id="20" name="TextBox 7"/>
            <p:cNvSpPr txBox="1"/>
            <p:nvPr/>
          </p:nvSpPr>
          <p:spPr>
            <a:xfrm>
              <a:off x="583354" y="5381149"/>
              <a:ext cx="3212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solidFill>
                    <a:srgbClr val="0000FF"/>
                  </a:solidFill>
                  <a:latin typeface="+mj-lt"/>
                </a:rPr>
                <a:t>M</a:t>
              </a:r>
              <a:r>
                <a:rPr lang="en-GB" sz="1200" b="1" dirty="0" err="1" smtClean="0">
                  <a:solidFill>
                    <a:srgbClr val="0000FF"/>
                  </a:solidFill>
                  <a:latin typeface="+mj-lt"/>
                </a:rPr>
                <a:t>etallo</a:t>
              </a:r>
              <a:r>
                <a:rPr lang="en-GB" sz="1200" b="1" dirty="0" smtClean="0">
                  <a:solidFill>
                    <a:srgbClr val="0000FF"/>
                  </a:solidFill>
                  <a:latin typeface="+mj-lt"/>
                </a:rPr>
                <a:t>-β-lactamases (MBL): new, more efficient new penicillinases:</a:t>
              </a:r>
              <a:r>
                <a:rPr lang="en-GB" sz="1200" b="1" dirty="0" smtClean="0">
                  <a:solidFill>
                    <a:srgbClr val="C00000"/>
                  </a:solidFill>
                  <a:latin typeface="+mj-lt"/>
                </a:rPr>
                <a:t> first crystal structure solved in 1995</a:t>
              </a:r>
              <a:endParaRPr lang="en-GB" sz="1200" b="1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504" y="968836"/>
            <a:ext cx="4032448" cy="2888309"/>
            <a:chOff x="4935854" y="977964"/>
            <a:chExt cx="4032448" cy="2888309"/>
          </a:xfrm>
        </p:grpSpPr>
        <p:pic>
          <p:nvPicPr>
            <p:cNvPr id="11" name="Picture 3" descr="Flem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314" y="1499249"/>
              <a:ext cx="2930226" cy="236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penicillium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017" y="1499249"/>
              <a:ext cx="1142285" cy="111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4935854" y="977964"/>
              <a:ext cx="40324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1400" b="1" dirty="0" smtClean="0">
                  <a:solidFill>
                    <a:srgbClr val="C00000"/>
                  </a:solidFill>
                  <a:latin typeface="+mj-lt"/>
                </a:rPr>
                <a:t>Alexander  Fleming: penicillin G in 1928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1400" b="1" dirty="0" smtClean="0">
                  <a:solidFill>
                    <a:srgbClr val="C00000"/>
                  </a:solidFill>
                  <a:latin typeface="+mj-lt"/>
                </a:rPr>
                <a:t>- the 1945 Nobel Price in medicine</a:t>
              </a:r>
              <a:endParaRPr lang="en-GB" altLang="nb-NO" sz="1400" b="1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1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846391" y="4581128"/>
            <a:ext cx="3353931" cy="2198584"/>
            <a:chOff x="5472558" y="4048947"/>
            <a:chExt cx="4211474" cy="2668311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238" y="4388594"/>
              <a:ext cx="3586262" cy="232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472558" y="4048947"/>
              <a:ext cx="4211474" cy="373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400" b="1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Hospitals – </a:t>
              </a:r>
              <a:r>
                <a:rPr lang="nb-NO" sz="1400" b="1" i="1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immuno</a:t>
              </a:r>
              <a:r>
                <a:rPr lang="nb-NO" sz="1400" b="1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 </a:t>
              </a:r>
              <a:r>
                <a:rPr lang="nb-NO" sz="1400" b="1" i="1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deficiency</a:t>
              </a:r>
              <a:r>
                <a:rPr lang="nb-NO" sz="1400" b="1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…</a:t>
              </a:r>
              <a:endParaRPr lang="nb-NO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27597" y="142205"/>
            <a:ext cx="3734616" cy="2402558"/>
            <a:chOff x="5427597" y="142205"/>
            <a:chExt cx="3734616" cy="2402558"/>
          </a:xfrm>
        </p:grpSpPr>
        <p:sp>
          <p:nvSpPr>
            <p:cNvPr id="18" name="TextBox 17"/>
            <p:cNvSpPr txBox="1"/>
            <p:nvPr/>
          </p:nvSpPr>
          <p:spPr>
            <a:xfrm>
              <a:off x="5888603" y="2313931"/>
              <a:ext cx="28083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b="1" dirty="0" smtClean="0"/>
                <a:t>Source: M. McKenna,  2013, </a:t>
              </a:r>
              <a:r>
                <a:rPr lang="nb-NO" sz="900" b="1" dirty="0" err="1" smtClean="0"/>
                <a:t>Fern’s</a:t>
              </a:r>
              <a:r>
                <a:rPr lang="nb-NO" sz="900" b="1" dirty="0" smtClean="0"/>
                <a:t> AG Insider</a:t>
              </a:r>
              <a:endParaRPr lang="nb-NO" sz="900" b="1" dirty="0"/>
            </a:p>
          </p:txBody>
        </p:sp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597" y="142205"/>
              <a:ext cx="3734616" cy="2191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84"/>
            <a:ext cx="4680519" cy="59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436057" y="4759942"/>
            <a:ext cx="136815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6548880"/>
            <a:ext cx="280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Source: M. McKenna,  2013, </a:t>
            </a:r>
            <a:r>
              <a:rPr lang="nb-NO" sz="900" b="1" dirty="0" err="1" smtClean="0"/>
              <a:t>Fern’s</a:t>
            </a:r>
            <a:r>
              <a:rPr lang="nb-NO" sz="900" b="1" dirty="0" smtClean="0"/>
              <a:t> AG Insider</a:t>
            </a:r>
            <a:endParaRPr lang="nb-NO" sz="9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775567" y="2588994"/>
            <a:ext cx="3002250" cy="1992134"/>
            <a:chOff x="5775567" y="2588994"/>
            <a:chExt cx="3002250" cy="1992134"/>
          </a:xfrm>
        </p:grpSpPr>
        <p:grpSp>
          <p:nvGrpSpPr>
            <p:cNvPr id="3" name="Group 2"/>
            <p:cNvGrpSpPr/>
            <p:nvPr/>
          </p:nvGrpSpPr>
          <p:grpSpPr>
            <a:xfrm>
              <a:off x="5775567" y="2596555"/>
              <a:ext cx="3002250" cy="1984573"/>
              <a:chOff x="6573967" y="2924944"/>
              <a:chExt cx="2440443" cy="1656184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6573967" y="2924944"/>
                <a:ext cx="2440443" cy="165618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/>
              </a:blip>
              <a:srcRect/>
              <a:stretch>
                <a:fillRect/>
              </a:stretch>
            </p:blipFill>
            <p:spPr bwMode="auto">
              <a:xfrm rot="650765">
                <a:off x="8063162" y="3584089"/>
                <a:ext cx="576682" cy="74845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  <a:extLst/>
            </p:spPr>
          </p:pic>
          <p:pic>
            <p:nvPicPr>
              <p:cNvPr id="12" name="Picture 1" descr="WHO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0278" y="3079258"/>
                <a:ext cx="652117" cy="914515"/>
              </a:xfrm>
              <a:prstGeom prst="rect">
                <a:avLst/>
              </a:prstGeom>
              <a:noFill/>
              <a:ln w="9525">
                <a:solidFill>
                  <a:srgbClr val="66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/>
              <p:cNvPicPr>
                <a:picLocks noChangeAspect="1"/>
              </p:cNvPicPr>
              <p:nvPr/>
            </p:nvPicPr>
            <p:blipFill rotWithShape="1">
              <a:blip r:embed="rId7" cstate="print"/>
              <a:srcRect r="7775"/>
              <a:stretch/>
            </p:blipFill>
            <p:spPr>
              <a:xfrm>
                <a:off x="6830652" y="3644691"/>
                <a:ext cx="463548" cy="62725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775567" y="2588994"/>
              <a:ext cx="8640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 i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Global red alert</a:t>
              </a:r>
              <a:endParaRPr lang="nb-NO" sz="1400" b="1" i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59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99075" y="4123754"/>
            <a:ext cx="2400869" cy="25709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357900"/>
            <a:ext cx="9144000" cy="838852"/>
          </a:xfrm>
        </p:spPr>
        <p:txBody>
          <a:bodyPr/>
          <a:lstStyle/>
          <a:p>
            <a:pPr algn="ctr"/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What</a:t>
            </a:r>
            <a:r>
              <a:rPr lang="nb-NO" sz="2800" dirty="0" smtClean="0">
                <a:solidFill>
                  <a:srgbClr val="0000FF"/>
                </a:solidFill>
                <a:ea typeface="ＭＳ Ｐゴシック" pitchFamily="34" charset="-128"/>
              </a:rPr>
              <a:t> is </a:t>
            </a:r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a</a:t>
            </a:r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ntibiotic</a:t>
            </a:r>
            <a:r>
              <a:rPr lang="nb-NO" sz="28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r</a:t>
            </a:r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esistance</a:t>
            </a:r>
            <a:r>
              <a:rPr lang="nb-NO" sz="2800" dirty="0" smtClean="0">
                <a:solidFill>
                  <a:srgbClr val="0000FF"/>
                </a:solidFill>
                <a:ea typeface="ＭＳ Ｐゴシック" pitchFamily="34" charset="-128"/>
              </a:rPr>
              <a:t>?</a:t>
            </a:r>
            <a:endParaRPr lang="nb-NO" sz="28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0948" y="1227048"/>
            <a:ext cx="7549839" cy="2679699"/>
            <a:chOff x="392586" y="1093788"/>
            <a:chExt cx="8188645" cy="3014662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545306" y="1093788"/>
              <a:ext cx="2679700" cy="1728787"/>
              <a:chOff x="597352" y="980728"/>
              <a:chExt cx="3312368" cy="21602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97352" y="980728"/>
                <a:ext cx="3255461" cy="21602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52" y="1085633"/>
                <a:ext cx="3312368" cy="1950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0" name="Straight Connector 9"/>
            <p:cNvCxnSpPr/>
            <p:nvPr/>
          </p:nvCxnSpPr>
          <p:spPr>
            <a:xfrm>
              <a:off x="942181" y="2262188"/>
              <a:ext cx="18002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201068" y="2117725"/>
              <a:ext cx="73025" cy="71438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3330574" y="3305175"/>
              <a:ext cx="155575" cy="155575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3330574" y="3617912"/>
              <a:ext cx="155575" cy="155575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8" name="Oval 17"/>
            <p:cNvSpPr/>
            <p:nvPr/>
          </p:nvSpPr>
          <p:spPr>
            <a:xfrm>
              <a:off x="2526506" y="2362200"/>
              <a:ext cx="71437" cy="71438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9" name="Oval 18"/>
            <p:cNvSpPr/>
            <p:nvPr/>
          </p:nvSpPr>
          <p:spPr>
            <a:xfrm>
              <a:off x="3330574" y="3910012"/>
              <a:ext cx="155575" cy="155575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0" name="Oval 19"/>
            <p:cNvSpPr/>
            <p:nvPr/>
          </p:nvSpPr>
          <p:spPr>
            <a:xfrm>
              <a:off x="2280443" y="2301875"/>
              <a:ext cx="73025" cy="71438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1" name="Oval 20"/>
            <p:cNvSpPr/>
            <p:nvPr/>
          </p:nvSpPr>
          <p:spPr>
            <a:xfrm>
              <a:off x="2388393" y="2154238"/>
              <a:ext cx="71438" cy="71437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2" name="Oval 21"/>
            <p:cNvSpPr/>
            <p:nvPr/>
          </p:nvSpPr>
          <p:spPr>
            <a:xfrm>
              <a:off x="2663031" y="2052638"/>
              <a:ext cx="71437" cy="71437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3" name="Oval 22"/>
            <p:cNvSpPr/>
            <p:nvPr/>
          </p:nvSpPr>
          <p:spPr>
            <a:xfrm>
              <a:off x="2582068" y="2162175"/>
              <a:ext cx="71438" cy="73025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4" name="Oval 23"/>
            <p:cNvSpPr/>
            <p:nvPr/>
          </p:nvSpPr>
          <p:spPr>
            <a:xfrm>
              <a:off x="2309018" y="2044700"/>
              <a:ext cx="73025" cy="73025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5" name="Oval 24"/>
            <p:cNvSpPr/>
            <p:nvPr/>
          </p:nvSpPr>
          <p:spPr>
            <a:xfrm>
              <a:off x="2166143" y="2301875"/>
              <a:ext cx="71438" cy="71438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6" name="Oval 25"/>
            <p:cNvSpPr/>
            <p:nvPr/>
          </p:nvSpPr>
          <p:spPr>
            <a:xfrm>
              <a:off x="2705893" y="2362200"/>
              <a:ext cx="71438" cy="71438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7" name="Oval 26"/>
            <p:cNvSpPr/>
            <p:nvPr/>
          </p:nvSpPr>
          <p:spPr>
            <a:xfrm>
              <a:off x="2783681" y="2117725"/>
              <a:ext cx="73025" cy="71438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8" name="Oval 27"/>
            <p:cNvSpPr/>
            <p:nvPr/>
          </p:nvSpPr>
          <p:spPr>
            <a:xfrm>
              <a:off x="2382043" y="2373313"/>
              <a:ext cx="71438" cy="73025"/>
            </a:xfrm>
            <a:prstGeom prst="ellips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29" name="Oval 28"/>
            <p:cNvSpPr/>
            <p:nvPr/>
          </p:nvSpPr>
          <p:spPr>
            <a:xfrm>
              <a:off x="2489993" y="2055813"/>
              <a:ext cx="71438" cy="71437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30" name="Oval 29"/>
            <p:cNvSpPr/>
            <p:nvPr/>
          </p:nvSpPr>
          <p:spPr>
            <a:xfrm>
              <a:off x="2274093" y="2189163"/>
              <a:ext cx="71438" cy="73025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31" name="Oval 30"/>
            <p:cNvSpPr/>
            <p:nvPr/>
          </p:nvSpPr>
          <p:spPr>
            <a:xfrm>
              <a:off x="2493168" y="2260600"/>
              <a:ext cx="73025" cy="71438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32" name="Oval 31"/>
            <p:cNvSpPr/>
            <p:nvPr/>
          </p:nvSpPr>
          <p:spPr>
            <a:xfrm>
              <a:off x="2885281" y="2327275"/>
              <a:ext cx="73025" cy="71438"/>
            </a:xfrm>
            <a:prstGeom prst="ellips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33" name="TextBox 13"/>
            <p:cNvSpPr txBox="1">
              <a:spLocks noChangeArrowheads="1"/>
            </p:cNvSpPr>
            <p:nvPr/>
          </p:nvSpPr>
          <p:spPr bwMode="auto">
            <a:xfrm>
              <a:off x="392586" y="3557587"/>
              <a:ext cx="1852612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400" b="1" dirty="0">
                  <a:latin typeface="Arial" pitchFamily="34" charset="0"/>
                </a:rPr>
                <a:t>Level </a:t>
              </a:r>
              <a:r>
                <a:rPr lang="nn-NO" altLang="nb-NO" sz="1400" b="1" dirty="0" err="1">
                  <a:latin typeface="Arial" pitchFamily="34" charset="0"/>
                </a:rPr>
                <a:t>of</a:t>
              </a:r>
              <a:r>
                <a:rPr lang="nn-NO" altLang="nb-NO" sz="1400" b="1" dirty="0">
                  <a:latin typeface="Arial" pitchFamily="34" charset="0"/>
                </a:rPr>
                <a:t> </a:t>
              </a:r>
              <a:r>
                <a:rPr lang="nn-NO" altLang="nb-NO" sz="1400" b="1" dirty="0" err="1">
                  <a:latin typeface="Arial" pitchFamily="34" charset="0"/>
                </a:rPr>
                <a:t>resistance</a:t>
              </a:r>
              <a:r>
                <a:rPr lang="nn-NO" altLang="nb-NO" sz="1400" b="1" dirty="0">
                  <a:latin typeface="Arial" pitchFamily="34" charset="0"/>
                </a:rPr>
                <a:t>:</a:t>
              </a:r>
              <a:endParaRPr lang="nb-NO" altLang="nb-NO" sz="1400" b="1" dirty="0">
                <a:latin typeface="Arial" pitchFamily="34" charset="0"/>
              </a:endParaRPr>
            </a:p>
          </p:txBody>
        </p:sp>
        <p:sp>
          <p:nvSpPr>
            <p:cNvPr id="34" name="TextBox 70"/>
            <p:cNvSpPr txBox="1">
              <a:spLocks noChangeArrowheads="1"/>
            </p:cNvSpPr>
            <p:nvPr/>
          </p:nvSpPr>
          <p:spPr bwMode="auto">
            <a:xfrm>
              <a:off x="2666999" y="3832225"/>
              <a:ext cx="4937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200" b="1">
                  <a:latin typeface="Arial" pitchFamily="34" charset="0"/>
                </a:rPr>
                <a:t>Low</a:t>
              </a:r>
              <a:endParaRPr lang="nb-NO" altLang="nb-NO" sz="1200" b="1">
                <a:latin typeface="Arial" pitchFamily="34" charset="0"/>
              </a:endParaRPr>
            </a:p>
          </p:txBody>
        </p:sp>
        <p:sp>
          <p:nvSpPr>
            <p:cNvPr id="35" name="TextBox 71"/>
            <p:cNvSpPr txBox="1">
              <a:spLocks noChangeArrowheads="1"/>
            </p:cNvSpPr>
            <p:nvPr/>
          </p:nvSpPr>
          <p:spPr bwMode="auto">
            <a:xfrm>
              <a:off x="4247355" y="3538538"/>
              <a:ext cx="29718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200" b="1" dirty="0">
                  <a:latin typeface="Arial" pitchFamily="34" charset="0"/>
                </a:rPr>
                <a:t>MIC: minimum </a:t>
              </a:r>
              <a:r>
                <a:rPr lang="nn-NO" altLang="nb-NO" sz="1200" b="1" dirty="0" err="1">
                  <a:latin typeface="Arial" pitchFamily="34" charset="0"/>
                </a:rPr>
                <a:t>effective</a:t>
              </a:r>
              <a:r>
                <a:rPr lang="nn-NO" altLang="nb-NO" sz="1200" b="1" dirty="0">
                  <a:latin typeface="Arial" pitchFamily="34" charset="0"/>
                </a:rPr>
                <a:t> </a:t>
              </a:r>
              <a:r>
                <a:rPr lang="nn-NO" altLang="nb-NO" sz="1200" b="1" dirty="0" err="1">
                  <a:latin typeface="Arial" pitchFamily="34" charset="0"/>
                </a:rPr>
                <a:t>concentration</a:t>
              </a:r>
              <a:endParaRPr lang="nb-NO" altLang="nb-NO" sz="1200" b="1" dirty="0">
                <a:latin typeface="Arial" pitchFamily="34" charset="0"/>
              </a:endParaRPr>
            </a:p>
          </p:txBody>
        </p:sp>
        <p:sp>
          <p:nvSpPr>
            <p:cNvPr id="36" name="TextBox 72"/>
            <p:cNvSpPr txBox="1">
              <a:spLocks noChangeArrowheads="1"/>
            </p:cNvSpPr>
            <p:nvPr/>
          </p:nvSpPr>
          <p:spPr bwMode="auto">
            <a:xfrm>
              <a:off x="2546349" y="3557587"/>
              <a:ext cx="766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200" b="1">
                  <a:latin typeface="Arial" pitchFamily="34" charset="0"/>
                </a:rPr>
                <a:t>Medium</a:t>
              </a:r>
              <a:endParaRPr lang="nb-NO" altLang="nb-NO" sz="1200" b="1">
                <a:latin typeface="Arial" pitchFamily="34" charset="0"/>
              </a:endParaRPr>
            </a:p>
          </p:txBody>
        </p:sp>
        <p:sp>
          <p:nvSpPr>
            <p:cNvPr id="37" name="TextBox 73"/>
            <p:cNvSpPr txBox="1">
              <a:spLocks noChangeArrowheads="1"/>
            </p:cNvSpPr>
            <p:nvPr/>
          </p:nvSpPr>
          <p:spPr bwMode="auto">
            <a:xfrm>
              <a:off x="559593" y="2909888"/>
              <a:ext cx="8080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200" b="1">
                  <a:latin typeface="Arial" pitchFamily="34" charset="0"/>
                </a:rPr>
                <a:t>1st dose</a:t>
              </a:r>
              <a:endParaRPr lang="nb-NO" altLang="nb-NO" sz="1200" b="1">
                <a:latin typeface="Arial" pitchFamily="34" charset="0"/>
              </a:endParaRPr>
            </a:p>
          </p:txBody>
        </p:sp>
        <p:sp>
          <p:nvSpPr>
            <p:cNvPr id="38" name="Up Arrow 37"/>
            <p:cNvSpPr/>
            <p:nvPr/>
          </p:nvSpPr>
          <p:spPr>
            <a:xfrm>
              <a:off x="942181" y="2549525"/>
              <a:ext cx="44450" cy="36036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3225006" y="1093788"/>
              <a:ext cx="2678112" cy="2092325"/>
              <a:chOff x="2966446" y="1973772"/>
              <a:chExt cx="2678504" cy="2092266"/>
            </a:xfrm>
          </p:grpSpPr>
          <p:grpSp>
            <p:nvGrpSpPr>
              <p:cNvPr id="40" name="Group 15"/>
              <p:cNvGrpSpPr>
                <a:grpSpLocks/>
              </p:cNvGrpSpPr>
              <p:nvPr/>
            </p:nvGrpSpPr>
            <p:grpSpPr bwMode="auto">
              <a:xfrm>
                <a:off x="2966446" y="1973772"/>
                <a:ext cx="2678504" cy="1728192"/>
                <a:chOff x="597352" y="980728"/>
                <a:chExt cx="3312368" cy="216024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97352" y="980728"/>
                  <a:ext cx="3255428" cy="216092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352" y="1085633"/>
                  <a:ext cx="3312368" cy="19504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3361791" y="3140551"/>
                <a:ext cx="180048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4993980" y="3224687"/>
                <a:ext cx="73036" cy="71435"/>
              </a:xfrm>
              <a:prstGeom prst="ellips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968576" y="2980219"/>
                <a:ext cx="71448" cy="71435"/>
              </a:xfrm>
              <a:prstGeom prst="ellips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16127" y="3235798"/>
                <a:ext cx="71447" cy="73023"/>
              </a:xfrm>
              <a:prstGeom prst="ellips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801865" y="2999268"/>
                <a:ext cx="73036" cy="71435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608161" y="3051654"/>
                <a:ext cx="71447" cy="73023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827268" y="3123090"/>
                <a:ext cx="73036" cy="71435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125762" y="3235798"/>
                <a:ext cx="73036" cy="73023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9" name="TextBox 75"/>
              <p:cNvSpPr txBox="1">
                <a:spLocks noChangeArrowheads="1"/>
              </p:cNvSpPr>
              <p:nvPr/>
            </p:nvSpPr>
            <p:spPr bwMode="auto">
              <a:xfrm>
                <a:off x="2976087" y="3789039"/>
                <a:ext cx="86113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n-NO" altLang="nb-NO" sz="1200" b="1">
                    <a:latin typeface="Arial" pitchFamily="34" charset="0"/>
                  </a:rPr>
                  <a:t>2nd dose</a:t>
                </a:r>
                <a:endParaRPr lang="nb-NO" altLang="nb-NO" sz="1200" b="1">
                  <a:latin typeface="Arial" pitchFamily="34" charset="0"/>
                </a:endParaRPr>
              </a:p>
            </p:txBody>
          </p:sp>
          <p:sp>
            <p:nvSpPr>
              <p:cNvPr id="50" name="Up Arrow 49"/>
              <p:cNvSpPr/>
              <p:nvPr/>
            </p:nvSpPr>
            <p:spPr>
              <a:xfrm>
                <a:off x="3358615" y="3429468"/>
                <a:ext cx="44457" cy="3603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grpSp>
            <p:nvGrpSpPr>
              <p:cNvPr id="51" name="Group 57348"/>
              <p:cNvGrpSpPr>
                <a:grpSpLocks/>
              </p:cNvGrpSpPr>
              <p:nvPr/>
            </p:nvGrpSpPr>
            <p:grpSpPr bwMode="auto">
              <a:xfrm>
                <a:off x="4665609" y="3364124"/>
                <a:ext cx="792088" cy="253916"/>
                <a:chOff x="4644008" y="4435533"/>
                <a:chExt cx="792088" cy="25391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643719" y="4491352"/>
                  <a:ext cx="792278" cy="153984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653245" y="4435792"/>
                  <a:ext cx="782752" cy="253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nn-NO" sz="1050" b="1" dirty="0">
                      <a:solidFill>
                        <a:prstClr val="black"/>
                      </a:solidFill>
                      <a:latin typeface="Arial" charset="0"/>
                    </a:rPr>
                    <a:t>Selection</a:t>
                  </a:r>
                  <a:endParaRPr lang="nb-NO" sz="1050" b="1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56" name="Group 83"/>
            <p:cNvGrpSpPr>
              <a:grpSpLocks/>
            </p:cNvGrpSpPr>
            <p:nvPr/>
          </p:nvGrpSpPr>
          <p:grpSpPr bwMode="auto">
            <a:xfrm>
              <a:off x="2302668" y="2484438"/>
              <a:ext cx="792163" cy="254000"/>
              <a:chOff x="4644008" y="4435533"/>
              <a:chExt cx="792088" cy="25391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644008" y="4491077"/>
                <a:ext cx="792088" cy="153937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653532" y="4435533"/>
                <a:ext cx="782564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nn-NO" sz="1050" b="1" dirty="0">
                    <a:solidFill>
                      <a:prstClr val="black"/>
                    </a:solidFill>
                    <a:latin typeface="Arial" charset="0"/>
                  </a:rPr>
                  <a:t>Selection</a:t>
                </a:r>
                <a:endParaRPr lang="nb-NO" sz="105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5903118" y="1093788"/>
              <a:ext cx="2678113" cy="2087562"/>
              <a:chOff x="5644950" y="1973772"/>
              <a:chExt cx="2678504" cy="2087048"/>
            </a:xfrm>
          </p:grpSpPr>
          <p:grpSp>
            <p:nvGrpSpPr>
              <p:cNvPr id="60" name="Group 19"/>
              <p:cNvGrpSpPr>
                <a:grpSpLocks/>
              </p:cNvGrpSpPr>
              <p:nvPr/>
            </p:nvGrpSpPr>
            <p:grpSpPr bwMode="auto">
              <a:xfrm>
                <a:off x="5644950" y="1973772"/>
                <a:ext cx="2678504" cy="1728192"/>
                <a:chOff x="597352" y="980728"/>
                <a:chExt cx="3312368" cy="2160240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97352" y="980728"/>
                  <a:ext cx="3255427" cy="216045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352" y="1085633"/>
                  <a:ext cx="3312368" cy="19504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6040296" y="3140297"/>
                <a:ext cx="180048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7840784" y="3260917"/>
                <a:ext cx="71447" cy="71420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240621" y="3202194"/>
                <a:ext cx="73036" cy="73007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531175" y="3175213"/>
                <a:ext cx="73036" cy="73007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624852" y="3260917"/>
                <a:ext cx="71447" cy="71420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475605" y="3278376"/>
                <a:ext cx="71447" cy="71419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7378753" y="3195846"/>
                <a:ext cx="71448" cy="71419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732818" y="3184736"/>
                <a:ext cx="71447" cy="71420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69" name="TextBox 77"/>
              <p:cNvSpPr txBox="1">
                <a:spLocks noChangeArrowheads="1"/>
              </p:cNvSpPr>
              <p:nvPr/>
            </p:nvSpPr>
            <p:spPr bwMode="auto">
              <a:xfrm>
                <a:off x="5644950" y="3783821"/>
                <a:ext cx="82586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n-NO" altLang="nb-NO" sz="1200" b="1">
                    <a:latin typeface="Arial" pitchFamily="34" charset="0"/>
                  </a:rPr>
                  <a:t>3rd dose</a:t>
                </a:r>
                <a:endParaRPr lang="nb-NO" altLang="nb-NO" sz="1200" b="1">
                  <a:latin typeface="Arial" pitchFamily="34" charset="0"/>
                </a:endParaRPr>
              </a:p>
            </p:txBody>
          </p:sp>
          <p:sp>
            <p:nvSpPr>
              <p:cNvPr id="70" name="Up Arrow 69"/>
              <p:cNvSpPr/>
              <p:nvPr/>
            </p:nvSpPr>
            <p:spPr>
              <a:xfrm>
                <a:off x="6027594" y="3424390"/>
                <a:ext cx="44456" cy="358687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grpSp>
            <p:nvGrpSpPr>
              <p:cNvPr id="71" name="Group 87"/>
              <p:cNvGrpSpPr>
                <a:grpSpLocks/>
              </p:cNvGrpSpPr>
              <p:nvPr/>
            </p:nvGrpSpPr>
            <p:grpSpPr bwMode="auto">
              <a:xfrm>
                <a:off x="7378501" y="3380833"/>
                <a:ext cx="801706" cy="253916"/>
                <a:chOff x="4644008" y="4435533"/>
                <a:chExt cx="801706" cy="25391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644260" y="4491786"/>
                  <a:ext cx="792279" cy="15394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653786" y="4436237"/>
                  <a:ext cx="792279" cy="2539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nn-NO" sz="1050" b="1" dirty="0" err="1">
                      <a:solidFill>
                        <a:prstClr val="black"/>
                      </a:solidFill>
                      <a:latin typeface="Arial" charset="0"/>
                    </a:rPr>
                    <a:t>Resistant</a:t>
                  </a:r>
                  <a:endParaRPr lang="nb-NO" sz="1050" b="1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76" name="TextBox 91"/>
            <p:cNvSpPr txBox="1">
              <a:spLocks noChangeArrowheads="1"/>
            </p:cNvSpPr>
            <p:nvPr/>
          </p:nvSpPr>
          <p:spPr bwMode="auto">
            <a:xfrm>
              <a:off x="2719387" y="3244850"/>
              <a:ext cx="527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n-NO" altLang="nb-NO" sz="1200" b="1">
                  <a:latin typeface="Arial" pitchFamily="34" charset="0"/>
                </a:rPr>
                <a:t>High</a:t>
              </a:r>
              <a:endParaRPr lang="nb-NO" altLang="nb-NO" sz="1200" b="1">
                <a:latin typeface="Arial" pitchFamily="34" charset="0"/>
              </a:endParaRPr>
            </a:p>
          </p:txBody>
        </p:sp>
      </p:grpSp>
      <p:pic>
        <p:nvPicPr>
          <p:cNvPr id="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82" y="4598062"/>
            <a:ext cx="1650263" cy="205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itle 1"/>
          <p:cNvSpPr txBox="1">
            <a:spLocks/>
          </p:cNvSpPr>
          <p:nvPr/>
        </p:nvSpPr>
        <p:spPr bwMode="auto">
          <a:xfrm>
            <a:off x="468699" y="4126430"/>
            <a:ext cx="2331244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600" b="1" dirty="0">
                <a:solidFill>
                  <a:srgbClr val="C00000"/>
                </a:solidFill>
              </a:rPr>
              <a:t>Enzymes, efflux pumps, gene transfer</a:t>
            </a:r>
            <a:endParaRPr lang="en-US" altLang="nb-NO" sz="1600" b="1" i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56859" y="4115969"/>
            <a:ext cx="2281237" cy="2567190"/>
            <a:chOff x="4809329" y="4329906"/>
            <a:chExt cx="2066928" cy="2483470"/>
          </a:xfrm>
        </p:grpSpPr>
        <p:sp>
          <p:nvSpPr>
            <p:cNvPr id="4" name="Rectangle 3"/>
            <p:cNvSpPr/>
            <p:nvPr/>
          </p:nvSpPr>
          <p:spPr bwMode="auto">
            <a:xfrm>
              <a:off x="4809329" y="4329906"/>
              <a:ext cx="2066928" cy="24834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5050922" y="4365126"/>
              <a:ext cx="1153022" cy="22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b="1" dirty="0">
                  <a:solidFill>
                    <a:srgbClr val="C00000"/>
                  </a:solidFill>
                </a:rPr>
                <a:t>Biofilm</a:t>
              </a:r>
              <a:endParaRPr lang="en-US" altLang="nb-NO" sz="18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90" name="Picture 5" descr="https://encrypted-tbn0.gstatic.com/images?q=tbn:ANd9GcRQmDqgtetTSUwvghoVmGAS2Oha6aym6r8mq1VlKx1ibEMWKi2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278" y="4770563"/>
              <a:ext cx="1895717" cy="192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432488" y="4115969"/>
            <a:ext cx="3459992" cy="2609832"/>
            <a:chOff x="5432488" y="4115969"/>
            <a:chExt cx="3459992" cy="260983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488" y="4115969"/>
              <a:ext cx="3459992" cy="2609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544834" y="4172220"/>
              <a:ext cx="2451002" cy="523220"/>
              <a:chOff x="6670806" y="116632"/>
              <a:chExt cx="2451002" cy="523220"/>
            </a:xfrm>
          </p:grpSpPr>
          <p:sp>
            <p:nvSpPr>
              <p:cNvPr id="3" name="Rounded Rectangle 2"/>
              <p:cNvSpPr/>
              <p:nvPr/>
            </p:nvSpPr>
            <p:spPr bwMode="auto">
              <a:xfrm>
                <a:off x="6732926" y="116632"/>
                <a:ext cx="2388882" cy="52322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6670806" y="116632"/>
                <a:ext cx="24510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altLang="nb-NO" sz="1400" b="1" dirty="0" smtClean="0">
                    <a:solidFill>
                      <a:srgbClr val="C00000"/>
                    </a:solidFill>
                  </a:rPr>
                  <a:t>Horizontal </a:t>
                </a:r>
                <a:r>
                  <a:rPr lang="en-US" altLang="nb-NO" sz="1400" b="1" dirty="0">
                    <a:solidFill>
                      <a:srgbClr val="C00000"/>
                    </a:solidFill>
                  </a:rPr>
                  <a:t>gene transfer between different species </a:t>
                </a:r>
                <a:endParaRPr lang="en-US" altLang="nb-NO" sz="1400" b="1" i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12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93" y="819820"/>
            <a:ext cx="39719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5" y="2132856"/>
            <a:ext cx="4033961" cy="344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38" y="2132856"/>
            <a:ext cx="3844836" cy="340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84544" y="813867"/>
            <a:ext cx="3923928" cy="864096"/>
          </a:xfrm>
        </p:spPr>
        <p:txBody>
          <a:bodyPr/>
          <a:lstStyle/>
          <a:p>
            <a:pPr algn="ctr"/>
            <a:r>
              <a:rPr lang="nb-NO" sz="2800" dirty="0" smtClean="0">
                <a:solidFill>
                  <a:srgbClr val="0000FF"/>
                </a:solidFill>
                <a:ea typeface="ＭＳ Ｐゴシック" pitchFamily="34" charset="-128"/>
              </a:rPr>
              <a:t>If </a:t>
            </a:r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no</a:t>
            </a:r>
            <a:r>
              <a:rPr lang="nb-NO" sz="28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new</a:t>
            </a:r>
            <a:r>
              <a:rPr lang="nb-NO" sz="28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sz="2800" dirty="0" err="1" smtClean="0">
                <a:solidFill>
                  <a:srgbClr val="0000FF"/>
                </a:solidFill>
                <a:ea typeface="ＭＳ Ｐゴシック" pitchFamily="34" charset="-128"/>
              </a:rPr>
              <a:t>antibiotics</a:t>
            </a:r>
            <a:r>
              <a:rPr lang="nb-NO" sz="2800" dirty="0" smtClean="0">
                <a:solidFill>
                  <a:srgbClr val="0000FF"/>
                </a:solidFill>
                <a:ea typeface="ＭＳ Ｐゴシック" pitchFamily="34" charset="-128"/>
              </a:rPr>
              <a:t>..</a:t>
            </a:r>
            <a:endParaRPr lang="nb-NO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1929149"/>
            <a:ext cx="53685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i="1" dirty="0" smtClean="0"/>
              <a:t>The most </a:t>
            </a:r>
            <a:r>
              <a:rPr lang="nb-NO" b="1" i="1" dirty="0" err="1" smtClean="0"/>
              <a:t>threatening</a:t>
            </a:r>
            <a:r>
              <a:rPr lang="nb-NO" b="1" i="1" dirty="0" smtClean="0"/>
              <a:t> </a:t>
            </a:r>
            <a:r>
              <a:rPr lang="nb-NO" b="1" i="1" dirty="0" err="1" smtClean="0"/>
              <a:t>bacteria</a:t>
            </a:r>
            <a:r>
              <a:rPr lang="nb-NO" b="1" i="1" dirty="0" smtClean="0"/>
              <a:t> </a:t>
            </a:r>
            <a:r>
              <a:rPr lang="nb-NO" b="1" i="1" dirty="0" err="1" smtClean="0"/>
              <a:t>today</a:t>
            </a:r>
            <a:r>
              <a:rPr lang="nb-NO" b="1" i="1" dirty="0" smtClean="0"/>
              <a:t>: </a:t>
            </a:r>
            <a:r>
              <a:rPr lang="nb-NO" b="1" i="1" dirty="0" err="1" smtClean="0"/>
              <a:t>the</a:t>
            </a:r>
            <a:r>
              <a:rPr lang="nb-NO" b="1" i="1" dirty="0" smtClean="0"/>
              <a:t> gram negatives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i="1" dirty="0" smtClean="0"/>
              <a:t>In </a:t>
            </a:r>
            <a:r>
              <a:rPr lang="nb-NO" b="1" i="1" dirty="0"/>
              <a:t>2</a:t>
            </a:r>
            <a:r>
              <a:rPr lang="nb-NO" b="1" i="1" dirty="0" smtClean="0"/>
              <a:t>0 </a:t>
            </a:r>
            <a:r>
              <a:rPr lang="nb-NO" b="1" i="1" dirty="0" err="1" smtClean="0"/>
              <a:t>years</a:t>
            </a:r>
            <a:r>
              <a:rPr lang="nb-NO" b="1" i="1" dirty="0" smtClean="0"/>
              <a:t>: </a:t>
            </a:r>
            <a:r>
              <a:rPr lang="nb-NO" b="1" i="1" dirty="0" err="1" smtClean="0"/>
              <a:t>only</a:t>
            </a:r>
            <a:r>
              <a:rPr lang="nb-NO" b="1" i="1" dirty="0" smtClean="0"/>
              <a:t> </a:t>
            </a:r>
            <a:r>
              <a:rPr lang="nb-NO" b="1" i="1" dirty="0" err="1" smtClean="0"/>
              <a:t>three</a:t>
            </a:r>
            <a:r>
              <a:rPr lang="nb-NO" b="1" i="1" dirty="0" smtClean="0"/>
              <a:t> </a:t>
            </a:r>
            <a:r>
              <a:rPr lang="nb-NO" b="1" i="1" dirty="0" err="1" smtClean="0"/>
              <a:t>genuinely</a:t>
            </a:r>
            <a:r>
              <a:rPr lang="nb-NO" b="1" i="1" dirty="0" smtClean="0"/>
              <a:t> first-in-</a:t>
            </a:r>
            <a:r>
              <a:rPr lang="nb-NO" b="1" i="1" dirty="0" err="1" smtClean="0"/>
              <a:t>class</a:t>
            </a:r>
            <a:r>
              <a:rPr lang="nb-NO" b="1" i="1" dirty="0" smtClean="0"/>
              <a:t> AB to </a:t>
            </a:r>
            <a:r>
              <a:rPr lang="nb-NO" b="1" i="1" dirty="0" err="1" smtClean="0"/>
              <a:t>the</a:t>
            </a:r>
            <a:r>
              <a:rPr lang="nb-NO" b="1" i="1" dirty="0" smtClean="0"/>
              <a:t> </a:t>
            </a:r>
            <a:r>
              <a:rPr lang="nb-NO" b="1" i="1" dirty="0" err="1" smtClean="0"/>
              <a:t>market</a:t>
            </a:r>
            <a:r>
              <a:rPr lang="nb-NO" b="1" i="1" dirty="0" smtClean="0"/>
              <a:t> (US</a:t>
            </a:r>
            <a:r>
              <a:rPr lang="nb-NO" b="1" i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i="1" dirty="0" smtClean="0"/>
              <a:t>None </a:t>
            </a:r>
            <a:r>
              <a:rPr lang="nb-NO" b="1" i="1" dirty="0" err="1" smtClean="0"/>
              <a:t>against</a:t>
            </a:r>
            <a:r>
              <a:rPr lang="nb-NO" b="1" i="1" dirty="0" smtClean="0"/>
              <a:t> gram negatives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8654" y="764704"/>
            <a:ext cx="7704856" cy="864096"/>
          </a:xfrm>
        </p:spPr>
        <p:txBody>
          <a:bodyPr/>
          <a:lstStyle/>
          <a:p>
            <a:pPr algn="ctr"/>
            <a:r>
              <a:rPr lang="nb-NO" dirty="0" err="1" smtClean="0">
                <a:solidFill>
                  <a:srgbClr val="0000FF"/>
                </a:solidFill>
                <a:ea typeface="ＭＳ Ｐゴシック" pitchFamily="34" charset="-128"/>
              </a:rPr>
              <a:t>What</a:t>
            </a:r>
            <a:r>
              <a:rPr lang="nb-NO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dirty="0" err="1" smtClean="0">
                <a:solidFill>
                  <a:srgbClr val="0000FF"/>
                </a:solidFill>
                <a:ea typeface="ＭＳ Ｐゴシック" pitchFamily="34" charset="-128"/>
              </a:rPr>
              <a:t>new</a:t>
            </a:r>
            <a:r>
              <a:rPr lang="nb-NO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nb-NO" dirty="0" err="1" smtClean="0">
                <a:solidFill>
                  <a:srgbClr val="0000FF"/>
                </a:solidFill>
                <a:ea typeface="ＭＳ Ｐゴシック" pitchFamily="34" charset="-128"/>
              </a:rPr>
              <a:t>Antibiotics</a:t>
            </a:r>
            <a:r>
              <a:rPr lang="nb-NO" dirty="0" smtClean="0">
                <a:solidFill>
                  <a:srgbClr val="0000FF"/>
                </a:solidFill>
                <a:ea typeface="ＭＳ Ｐゴシック" pitchFamily="34" charset="-128"/>
              </a:rPr>
              <a:t> (AB) </a:t>
            </a:r>
            <a:r>
              <a:rPr lang="nb-NO" dirty="0" err="1">
                <a:solidFill>
                  <a:srgbClr val="0000FF"/>
                </a:solidFill>
                <a:ea typeface="ＭＳ Ｐゴシック" pitchFamily="34" charset="-128"/>
              </a:rPr>
              <a:t>m</a:t>
            </a:r>
            <a:r>
              <a:rPr lang="nb-NO" dirty="0" err="1" smtClean="0">
                <a:solidFill>
                  <a:srgbClr val="0000FF"/>
                </a:solidFill>
                <a:ea typeface="ＭＳ Ｐゴシック" pitchFamily="34" charset="-128"/>
              </a:rPr>
              <a:t>arketed</a:t>
            </a:r>
            <a:r>
              <a:rPr lang="nb-NO" dirty="0" smtClean="0">
                <a:solidFill>
                  <a:srgbClr val="0000FF"/>
                </a:solidFill>
                <a:ea typeface="ＭＳ Ｐゴシック" pitchFamily="34" charset="-128"/>
              </a:rPr>
              <a:t>?</a:t>
            </a:r>
            <a:endParaRPr lang="nb-NO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Dalbavanc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38" y="1695124"/>
            <a:ext cx="305983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56040" y="4365104"/>
            <a:ext cx="2476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 err="1">
                <a:solidFill>
                  <a:srgbClr val="000000"/>
                </a:solidFill>
              </a:rPr>
              <a:t>Dalbavancin</a:t>
            </a:r>
            <a:r>
              <a:rPr lang="nb-NO" sz="1600" b="1" dirty="0">
                <a:solidFill>
                  <a:srgbClr val="000000"/>
                </a:solidFill>
              </a:rPr>
              <a:t> </a:t>
            </a:r>
            <a:endParaRPr lang="nb-NO" sz="1600" b="1" dirty="0" smtClean="0">
              <a:solidFill>
                <a:srgbClr val="000000"/>
              </a:solidFill>
            </a:endParaRPr>
          </a:p>
          <a:p>
            <a:r>
              <a:rPr lang="nb-NO" sz="1600" b="1" dirty="0" smtClean="0">
                <a:solidFill>
                  <a:srgbClr val="000000"/>
                </a:solidFill>
              </a:rPr>
              <a:t>(EU: </a:t>
            </a:r>
            <a:r>
              <a:rPr lang="nb-NO" sz="1600" b="1" dirty="0" err="1" smtClean="0">
                <a:solidFill>
                  <a:srgbClr val="000000"/>
                </a:solidFill>
              </a:rPr>
              <a:t>Xydalba</a:t>
            </a:r>
            <a:r>
              <a:rPr lang="nb-NO" sz="1600" b="1" dirty="0">
                <a:solidFill>
                  <a:srgbClr val="000000"/>
                </a:solidFill>
              </a:rPr>
              <a:t>, </a:t>
            </a:r>
            <a:r>
              <a:rPr lang="nb-NO" sz="1600" b="1" dirty="0" err="1">
                <a:solidFill>
                  <a:srgbClr val="000000"/>
                </a:solidFill>
              </a:rPr>
              <a:t>Actavis</a:t>
            </a:r>
            <a:r>
              <a:rPr lang="nb-NO" sz="1600" b="1" dirty="0">
                <a:solidFill>
                  <a:srgbClr val="000000"/>
                </a:solidFill>
              </a:rPr>
              <a:t>) </a:t>
            </a:r>
            <a:endParaRPr lang="nb-NO" sz="16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20455"/>
            <a:ext cx="4608512" cy="269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53703" y="1523582"/>
            <a:ext cx="5273775" cy="1785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+mj-lt"/>
              </a:rPr>
              <a:t>β</a:t>
            </a:r>
            <a:r>
              <a:rPr lang="nb-NO" sz="1800" dirty="0" smtClean="0">
                <a:latin typeface="+mj-lt"/>
              </a:rPr>
              <a:t>-</a:t>
            </a:r>
            <a:r>
              <a:rPr lang="nb-NO" sz="1800" dirty="0" err="1" smtClean="0">
                <a:latin typeface="+mj-lt"/>
              </a:rPr>
              <a:t>lactamases</a:t>
            </a:r>
            <a:r>
              <a:rPr lang="nb-NO" sz="1800" dirty="0" smtClean="0">
                <a:latin typeface="+mj-lt"/>
              </a:rPr>
              <a:t>: </a:t>
            </a:r>
            <a:r>
              <a:rPr lang="nb-NO" sz="1800" dirty="0" err="1" smtClean="0">
                <a:latin typeface="+mj-lt"/>
              </a:rPr>
              <a:t>enzymes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cleaving</a:t>
            </a:r>
            <a:r>
              <a:rPr lang="nb-NO" sz="1800" dirty="0" smtClean="0">
                <a:latin typeface="+mj-lt"/>
              </a:rPr>
              <a:t> all </a:t>
            </a:r>
            <a:r>
              <a:rPr lang="el-GR" sz="1800" dirty="0" smtClean="0">
                <a:latin typeface="+mj-lt"/>
              </a:rPr>
              <a:t>β</a:t>
            </a:r>
            <a:r>
              <a:rPr lang="nb-NO" sz="1800" dirty="0" smtClean="0">
                <a:latin typeface="+mj-lt"/>
              </a:rPr>
              <a:t>-</a:t>
            </a:r>
            <a:r>
              <a:rPr lang="nb-NO" sz="1800" dirty="0" err="1" smtClean="0">
                <a:latin typeface="+mj-lt"/>
              </a:rPr>
              <a:t>lactam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antibiotics</a:t>
            </a:r>
            <a:r>
              <a:rPr lang="nb-NO" sz="1800" dirty="0" smtClean="0">
                <a:latin typeface="+mj-lt"/>
              </a:rPr>
              <a:t>.</a:t>
            </a:r>
            <a:endParaRPr lang="nb-NO" sz="1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i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nb-NO" sz="1800" b="1" i="1" dirty="0" err="1" smtClean="0">
                <a:solidFill>
                  <a:srgbClr val="C00000"/>
                </a:solidFill>
                <a:latin typeface="+mj-lt"/>
              </a:rPr>
              <a:t>new</a:t>
            </a:r>
            <a:r>
              <a:rPr lang="nb-NO" sz="1800" b="1" i="1" dirty="0" smtClean="0">
                <a:solidFill>
                  <a:srgbClr val="C00000"/>
                </a:solidFill>
                <a:latin typeface="+mj-lt"/>
              </a:rPr>
              <a:t> AB </a:t>
            </a:r>
            <a:r>
              <a:rPr lang="nb-NO" sz="1800" b="1" i="1" dirty="0" err="1" smtClean="0">
                <a:solidFill>
                  <a:srgbClr val="C00000"/>
                </a:solidFill>
                <a:latin typeface="+mj-lt"/>
              </a:rPr>
              <a:t>weapon</a:t>
            </a:r>
            <a:r>
              <a:rPr lang="nb-NO" sz="1800" b="1" i="1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nb-NO" sz="1800" b="1" i="1" dirty="0" err="1" smtClean="0">
                <a:solidFill>
                  <a:srgbClr val="C00000"/>
                </a:solidFill>
                <a:latin typeface="+mj-lt"/>
              </a:rPr>
              <a:t>Metallo</a:t>
            </a:r>
            <a:r>
              <a:rPr lang="nb-NO" sz="1800" b="1" i="1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l-GR" sz="1800" b="1" i="1" dirty="0" smtClean="0">
                <a:solidFill>
                  <a:srgbClr val="C00000"/>
                </a:solidFill>
                <a:latin typeface="+mj-lt"/>
              </a:rPr>
              <a:t>β</a:t>
            </a:r>
            <a:r>
              <a:rPr lang="nb-NO" sz="1800" b="1" i="1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nb-NO" sz="1800" b="1" i="1" dirty="0" err="1" smtClean="0">
                <a:solidFill>
                  <a:srgbClr val="C00000"/>
                </a:solidFill>
                <a:latin typeface="+mj-lt"/>
              </a:rPr>
              <a:t>lactamases</a:t>
            </a:r>
            <a:r>
              <a:rPr lang="nb-NO" sz="1800" b="1" i="1" dirty="0" smtClean="0">
                <a:solidFill>
                  <a:srgbClr val="C00000"/>
                </a:solidFill>
                <a:latin typeface="+mj-lt"/>
              </a:rPr>
              <a:t> (MBL): </a:t>
            </a:r>
            <a:r>
              <a:rPr lang="nb-NO" sz="1800" dirty="0" err="1" smtClean="0">
                <a:latin typeface="+mj-lt"/>
              </a:rPr>
              <a:t>zinc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smtClean="0">
                <a:latin typeface="+mj-lt"/>
              </a:rPr>
              <a:t>is </a:t>
            </a:r>
            <a:r>
              <a:rPr lang="nb-NO" sz="1800" dirty="0" err="1" smtClean="0">
                <a:latin typeface="+mj-lt"/>
              </a:rPr>
              <a:t>essential</a:t>
            </a:r>
            <a:r>
              <a:rPr lang="nb-NO" sz="1800" dirty="0" smtClean="0">
                <a:latin typeface="+mj-lt"/>
              </a:rPr>
              <a:t> for </a:t>
            </a:r>
            <a:r>
              <a:rPr lang="nb-NO" sz="1800" dirty="0" err="1" smtClean="0">
                <a:latin typeface="+mj-lt"/>
              </a:rPr>
              <a:t>catalytic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activity</a:t>
            </a:r>
            <a:r>
              <a:rPr lang="nb-NO" sz="1800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smtClean="0">
                <a:latin typeface="+mj-lt"/>
              </a:rPr>
              <a:t>2015: </a:t>
            </a:r>
            <a:r>
              <a:rPr lang="nb-NO" sz="1800" dirty="0" err="1" smtClean="0">
                <a:latin typeface="+mj-lt"/>
              </a:rPr>
              <a:t>no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clinical</a:t>
            </a:r>
            <a:r>
              <a:rPr lang="nb-NO" sz="1800" dirty="0" smtClean="0">
                <a:latin typeface="+mj-lt"/>
              </a:rPr>
              <a:t> inhibitor </a:t>
            </a:r>
            <a:r>
              <a:rPr lang="nb-NO" sz="1800" dirty="0" err="1" smtClean="0">
                <a:latin typeface="+mj-lt"/>
              </a:rPr>
              <a:t>of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metallo</a:t>
            </a:r>
            <a:r>
              <a:rPr lang="nb-NO" sz="1800" dirty="0" smtClean="0">
                <a:latin typeface="+mj-lt"/>
              </a:rPr>
              <a:t>-</a:t>
            </a:r>
            <a:r>
              <a:rPr lang="nb-NO" sz="1800" dirty="0">
                <a:latin typeface="+mj-lt"/>
              </a:rPr>
              <a:t>β</a:t>
            </a:r>
            <a:r>
              <a:rPr lang="nb-NO" sz="1800" dirty="0" smtClean="0">
                <a:latin typeface="+mj-lt"/>
              </a:rPr>
              <a:t>-</a:t>
            </a:r>
            <a:r>
              <a:rPr lang="nb-NO" sz="1800" dirty="0" err="1" smtClean="0">
                <a:latin typeface="+mj-lt"/>
              </a:rPr>
              <a:t>lactamase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on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the</a:t>
            </a:r>
            <a:r>
              <a:rPr lang="nb-NO" sz="1800" dirty="0" smtClean="0">
                <a:latin typeface="+mj-lt"/>
              </a:rPr>
              <a:t> </a:t>
            </a:r>
            <a:r>
              <a:rPr lang="nb-NO" sz="1800" dirty="0" err="1" smtClean="0">
                <a:latin typeface="+mj-lt"/>
              </a:rPr>
              <a:t>market</a:t>
            </a:r>
            <a:r>
              <a:rPr lang="nb-NO" sz="1800" dirty="0" smtClean="0">
                <a:latin typeface="+mj-lt"/>
              </a:rPr>
              <a:t>.</a:t>
            </a:r>
          </a:p>
        </p:txBody>
      </p:sp>
      <p:sp>
        <p:nvSpPr>
          <p:cNvPr id="4" name="Title 45"/>
          <p:cNvSpPr txBox="1">
            <a:spLocks/>
          </p:cNvSpPr>
          <p:nvPr/>
        </p:nvSpPr>
        <p:spPr bwMode="auto">
          <a:xfrm>
            <a:off x="755576" y="154245"/>
            <a:ext cx="752432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b="1" dirty="0" smtClean="0">
                <a:solidFill>
                  <a:srgbClr val="0000FF"/>
                </a:solidFill>
                <a:cs typeface="Calibri"/>
              </a:rPr>
              <a:t>β</a:t>
            </a:r>
            <a:r>
              <a:rPr lang="nb-NO" sz="3200" b="1" dirty="0" smtClean="0">
                <a:solidFill>
                  <a:srgbClr val="0000FF"/>
                </a:solidFill>
                <a:cs typeface="Calibri"/>
              </a:rPr>
              <a:t>-</a:t>
            </a:r>
            <a:r>
              <a:rPr lang="nb-NO" sz="3200" b="1" dirty="0" err="1" smtClean="0">
                <a:solidFill>
                  <a:srgbClr val="0000FF"/>
                </a:solidFill>
                <a:cs typeface="Calibri"/>
              </a:rPr>
              <a:t>Lactamases</a:t>
            </a:r>
            <a:endParaRPr lang="en-US" sz="3200" b="1" dirty="0" smtClean="0">
              <a:solidFill>
                <a:srgbClr val="0000FF"/>
              </a:solidFill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07" y="3742324"/>
            <a:ext cx="2952328" cy="31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44364" y="3677006"/>
            <a:ext cx="2083420" cy="1527456"/>
            <a:chOff x="544364" y="3677006"/>
            <a:chExt cx="2083420" cy="1527456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59632" y="4365104"/>
              <a:ext cx="720080" cy="8393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331640" y="4221088"/>
              <a:ext cx="1296144" cy="9833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64" y="3677006"/>
              <a:ext cx="859085" cy="71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788024" y="4963165"/>
            <a:ext cx="4220837" cy="1867732"/>
            <a:chOff x="4788024" y="4953134"/>
            <a:chExt cx="4220837" cy="1795628"/>
          </a:xfrm>
        </p:grpSpPr>
        <p:sp>
          <p:nvSpPr>
            <p:cNvPr id="2" name="Rectangle 1"/>
            <p:cNvSpPr/>
            <p:nvPr/>
          </p:nvSpPr>
          <p:spPr bwMode="auto">
            <a:xfrm>
              <a:off x="4788024" y="4953134"/>
              <a:ext cx="4176464" cy="178406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338" y="5022357"/>
              <a:ext cx="1296144" cy="115573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74482" y="4973393"/>
              <a:ext cx="2834379" cy="1775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b="1" i="1" dirty="0" smtClean="0">
                  <a:solidFill>
                    <a:srgbClr val="FF0000"/>
                  </a:solidFill>
                </a:rPr>
                <a:t>ESBL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b-NO" sz="12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200" dirty="0" smtClean="0"/>
                <a:t>2008 </a:t>
              </a:r>
              <a:r>
                <a:rPr lang="nb-NO" sz="1200" dirty="0" smtClean="0"/>
                <a:t>– New Dehli metallo-</a:t>
              </a:r>
              <a:r>
                <a:rPr lang="el-GR" sz="1200" dirty="0" smtClean="0"/>
                <a:t>β</a:t>
              </a:r>
              <a:r>
                <a:rPr lang="en-US" sz="1200" dirty="0" smtClean="0"/>
                <a:t>-lactamase </a:t>
              </a:r>
              <a:r>
                <a:rPr lang="en-US" sz="1200" dirty="0" smtClean="0"/>
                <a:t>(NDM-1) discovered </a:t>
              </a:r>
              <a:r>
                <a:rPr lang="en-US" sz="1200" dirty="0" smtClean="0"/>
                <a:t>in Sweden.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200" dirty="0" smtClean="0"/>
                <a:t>Active </a:t>
              </a:r>
              <a:r>
                <a:rPr lang="nb-NO" sz="1200" dirty="0" err="1" smtClean="0"/>
                <a:t>against</a:t>
              </a:r>
              <a:r>
                <a:rPr lang="nb-NO" sz="1200" dirty="0" smtClean="0"/>
                <a:t> all </a:t>
              </a:r>
              <a:r>
                <a:rPr lang="el-GR" sz="1200" dirty="0" smtClean="0"/>
                <a:t>β</a:t>
              </a:r>
              <a:r>
                <a:rPr lang="nb-NO" sz="1200" dirty="0" smtClean="0"/>
                <a:t>-</a:t>
              </a:r>
              <a:r>
                <a:rPr lang="nb-NO" sz="1200" dirty="0" err="1" smtClean="0"/>
                <a:t>lactam</a:t>
              </a:r>
              <a:r>
                <a:rPr lang="nb-NO" sz="1200" dirty="0" smtClean="0"/>
                <a:t> </a:t>
              </a:r>
              <a:r>
                <a:rPr lang="en-US" sz="1200" dirty="0" smtClean="0"/>
                <a:t>antibiotics on the market.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200" dirty="0" smtClean="0"/>
                <a:t>First </a:t>
              </a:r>
              <a:r>
                <a:rPr lang="nb-NO" sz="1200" dirty="0" err="1" smtClean="0"/>
                <a:t>patient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with</a:t>
              </a:r>
              <a:r>
                <a:rPr lang="nb-NO" sz="1200" dirty="0" smtClean="0"/>
                <a:t> NDM-1-related in 2010.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4225" y="6178093"/>
              <a:ext cx="1434354" cy="532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i="1" dirty="0" err="1" smtClean="0"/>
                <a:t>Klebsiella</a:t>
              </a:r>
              <a:r>
                <a:rPr lang="nb-NO" sz="1000" i="1" dirty="0" smtClean="0"/>
                <a:t> </a:t>
              </a:r>
              <a:r>
                <a:rPr lang="nb-NO" sz="1000" i="1" dirty="0" err="1" smtClean="0"/>
                <a:t>pneumoniae</a:t>
              </a:r>
              <a:r>
                <a:rPr lang="nb-NO" sz="1000" i="1" dirty="0" smtClean="0"/>
                <a:t> </a:t>
              </a:r>
              <a:r>
                <a:rPr lang="nb-NO" sz="1000" dirty="0" err="1" smtClean="0"/>
                <a:t>harboring</a:t>
              </a:r>
              <a:r>
                <a:rPr lang="nb-NO" sz="1000" dirty="0" smtClean="0"/>
                <a:t> NDM-1</a:t>
              </a:r>
              <a:endParaRPr lang="en-US" sz="1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20333" y="605394"/>
            <a:ext cx="3711846" cy="4345324"/>
            <a:chOff x="5020333" y="605394"/>
            <a:chExt cx="3711846" cy="4345324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333" y="818878"/>
              <a:ext cx="3711846" cy="413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012160" y="605394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 b="1" dirty="0">
                  <a:solidFill>
                    <a:srgbClr val="0000FF"/>
                  </a:solidFill>
                  <a:latin typeface="Arial"/>
                </a:rPr>
                <a:t>β</a:t>
              </a:r>
              <a:r>
                <a:rPr lang="nb-NO" sz="1800" b="1" dirty="0">
                  <a:solidFill>
                    <a:srgbClr val="0000FF"/>
                  </a:solidFill>
                  <a:latin typeface="Arial"/>
                </a:rPr>
                <a:t>-</a:t>
              </a:r>
              <a:r>
                <a:rPr lang="nb-NO" sz="1800" b="1" dirty="0" err="1">
                  <a:solidFill>
                    <a:srgbClr val="0000FF"/>
                  </a:solidFill>
                  <a:latin typeface="Arial"/>
                </a:rPr>
                <a:t>lactam</a:t>
              </a:r>
              <a:r>
                <a:rPr lang="nb-NO" sz="1800" b="1" dirty="0">
                  <a:solidFill>
                    <a:srgbClr val="0000FF"/>
                  </a:solidFill>
                  <a:latin typeface="Arial"/>
                </a:rPr>
                <a:t> </a:t>
              </a:r>
              <a:r>
                <a:rPr lang="nb-NO" sz="1800" b="1" dirty="0" err="1">
                  <a:solidFill>
                    <a:srgbClr val="0000FF"/>
                  </a:solidFill>
                  <a:latin typeface="Arial"/>
                </a:rPr>
                <a:t>antibiotics</a:t>
              </a:r>
              <a:endParaRPr lang="nb-NO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2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2952" y="1824384"/>
            <a:ext cx="5076328" cy="1676983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45"/>
          <p:cNvSpPr>
            <a:spLocks noGrp="1"/>
          </p:cNvSpPr>
          <p:nvPr>
            <p:ph type="title"/>
          </p:nvPr>
        </p:nvSpPr>
        <p:spPr>
          <a:xfrm>
            <a:off x="211907" y="836712"/>
            <a:ext cx="7126460" cy="864096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ZinChel project – </a:t>
            </a:r>
            <a:r>
              <a:rPr lang="en-US" sz="2400" dirty="0" smtClean="0">
                <a:solidFill>
                  <a:srgbClr val="0000FF"/>
                </a:solidFill>
              </a:rPr>
              <a:t>a new strategy against resistant bacteria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Based on chemistry – rational design</a:t>
            </a:r>
            <a:endParaRPr lang="en-US" sz="2000" i="1" dirty="0">
              <a:solidFill>
                <a:srgbClr val="C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915015"/>
              </p:ext>
            </p:extLst>
          </p:nvPr>
        </p:nvGraphicFramePr>
        <p:xfrm>
          <a:off x="467543" y="3743833"/>
          <a:ext cx="3551503" cy="230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CS ChemDraw Drawing" r:id="rId4" imgW="3663273" imgH="2373840" progId="ChemDraw.Document.6.0">
                  <p:embed/>
                </p:oleObj>
              </mc:Choice>
              <mc:Fallback>
                <p:oleObj name="CS ChemDraw Drawing" r:id="rId4" imgW="3663273" imgH="2373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3743833"/>
                        <a:ext cx="3551503" cy="230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11907" y="6026069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nb-NO" sz="1400" dirty="0">
                <a:latin typeface="Helvetica" pitchFamily="34" charset="0"/>
                <a:cs typeface="Helvetica" pitchFamily="34" charset="0"/>
              </a:rPr>
              <a:t>Structure </a:t>
            </a:r>
            <a:r>
              <a:rPr lang="en-US" altLang="nb-NO" sz="1400" dirty="0" smtClean="0">
                <a:latin typeface="Helvetica" pitchFamily="34" charset="0"/>
                <a:cs typeface="Helvetica" pitchFamily="34" charset="0"/>
              </a:rPr>
              <a:t>gram </a:t>
            </a:r>
            <a:r>
              <a:rPr lang="en-US" altLang="nb-NO" sz="1400" dirty="0">
                <a:latin typeface="Helvetica" pitchFamily="34" charset="0"/>
                <a:cs typeface="Helvetica" pitchFamily="34" charset="0"/>
              </a:rPr>
              <a:t>negative bacteria are ongoing. They revealed the necessity of all the elements</a:t>
            </a:r>
            <a:r>
              <a:rPr lang="en-US" altLang="nb-NO" sz="1400" b="1" dirty="0">
                <a:latin typeface="Helvetica" pitchFamily="34" charset="0"/>
                <a:cs typeface="Helvetica" pitchFamily="34" charset="0"/>
              </a:rPr>
              <a:t> A</a:t>
            </a:r>
            <a:r>
              <a:rPr lang="en-US" altLang="nb-NO" sz="1400" dirty="0">
                <a:latin typeface="Helvetica" pitchFamily="34" charset="0"/>
                <a:cs typeface="Helvetica" pitchFamily="34" charset="0"/>
              </a:rPr>
              <a:t>, </a:t>
            </a:r>
            <a:r>
              <a:rPr lang="en-US" altLang="nb-NO" sz="1400" b="1" dirty="0">
                <a:latin typeface="Helvetica" pitchFamily="34" charset="0"/>
                <a:cs typeface="Helvetica" pitchFamily="34" charset="0"/>
              </a:rPr>
              <a:t>L </a:t>
            </a:r>
            <a:r>
              <a:rPr lang="en-US" altLang="nb-NO" sz="1400" dirty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altLang="nb-NO" sz="1400" b="1" dirty="0">
                <a:latin typeface="Helvetica" pitchFamily="34" charset="0"/>
                <a:cs typeface="Helvetica" pitchFamily="34" charset="0"/>
              </a:rPr>
              <a:t>B </a:t>
            </a:r>
            <a:r>
              <a:rPr lang="en-US" altLang="nb-NO" sz="1400" dirty="0">
                <a:latin typeface="Helvetica" pitchFamily="34" charset="0"/>
                <a:cs typeface="Helvetica" pitchFamily="34" charset="0"/>
              </a:rPr>
              <a:t>in the general structure below, exemplified by the lead candidate </a:t>
            </a:r>
            <a:r>
              <a:rPr lang="en-US" altLang="nb-NO" sz="1400" b="1" dirty="0">
                <a:latin typeface="Helvetica" pitchFamily="34" charset="0"/>
                <a:cs typeface="Helvetica" pitchFamily="34" charset="0"/>
              </a:rPr>
              <a:t>ZN17.</a:t>
            </a:r>
            <a:r>
              <a:rPr lang="en-US" altLang="nb-NO" sz="1400" dirty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368700"/>
              </p:ext>
            </p:extLst>
          </p:nvPr>
        </p:nvGraphicFramePr>
        <p:xfrm>
          <a:off x="6717408" y="0"/>
          <a:ext cx="2426592" cy="685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CS ChemDraw Drawing" r:id="rId6" imgW="2131619" imgH="6019380" progId="ChemDraw.Document.6.0">
                  <p:embed/>
                </p:oleObj>
              </mc:Choice>
              <mc:Fallback>
                <p:oleObj name="CS ChemDraw Drawing" r:id="rId6" imgW="2131619" imgH="60193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7408" y="0"/>
                        <a:ext cx="2426592" cy="685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1481"/>
              </p:ext>
            </p:extLst>
          </p:nvPr>
        </p:nvGraphicFramePr>
        <p:xfrm>
          <a:off x="912168" y="2118806"/>
          <a:ext cx="4268291" cy="13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CS ChemDraw Drawing" r:id="rId8" imgW="5844326" imgH="1890810" progId="ChemDraw.Document.6.0">
                  <p:embed/>
                </p:oleObj>
              </mc:Choice>
              <mc:Fallback>
                <p:oleObj name="CS ChemDraw Drawing" r:id="rId8" imgW="5844326" imgH="1890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2168" y="2118806"/>
                        <a:ext cx="4268291" cy="1382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72952" y="1824385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b-NO" sz="1400" b="1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How </a:t>
            </a:r>
            <a:r>
              <a:rPr lang="en-US" altLang="nb-NO" sz="1400" b="1" i="1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penicillins</a:t>
            </a:r>
            <a:r>
              <a:rPr lang="en-US" altLang="nb-NO" sz="1400" b="1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work: </a:t>
            </a:r>
            <a:r>
              <a:rPr lang="en-US" altLang="nb-NO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Mechanism </a:t>
            </a:r>
            <a:r>
              <a:rPr lang="en-US" altLang="nb-NO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of action (MOA) </a:t>
            </a:r>
            <a:r>
              <a:rPr lang="el-GR" altLang="nb-NO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β</a:t>
            </a:r>
            <a:r>
              <a:rPr lang="nb-NO" altLang="nb-NO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-</a:t>
            </a:r>
            <a:r>
              <a:rPr lang="nb-NO" altLang="nb-NO" sz="1400" dirty="0" err="1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lactams</a:t>
            </a:r>
            <a:r>
              <a:rPr lang="en-US" altLang="nb-NO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nb-NO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49440" y="3973126"/>
            <a:ext cx="2399680" cy="1015663"/>
            <a:chOff x="4595286" y="3319319"/>
            <a:chExt cx="2703909" cy="106604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95286" y="3319319"/>
              <a:ext cx="2703909" cy="1066043"/>
            </a:xfrm>
            <a:prstGeom prst="rect">
              <a:avLst/>
            </a:prstGeom>
            <a:solidFill>
              <a:srgbClr val="FCD5A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7284" y="3390675"/>
              <a:ext cx="2599913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nb-NO" sz="1800" b="1" i="1" dirty="0" smtClean="0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</a:rPr>
                <a:t>General binding to penicillin-binding proteins (PBPs)?</a:t>
              </a:r>
              <a:endParaRPr lang="nb-NO" sz="18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0135" y="3573016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kern="0" dirty="0" smtClean="0">
                <a:solidFill>
                  <a:srgbClr val="0000FF"/>
                </a:solidFill>
                <a:latin typeface="Arial"/>
                <a:ea typeface="ヒラギノ角ゴ Pro W3"/>
              </a:rPr>
              <a:t>Our approach: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5452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46193" cy="74989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Results – 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Testing </a:t>
            </a:r>
            <a:r>
              <a:rPr lang="en-US" sz="2800" dirty="0">
                <a:solidFill>
                  <a:srgbClr val="0000FF"/>
                </a:solidFill>
              </a:rPr>
              <a:t>C</a:t>
            </a:r>
            <a:r>
              <a:rPr lang="en-US" sz="2800" dirty="0" smtClean="0">
                <a:solidFill>
                  <a:srgbClr val="0000FF"/>
                </a:solidFill>
              </a:rPr>
              <a:t>linically </a:t>
            </a:r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elevant </a:t>
            </a:r>
            <a:r>
              <a:rPr lang="en-US" sz="2800" dirty="0">
                <a:solidFill>
                  <a:srgbClr val="0000FF"/>
                </a:solidFill>
              </a:rPr>
              <a:t>R</a:t>
            </a:r>
            <a:r>
              <a:rPr lang="en-US" sz="2800" dirty="0" smtClean="0">
                <a:solidFill>
                  <a:srgbClr val="0000FF"/>
                </a:solidFill>
              </a:rPr>
              <a:t>esistant </a:t>
            </a:r>
            <a:r>
              <a:rPr lang="en-US" sz="2800" dirty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</a:rPr>
              <a:t>acteria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1"/>
            <a:ext cx="2844378" cy="453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97" y="1556792"/>
            <a:ext cx="2674141" cy="453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17" y="1612609"/>
            <a:ext cx="3312368" cy="442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51" y="3716635"/>
            <a:ext cx="1435149" cy="11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N_FAI_UiO_2_en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MN_FAI_UiO_2_eng</Template>
  <TotalTime>28846</TotalTime>
  <Words>659</Words>
  <Application>Microsoft Office PowerPoint</Application>
  <PresentationFormat>On-screen Show (4:3)</PresentationFormat>
  <Paragraphs>107</Paragraphs>
  <Slides>16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MN_FAI_UiO_2_eng</vt:lpstr>
      <vt:lpstr>CS ChemDraw Drawing</vt:lpstr>
      <vt:lpstr>The Zinchel Project  October 2015  Pål Rongved</vt:lpstr>
      <vt:lpstr>Drug Discovery within Antibiotics (AB)</vt:lpstr>
      <vt:lpstr>PowerPoint Presentation</vt:lpstr>
      <vt:lpstr>What is antibiotic resistance?</vt:lpstr>
      <vt:lpstr>If no new antibiotics..</vt:lpstr>
      <vt:lpstr>What new Antibiotics (AB) marketed?</vt:lpstr>
      <vt:lpstr>PowerPoint Presentation</vt:lpstr>
      <vt:lpstr>ZinChel project – a new strategy against resistant bacteria Based on chemistry – rational design</vt:lpstr>
      <vt:lpstr>Results –  Testing Clinically Relevant Resistant Bacteria</vt:lpstr>
      <vt:lpstr>Results – Clinical Isolates Ørjan Samuelsen, K-Res, UNN</vt:lpstr>
      <vt:lpstr>Results – Clinical Isolates Ørjan Samuelsen, K-Res, UNN</vt:lpstr>
      <vt:lpstr>The most Threatening Resistant Bacteria</vt:lpstr>
      <vt:lpstr>PowerPoint Presentation</vt:lpstr>
      <vt:lpstr>Summary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Ove Alexander Høgmoen Åstrand</dc:creator>
  <cp:lastModifiedBy>Pål Rongved</cp:lastModifiedBy>
  <cp:revision>156</cp:revision>
  <cp:lastPrinted>2015-01-02T11:52:15Z</cp:lastPrinted>
  <dcterms:created xsi:type="dcterms:W3CDTF">2014-12-10T08:26:49Z</dcterms:created>
  <dcterms:modified xsi:type="dcterms:W3CDTF">2015-11-20T10:33:51Z</dcterms:modified>
</cp:coreProperties>
</file>