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6"/>
  </p:notesMasterIdLst>
  <p:handoutMasterIdLst>
    <p:handoutMasterId r:id="rId27"/>
  </p:handoutMasterIdLst>
  <p:sldIdLst>
    <p:sldId id="302" r:id="rId3"/>
    <p:sldId id="372" r:id="rId4"/>
    <p:sldId id="360" r:id="rId5"/>
    <p:sldId id="346" r:id="rId6"/>
    <p:sldId id="365" r:id="rId7"/>
    <p:sldId id="317" r:id="rId8"/>
    <p:sldId id="332" r:id="rId9"/>
    <p:sldId id="318" r:id="rId10"/>
    <p:sldId id="354" r:id="rId11"/>
    <p:sldId id="369" r:id="rId12"/>
    <p:sldId id="362" r:id="rId13"/>
    <p:sldId id="363" r:id="rId14"/>
    <p:sldId id="361" r:id="rId15"/>
    <p:sldId id="370" r:id="rId16"/>
    <p:sldId id="366" r:id="rId17"/>
    <p:sldId id="355" r:id="rId18"/>
    <p:sldId id="356" r:id="rId19"/>
    <p:sldId id="371" r:id="rId20"/>
    <p:sldId id="348" r:id="rId21"/>
    <p:sldId id="373" r:id="rId22"/>
    <p:sldId id="274" r:id="rId23"/>
    <p:sldId id="292" r:id="rId24"/>
    <p:sldId id="341" r:id="rId25"/>
  </p:sldIdLst>
  <p:sldSz cx="9144000" cy="6858000" type="screen4x3"/>
  <p:notesSz cx="6805613" cy="99441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1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96" autoAdjust="0"/>
  </p:normalViewPr>
  <p:slideViewPr>
    <p:cSldViewPr>
      <p:cViewPr varScale="1">
        <p:scale>
          <a:sx n="74" d="100"/>
          <a:sy n="74" d="100"/>
        </p:scale>
        <p:origin x="-16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Hjemmekataloger\Brukere_G_L$\kajh\Karis%20filer\Kari\Antibiotika\antall%20ordinasjoner%20per%201000%202004-2014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'Ark2'!$B$4</c:f>
              <c:strCache>
                <c:ptCount val="1"/>
                <c:pt idx="0">
                  <c:v>Antibiotika mot luftveisinfeksjoner</c:v>
                </c:pt>
              </c:strCache>
            </c:strRef>
          </c:tx>
          <c:invertIfNegative val="0"/>
          <c:cat>
            <c:strRef>
              <c:f>'Ark2'!$C$3:$F$3</c:f>
              <c:strCache>
                <c:ptCount val="4"/>
                <c:pt idx="0">
                  <c:v>0-12 år</c:v>
                </c:pt>
                <c:pt idx="1">
                  <c:v>13-29 år</c:v>
                </c:pt>
                <c:pt idx="2">
                  <c:v>30-64 år</c:v>
                </c:pt>
                <c:pt idx="3">
                  <c:v>≥65 år</c:v>
                </c:pt>
              </c:strCache>
            </c:strRef>
          </c:cat>
          <c:val>
            <c:numRef>
              <c:f>'Ark2'!$C$4:$F$4</c:f>
              <c:numCache>
                <c:formatCode>General</c:formatCode>
                <c:ptCount val="4"/>
                <c:pt idx="0">
                  <c:v>159128</c:v>
                </c:pt>
                <c:pt idx="1">
                  <c:v>211934</c:v>
                </c:pt>
                <c:pt idx="2">
                  <c:v>504224</c:v>
                </c:pt>
                <c:pt idx="3">
                  <c:v>226238</c:v>
                </c:pt>
              </c:numCache>
            </c:numRef>
          </c:val>
        </c:ser>
        <c:ser>
          <c:idx val="1"/>
          <c:order val="1"/>
          <c:tx>
            <c:strRef>
              <c:f>'Ark2'!$B$5</c:f>
              <c:strCache>
                <c:ptCount val="1"/>
                <c:pt idx="0">
                  <c:v>Antibiotika mot urinveisinfeksjoner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'Ark2'!$C$3:$F$3</c:f>
              <c:strCache>
                <c:ptCount val="4"/>
                <c:pt idx="0">
                  <c:v>0-12 år</c:v>
                </c:pt>
                <c:pt idx="1">
                  <c:v>13-29 år</c:v>
                </c:pt>
                <c:pt idx="2">
                  <c:v>30-64 år</c:v>
                </c:pt>
                <c:pt idx="3">
                  <c:v>≥65 år</c:v>
                </c:pt>
              </c:strCache>
            </c:strRef>
          </c:cat>
          <c:val>
            <c:numRef>
              <c:f>'Ark2'!$C$5:$F$5</c:f>
              <c:numCache>
                <c:formatCode>General</c:formatCode>
                <c:ptCount val="4"/>
                <c:pt idx="0">
                  <c:v>26283</c:v>
                </c:pt>
                <c:pt idx="1">
                  <c:v>84275</c:v>
                </c:pt>
                <c:pt idx="2">
                  <c:v>240515</c:v>
                </c:pt>
                <c:pt idx="3">
                  <c:v>259621</c:v>
                </c:pt>
              </c:numCache>
            </c:numRef>
          </c:val>
        </c:ser>
        <c:ser>
          <c:idx val="2"/>
          <c:order val="2"/>
          <c:tx>
            <c:strRef>
              <c:f>'Ark2'!$B$6</c:f>
              <c:strCache>
                <c:ptCount val="1"/>
                <c:pt idx="0">
                  <c:v>Tetrasykliner som ofte brukes mot akne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'Ark2'!$C$3:$F$3</c:f>
              <c:strCache>
                <c:ptCount val="4"/>
                <c:pt idx="0">
                  <c:v>0-12 år</c:v>
                </c:pt>
                <c:pt idx="1">
                  <c:v>13-29 år</c:v>
                </c:pt>
                <c:pt idx="2">
                  <c:v>30-64 år</c:v>
                </c:pt>
                <c:pt idx="3">
                  <c:v>≥65 år</c:v>
                </c:pt>
              </c:strCache>
            </c:strRef>
          </c:cat>
          <c:val>
            <c:numRef>
              <c:f>'Ark2'!$C$6:$F$6</c:f>
              <c:numCache>
                <c:formatCode>General</c:formatCode>
                <c:ptCount val="4"/>
                <c:pt idx="0">
                  <c:v>107</c:v>
                </c:pt>
                <c:pt idx="1">
                  <c:v>39856</c:v>
                </c:pt>
                <c:pt idx="2">
                  <c:v>28352</c:v>
                </c:pt>
                <c:pt idx="3">
                  <c:v>5046</c:v>
                </c:pt>
              </c:numCache>
            </c:numRef>
          </c:val>
        </c:ser>
        <c:ser>
          <c:idx val="3"/>
          <c:order val="3"/>
          <c:tx>
            <c:strRef>
              <c:f>'Ark2'!$B$7</c:f>
              <c:strCache>
                <c:ptCount val="1"/>
                <c:pt idx="0">
                  <c:v>Alle andre antibiotika i J01</c:v>
                </c:pt>
              </c:strCache>
            </c:strRef>
          </c:tx>
          <c:invertIfNegative val="0"/>
          <c:cat>
            <c:strRef>
              <c:f>'Ark2'!$C$3:$F$3</c:f>
              <c:strCache>
                <c:ptCount val="4"/>
                <c:pt idx="0">
                  <c:v>0-12 år</c:v>
                </c:pt>
                <c:pt idx="1">
                  <c:v>13-29 år</c:v>
                </c:pt>
                <c:pt idx="2">
                  <c:v>30-64 år</c:v>
                </c:pt>
                <c:pt idx="3">
                  <c:v>≥65 år</c:v>
                </c:pt>
              </c:strCache>
            </c:strRef>
          </c:cat>
          <c:val>
            <c:numRef>
              <c:f>'Ark2'!$C$7:$F$7</c:f>
              <c:numCache>
                <c:formatCode>General</c:formatCode>
                <c:ptCount val="4"/>
                <c:pt idx="0">
                  <c:v>16214</c:v>
                </c:pt>
                <c:pt idx="1">
                  <c:v>47715</c:v>
                </c:pt>
                <c:pt idx="2">
                  <c:v>121649</c:v>
                </c:pt>
                <c:pt idx="3">
                  <c:v>59743</c:v>
                </c:pt>
              </c:numCache>
            </c:numRef>
          </c:val>
        </c:ser>
        <c:ser>
          <c:idx val="4"/>
          <c:order val="4"/>
          <c:tx>
            <c:strRef>
              <c:f>'Ark2'!$B$8</c:f>
              <c:strCache>
                <c:ptCount val="1"/>
                <c:pt idx="0">
                  <c:v>Metenamin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strRef>
              <c:f>'Ark2'!$C$3:$F$3</c:f>
              <c:strCache>
                <c:ptCount val="4"/>
                <c:pt idx="0">
                  <c:v>0-12 år</c:v>
                </c:pt>
                <c:pt idx="1">
                  <c:v>13-29 år</c:v>
                </c:pt>
                <c:pt idx="2">
                  <c:v>30-64 år</c:v>
                </c:pt>
                <c:pt idx="3">
                  <c:v>≥65 år</c:v>
                </c:pt>
              </c:strCache>
            </c:strRef>
          </c:cat>
          <c:val>
            <c:numRef>
              <c:f>'Ark2'!$C$8:$F$8</c:f>
              <c:numCache>
                <c:formatCode>General</c:formatCode>
                <c:ptCount val="4"/>
                <c:pt idx="0">
                  <c:v>185</c:v>
                </c:pt>
                <c:pt idx="1">
                  <c:v>2629</c:v>
                </c:pt>
                <c:pt idx="2">
                  <c:v>31880</c:v>
                </c:pt>
                <c:pt idx="3">
                  <c:v>122351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9113600"/>
        <c:axId val="119115776"/>
      </c:barChart>
      <c:catAx>
        <c:axId val="119113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Aldersgrupper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9115776"/>
        <c:crosses val="autoZero"/>
        <c:auto val="1"/>
        <c:lblAlgn val="ctr"/>
        <c:lblOffset val="100"/>
        <c:noMultiLvlLbl val="0"/>
      </c:catAx>
      <c:valAx>
        <c:axId val="119115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/>
                  <a:t>Andel</a:t>
                </a:r>
                <a:r>
                  <a:rPr lang="en-US" dirty="0"/>
                  <a:t> (%) </a:t>
                </a:r>
                <a:r>
                  <a:rPr lang="en-US" dirty="0" err="1"/>
                  <a:t>av</a:t>
                </a:r>
                <a:r>
                  <a:rPr lang="en-US" dirty="0"/>
                  <a:t> </a:t>
                </a:r>
                <a:r>
                  <a:rPr lang="en-US" dirty="0" err="1"/>
                  <a:t>alle</a:t>
                </a:r>
                <a:r>
                  <a:rPr lang="en-US" dirty="0"/>
                  <a:t> </a:t>
                </a:r>
                <a:r>
                  <a:rPr lang="en-US" dirty="0" err="1" smtClean="0"/>
                  <a:t>antibiotikaresepter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/>
                  <a:t>ATC </a:t>
                </a:r>
                <a:r>
                  <a:rPr lang="en-US" dirty="0" err="1"/>
                  <a:t>gruppe</a:t>
                </a:r>
                <a:r>
                  <a:rPr lang="en-US" dirty="0"/>
                  <a:t> J01 </a:t>
                </a:r>
              </a:p>
            </c:rich>
          </c:tx>
          <c:layout/>
          <c:overlay val="0"/>
        </c:title>
        <c:numFmt formatCode="0%" sourceLinked="1"/>
        <c:majorTickMark val="out"/>
        <c:minorTickMark val="none"/>
        <c:tickLblPos val="nextTo"/>
        <c:crossAx val="119113600"/>
        <c:crosses val="autoZero"/>
        <c:crossBetween val="between"/>
        <c:majorUnit val="0.2"/>
      </c:valAx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cat>
            <c:multiLvlStrRef>
              <c:f>Ark1!$B$2:$C$79</c:f>
              <c:multiLvlStrCache>
                <c:ptCount val="78"/>
                <c:lvl>
                  <c:pt idx="0">
                    <c:v>januar</c:v>
                  </c:pt>
                  <c:pt idx="1">
                    <c:v>februar</c:v>
                  </c:pt>
                  <c:pt idx="2">
                    <c:v>mars</c:v>
                  </c:pt>
                  <c:pt idx="3">
                    <c:v>april</c:v>
                  </c:pt>
                  <c:pt idx="4">
                    <c:v>mai</c:v>
                  </c:pt>
                  <c:pt idx="5">
                    <c:v>juni</c:v>
                  </c:pt>
                  <c:pt idx="6">
                    <c:v>juli</c:v>
                  </c:pt>
                  <c:pt idx="7">
                    <c:v>august</c:v>
                  </c:pt>
                  <c:pt idx="8">
                    <c:v>september</c:v>
                  </c:pt>
                  <c:pt idx="9">
                    <c:v>oktober</c:v>
                  </c:pt>
                  <c:pt idx="10">
                    <c:v>november</c:v>
                  </c:pt>
                  <c:pt idx="11">
                    <c:v>desember</c:v>
                  </c:pt>
                  <c:pt idx="12">
                    <c:v>januar</c:v>
                  </c:pt>
                  <c:pt idx="13">
                    <c:v>februar</c:v>
                  </c:pt>
                  <c:pt idx="14">
                    <c:v>mars</c:v>
                  </c:pt>
                  <c:pt idx="15">
                    <c:v>april</c:v>
                  </c:pt>
                  <c:pt idx="16">
                    <c:v>mai</c:v>
                  </c:pt>
                  <c:pt idx="17">
                    <c:v>juni</c:v>
                  </c:pt>
                  <c:pt idx="18">
                    <c:v>juli</c:v>
                  </c:pt>
                  <c:pt idx="19">
                    <c:v>august</c:v>
                  </c:pt>
                  <c:pt idx="20">
                    <c:v>september</c:v>
                  </c:pt>
                  <c:pt idx="21">
                    <c:v>oktober</c:v>
                  </c:pt>
                  <c:pt idx="22">
                    <c:v>november</c:v>
                  </c:pt>
                  <c:pt idx="23">
                    <c:v>desember</c:v>
                  </c:pt>
                  <c:pt idx="24">
                    <c:v>januar</c:v>
                  </c:pt>
                  <c:pt idx="25">
                    <c:v>februar</c:v>
                  </c:pt>
                  <c:pt idx="26">
                    <c:v>mars</c:v>
                  </c:pt>
                  <c:pt idx="27">
                    <c:v>april</c:v>
                  </c:pt>
                  <c:pt idx="28">
                    <c:v>mai</c:v>
                  </c:pt>
                  <c:pt idx="29">
                    <c:v>juni</c:v>
                  </c:pt>
                  <c:pt idx="30">
                    <c:v>juli</c:v>
                  </c:pt>
                  <c:pt idx="31">
                    <c:v>august</c:v>
                  </c:pt>
                  <c:pt idx="32">
                    <c:v>september</c:v>
                  </c:pt>
                  <c:pt idx="33">
                    <c:v>oktober</c:v>
                  </c:pt>
                  <c:pt idx="34">
                    <c:v>november</c:v>
                  </c:pt>
                  <c:pt idx="35">
                    <c:v>desember</c:v>
                  </c:pt>
                  <c:pt idx="36">
                    <c:v>januar</c:v>
                  </c:pt>
                  <c:pt idx="37">
                    <c:v>februar</c:v>
                  </c:pt>
                  <c:pt idx="38">
                    <c:v>mars</c:v>
                  </c:pt>
                  <c:pt idx="39">
                    <c:v>april</c:v>
                  </c:pt>
                  <c:pt idx="40">
                    <c:v>mai</c:v>
                  </c:pt>
                  <c:pt idx="41">
                    <c:v>juni</c:v>
                  </c:pt>
                  <c:pt idx="42">
                    <c:v>juli</c:v>
                  </c:pt>
                  <c:pt idx="43">
                    <c:v>august</c:v>
                  </c:pt>
                  <c:pt idx="44">
                    <c:v>september</c:v>
                  </c:pt>
                  <c:pt idx="45">
                    <c:v>oktober</c:v>
                  </c:pt>
                  <c:pt idx="46">
                    <c:v>november</c:v>
                  </c:pt>
                  <c:pt idx="47">
                    <c:v>desember</c:v>
                  </c:pt>
                  <c:pt idx="48">
                    <c:v>januar</c:v>
                  </c:pt>
                  <c:pt idx="49">
                    <c:v>februar</c:v>
                  </c:pt>
                  <c:pt idx="50">
                    <c:v>mars</c:v>
                  </c:pt>
                  <c:pt idx="51">
                    <c:v>april</c:v>
                  </c:pt>
                  <c:pt idx="52">
                    <c:v>mai</c:v>
                  </c:pt>
                  <c:pt idx="53">
                    <c:v>juni</c:v>
                  </c:pt>
                  <c:pt idx="54">
                    <c:v>juli</c:v>
                  </c:pt>
                  <c:pt idx="55">
                    <c:v>august</c:v>
                  </c:pt>
                  <c:pt idx="56">
                    <c:v>september</c:v>
                  </c:pt>
                  <c:pt idx="57">
                    <c:v>oktober</c:v>
                  </c:pt>
                  <c:pt idx="58">
                    <c:v>november</c:v>
                  </c:pt>
                  <c:pt idx="59">
                    <c:v>desember</c:v>
                  </c:pt>
                  <c:pt idx="60">
                    <c:v>januar</c:v>
                  </c:pt>
                  <c:pt idx="61">
                    <c:v>februar</c:v>
                  </c:pt>
                  <c:pt idx="62">
                    <c:v>mars</c:v>
                  </c:pt>
                  <c:pt idx="63">
                    <c:v>april</c:v>
                  </c:pt>
                  <c:pt idx="64">
                    <c:v>mai</c:v>
                  </c:pt>
                  <c:pt idx="65">
                    <c:v>juni</c:v>
                  </c:pt>
                  <c:pt idx="66">
                    <c:v>juli</c:v>
                  </c:pt>
                  <c:pt idx="67">
                    <c:v>august</c:v>
                  </c:pt>
                  <c:pt idx="68">
                    <c:v>september</c:v>
                  </c:pt>
                  <c:pt idx="69">
                    <c:v>oktober</c:v>
                  </c:pt>
                  <c:pt idx="70">
                    <c:v>november</c:v>
                  </c:pt>
                  <c:pt idx="71">
                    <c:v>desember</c:v>
                  </c:pt>
                  <c:pt idx="72">
                    <c:v>januar</c:v>
                  </c:pt>
                  <c:pt idx="73">
                    <c:v>februar</c:v>
                  </c:pt>
                  <c:pt idx="74">
                    <c:v>mars</c:v>
                  </c:pt>
                  <c:pt idx="75">
                    <c:v>april</c:v>
                  </c:pt>
                  <c:pt idx="76">
                    <c:v>mai</c:v>
                  </c:pt>
                  <c:pt idx="77">
                    <c:v>juni</c:v>
                  </c:pt>
                </c:lvl>
                <c:lvl>
                  <c:pt idx="0">
                    <c:v>2005</c:v>
                  </c:pt>
                  <c:pt idx="12">
                    <c:v>2006</c:v>
                  </c:pt>
                  <c:pt idx="24">
                    <c:v>2007</c:v>
                  </c:pt>
                  <c:pt idx="36">
                    <c:v>2008</c:v>
                  </c:pt>
                  <c:pt idx="48">
                    <c:v>2009</c:v>
                  </c:pt>
                  <c:pt idx="60">
                    <c:v>2010</c:v>
                  </c:pt>
                  <c:pt idx="72">
                    <c:v>2011</c:v>
                  </c:pt>
                </c:lvl>
              </c:multiLvlStrCache>
            </c:multiLvlStrRef>
          </c:cat>
          <c:val>
            <c:numRef>
              <c:f>Ark1!$D$2:$D$79</c:f>
              <c:numCache>
                <c:formatCode>General</c:formatCode>
                <c:ptCount val="78"/>
                <c:pt idx="0">
                  <c:v>31.685952670251996</c:v>
                </c:pt>
                <c:pt idx="1">
                  <c:v>32.499609778908003</c:v>
                </c:pt>
                <c:pt idx="2">
                  <c:v>36.880723468819113</c:v>
                </c:pt>
                <c:pt idx="3">
                  <c:v>28.706161455360771</c:v>
                </c:pt>
                <c:pt idx="4">
                  <c:v>27.609851850581467</c:v>
                </c:pt>
                <c:pt idx="5">
                  <c:v>27.059743229094188</c:v>
                </c:pt>
                <c:pt idx="6">
                  <c:v>19.431165107917025</c:v>
                </c:pt>
                <c:pt idx="7">
                  <c:v>21.627257773649191</c:v>
                </c:pt>
                <c:pt idx="8">
                  <c:v>27.563394374260128</c:v>
                </c:pt>
                <c:pt idx="9">
                  <c:v>26.686997963469228</c:v>
                </c:pt>
                <c:pt idx="10">
                  <c:v>29.947270764375279</c:v>
                </c:pt>
                <c:pt idx="11">
                  <c:v>34.035311589642419</c:v>
                </c:pt>
                <c:pt idx="12">
                  <c:v>34.492122031309293</c:v>
                </c:pt>
                <c:pt idx="13">
                  <c:v>31.041853843536263</c:v>
                </c:pt>
                <c:pt idx="14">
                  <c:v>31.065990635355789</c:v>
                </c:pt>
                <c:pt idx="15">
                  <c:v>25.220361366564809</c:v>
                </c:pt>
                <c:pt idx="16">
                  <c:v>26.540773183334668</c:v>
                </c:pt>
                <c:pt idx="17">
                  <c:v>26.648311211173436</c:v>
                </c:pt>
                <c:pt idx="18">
                  <c:v>21.07551389277101</c:v>
                </c:pt>
                <c:pt idx="19">
                  <c:v>23.08468630467657</c:v>
                </c:pt>
                <c:pt idx="20">
                  <c:v>30.29576836782919</c:v>
                </c:pt>
                <c:pt idx="21">
                  <c:v>32.635313117764483</c:v>
                </c:pt>
                <c:pt idx="22">
                  <c:v>34.253124690882046</c:v>
                </c:pt>
                <c:pt idx="23">
                  <c:v>34.036109071576149</c:v>
                </c:pt>
                <c:pt idx="24">
                  <c:v>36.951943695694247</c:v>
                </c:pt>
                <c:pt idx="25">
                  <c:v>38.276409092326773</c:v>
                </c:pt>
                <c:pt idx="26">
                  <c:v>34.638615344059794</c:v>
                </c:pt>
                <c:pt idx="27">
                  <c:v>24.250961412341542</c:v>
                </c:pt>
                <c:pt idx="28">
                  <c:v>27.082967503173379</c:v>
                </c:pt>
                <c:pt idx="29">
                  <c:v>25.713000311462991</c:v>
                </c:pt>
                <c:pt idx="30">
                  <c:v>21.200418531065335</c:v>
                </c:pt>
                <c:pt idx="31">
                  <c:v>23.753646018251132</c:v>
                </c:pt>
                <c:pt idx="32">
                  <c:v>27.057546312496076</c:v>
                </c:pt>
                <c:pt idx="33">
                  <c:v>30.506496930017384</c:v>
                </c:pt>
                <c:pt idx="34">
                  <c:v>32.760010715352301</c:v>
                </c:pt>
                <c:pt idx="35">
                  <c:v>34.253665885232081</c:v>
                </c:pt>
                <c:pt idx="36">
                  <c:v>36.047885964006788</c:v>
                </c:pt>
                <c:pt idx="37">
                  <c:v>33.489819134669197</c:v>
                </c:pt>
                <c:pt idx="38">
                  <c:v>30.841825215935842</c:v>
                </c:pt>
                <c:pt idx="39">
                  <c:v>30.735643699583573</c:v>
                </c:pt>
                <c:pt idx="40">
                  <c:v>27.339946140850731</c:v>
                </c:pt>
                <c:pt idx="41">
                  <c:v>26.095321448180783</c:v>
                </c:pt>
                <c:pt idx="42">
                  <c:v>22.322605622638491</c:v>
                </c:pt>
                <c:pt idx="43">
                  <c:v>21.576801850724831</c:v>
                </c:pt>
                <c:pt idx="44">
                  <c:v>29.202661250776043</c:v>
                </c:pt>
                <c:pt idx="45">
                  <c:v>30.205580503638142</c:v>
                </c:pt>
                <c:pt idx="46">
                  <c:v>29.090991226620275</c:v>
                </c:pt>
                <c:pt idx="47">
                  <c:v>37.173663353085622</c:v>
                </c:pt>
                <c:pt idx="48">
                  <c:v>36.777397811158906</c:v>
                </c:pt>
                <c:pt idx="49">
                  <c:v>31.342175822398989</c:v>
                </c:pt>
                <c:pt idx="50">
                  <c:v>30.799382903835845</c:v>
                </c:pt>
                <c:pt idx="51">
                  <c:v>25.317486975053612</c:v>
                </c:pt>
                <c:pt idx="52">
                  <c:v>25.22747294786771</c:v>
                </c:pt>
                <c:pt idx="53">
                  <c:v>25.116622340314699</c:v>
                </c:pt>
                <c:pt idx="54">
                  <c:v>20.824911882101627</c:v>
                </c:pt>
                <c:pt idx="55">
                  <c:v>21.244352244891498</c:v>
                </c:pt>
                <c:pt idx="56">
                  <c:v>27.759117462471234</c:v>
                </c:pt>
                <c:pt idx="57">
                  <c:v>30.07885395474128</c:v>
                </c:pt>
                <c:pt idx="58">
                  <c:v>30.396611805339667</c:v>
                </c:pt>
                <c:pt idx="59">
                  <c:v>29.186839949225419</c:v>
                </c:pt>
                <c:pt idx="60">
                  <c:v>27.325969973646615</c:v>
                </c:pt>
                <c:pt idx="61">
                  <c:v>27.582031942289724</c:v>
                </c:pt>
                <c:pt idx="62">
                  <c:v>32.370637761030373</c:v>
                </c:pt>
                <c:pt idx="63">
                  <c:v>25.533536193144826</c:v>
                </c:pt>
                <c:pt idx="64">
                  <c:v>26.41616780210115</c:v>
                </c:pt>
                <c:pt idx="65">
                  <c:v>26.928497576982746</c:v>
                </c:pt>
                <c:pt idx="66">
                  <c:v>21.788732820536993</c:v>
                </c:pt>
                <c:pt idx="67">
                  <c:v>23.78185825652675</c:v>
                </c:pt>
                <c:pt idx="68">
                  <c:v>31.493357929553731</c:v>
                </c:pt>
                <c:pt idx="69">
                  <c:v>29.30262840200659</c:v>
                </c:pt>
                <c:pt idx="70">
                  <c:v>32.111899903647419</c:v>
                </c:pt>
                <c:pt idx="71">
                  <c:v>36.618096541537305</c:v>
                </c:pt>
                <c:pt idx="72">
                  <c:v>34.586067327127083</c:v>
                </c:pt>
                <c:pt idx="73">
                  <c:v>29.705272335759673</c:v>
                </c:pt>
                <c:pt idx="74">
                  <c:v>30.861094993094941</c:v>
                </c:pt>
                <c:pt idx="75">
                  <c:v>25.084827058485196</c:v>
                </c:pt>
                <c:pt idx="76">
                  <c:v>26.691841257808207</c:v>
                </c:pt>
                <c:pt idx="77">
                  <c:v>23.904615669150591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2374528"/>
        <c:axId val="112376064"/>
      </c:areaChart>
      <c:catAx>
        <c:axId val="1123745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2376064"/>
        <c:crosses val="autoZero"/>
        <c:auto val="1"/>
        <c:lblAlgn val="ctr"/>
        <c:lblOffset val="100"/>
        <c:noMultiLvlLbl val="0"/>
      </c:catAx>
      <c:valAx>
        <c:axId val="112376064"/>
        <c:scaling>
          <c:orientation val="minMax"/>
          <c:max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374528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>
        <a:defRPr sz="3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79979585885093E-2"/>
          <c:y val="3.1154032854444458E-2"/>
          <c:w val="0.72631695343637603"/>
          <c:h val="0.8985502090936227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'Ark1'!$C$23</c:f>
              <c:strCache>
                <c:ptCount val="1"/>
                <c:pt idx="0">
                  <c:v>Antall resepter/1000 innbyggere</c:v>
                </c:pt>
              </c:strCache>
            </c:strRef>
          </c:tx>
          <c:invertIfNegative val="0"/>
          <c:cat>
            <c:strRef>
              <c:f>'Ark1'!$B$24:$B$39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2020</c:v>
                </c:pt>
              </c:strCache>
            </c:strRef>
          </c:cat>
          <c:val>
            <c:numRef>
              <c:f>'Ark1'!$C$24:$C$39</c:f>
              <c:numCache>
                <c:formatCode>General</c:formatCode>
                <c:ptCount val="16"/>
                <c:pt idx="0">
                  <c:v>420.17279412124986</c:v>
                </c:pt>
                <c:pt idx="1">
                  <c:v>439.80965652590828</c:v>
                </c:pt>
                <c:pt idx="2">
                  <c:v>450.95891668835355</c:v>
                </c:pt>
                <c:pt idx="3">
                  <c:v>463.29192115955641</c:v>
                </c:pt>
                <c:pt idx="4">
                  <c:v>459.19879850921012</c:v>
                </c:pt>
                <c:pt idx="5">
                  <c:v>431.48996143628739</c:v>
                </c:pt>
                <c:pt idx="6">
                  <c:v>443.12373260003278</c:v>
                </c:pt>
                <c:pt idx="7">
                  <c:v>459.51050191325169</c:v>
                </c:pt>
                <c:pt idx="8">
                  <c:v>453.02395806484299</c:v>
                </c:pt>
                <c:pt idx="9">
                  <c:v>419.52458865371636</c:v>
                </c:pt>
                <c:pt idx="10">
                  <c:v>402.38929979263509</c:v>
                </c:pt>
                <c:pt idx="11" formatCode="0">
                  <c:v>0</c:v>
                </c:pt>
                <c:pt idx="12" formatCode="0">
                  <c:v>0</c:v>
                </c:pt>
                <c:pt idx="13" formatCode="0">
                  <c:v>0</c:v>
                </c:pt>
                <c:pt idx="14" formatCode="0">
                  <c:v>0</c:v>
                </c:pt>
                <c:pt idx="15" formatCode="0">
                  <c:v>250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20704"/>
        <c:axId val="95322496"/>
      </c:barChart>
      <c:lineChart>
        <c:grouping val="standard"/>
        <c:varyColors val="0"/>
        <c:ser>
          <c:idx val="2"/>
          <c:order val="1"/>
          <c:tx>
            <c:strRef>
              <c:f>'Ark1'!$D$23</c:f>
              <c:strCache>
                <c:ptCount val="1"/>
                <c:pt idx="0">
                  <c:v>Mål 2020</c:v>
                </c:pt>
              </c:strCache>
            </c:strRef>
          </c:tx>
          <c:marker>
            <c:symbol val="none"/>
          </c:marker>
          <c:cat>
            <c:strRef>
              <c:f>'Ark1'!$B$24:$B$39</c:f>
              <c:strCache>
                <c:ptCount val="16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  <c:pt idx="12">
                  <c:v>2016</c:v>
                </c:pt>
                <c:pt idx="13">
                  <c:v>2017</c:v>
                </c:pt>
                <c:pt idx="14">
                  <c:v>2018</c:v>
                </c:pt>
                <c:pt idx="15">
                  <c:v>2020</c:v>
                </c:pt>
              </c:strCache>
            </c:strRef>
          </c:cat>
          <c:val>
            <c:numRef>
              <c:f>'Ark1'!$D$24:$D$39</c:f>
              <c:numCache>
                <c:formatCode>General</c:formatCode>
                <c:ptCount val="16"/>
                <c:pt idx="0">
                  <c:v>250</c:v>
                </c:pt>
                <c:pt idx="1">
                  <c:v>250</c:v>
                </c:pt>
                <c:pt idx="2">
                  <c:v>250</c:v>
                </c:pt>
                <c:pt idx="3">
                  <c:v>250</c:v>
                </c:pt>
                <c:pt idx="4">
                  <c:v>250</c:v>
                </c:pt>
                <c:pt idx="5">
                  <c:v>250</c:v>
                </c:pt>
                <c:pt idx="6">
                  <c:v>250</c:v>
                </c:pt>
                <c:pt idx="7">
                  <c:v>250</c:v>
                </c:pt>
                <c:pt idx="8">
                  <c:v>250</c:v>
                </c:pt>
                <c:pt idx="9">
                  <c:v>250</c:v>
                </c:pt>
                <c:pt idx="10" formatCode="[$-10414]###\ ###\ ###\ ###\ ##0">
                  <c:v>250</c:v>
                </c:pt>
                <c:pt idx="11">
                  <c:v>250</c:v>
                </c:pt>
                <c:pt idx="12">
                  <c:v>250</c:v>
                </c:pt>
                <c:pt idx="13">
                  <c:v>250</c:v>
                </c:pt>
                <c:pt idx="14">
                  <c:v>250</c:v>
                </c:pt>
                <c:pt idx="15">
                  <c:v>250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320704"/>
        <c:axId val="95322496"/>
      </c:lineChart>
      <c:catAx>
        <c:axId val="9532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95322496"/>
        <c:crosses val="autoZero"/>
        <c:auto val="1"/>
        <c:lblAlgn val="ctr"/>
        <c:lblOffset val="100"/>
        <c:noMultiLvlLbl val="0"/>
      </c:catAx>
      <c:valAx>
        <c:axId val="953224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nb-NO" sz="1600" dirty="0" smtClean="0"/>
                  <a:t>Antall resepter/1000  innbyggere/år</a:t>
                </a:r>
                <a:endParaRPr lang="nb-NO" sz="1600" dirty="0"/>
              </a:p>
            </c:rich>
          </c:tx>
          <c:layout>
            <c:manualLayout>
              <c:xMode val="edge"/>
              <c:yMode val="edge"/>
              <c:x val="6.3779343278797798E-3"/>
              <c:y val="0.1396153702538001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nb-NO"/>
          </a:p>
        </c:txPr>
        <c:crossAx val="9532070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  <c:txPr>
        <a:bodyPr/>
        <a:lstStyle/>
        <a:p>
          <a:pPr>
            <a:defRPr sz="1400"/>
          </a:pPr>
          <a:endParaRPr lang="nb-NO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ADCA45-17DE-4E94-9199-A1FD886D32A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AC873521-634A-49FC-9E58-1A0E057C8204}">
      <dgm:prSet phldrT="[Tekst]" custT="1"/>
      <dgm:spPr/>
      <dgm:t>
        <a:bodyPr/>
        <a:lstStyle/>
        <a:p>
          <a:pPr algn="ctr"/>
          <a:r>
            <a:rPr lang="nb-NO" sz="1800" dirty="0" smtClean="0"/>
            <a:t>Primærhelsetjenesten</a:t>
          </a:r>
        </a:p>
        <a:p>
          <a:pPr algn="ctr"/>
          <a:r>
            <a:rPr lang="nb-NO" sz="1800" dirty="0" smtClean="0"/>
            <a:t>(inkl. </a:t>
          </a:r>
          <a:r>
            <a:rPr lang="nb-NO" sz="1800" dirty="0" smtClean="0"/>
            <a:t>tannlegene)</a:t>
          </a:r>
          <a:endParaRPr lang="nb-NO" sz="1800" dirty="0"/>
        </a:p>
      </dgm:t>
    </dgm:pt>
    <dgm:pt modelId="{3D498A75-6931-4B5D-87F1-C0290DA77505}" type="parTrans" cxnId="{0B119C6D-62D4-40CF-B2AB-98C197680664}">
      <dgm:prSet/>
      <dgm:spPr/>
      <dgm:t>
        <a:bodyPr/>
        <a:lstStyle/>
        <a:p>
          <a:pPr algn="ctr"/>
          <a:endParaRPr lang="nb-NO" sz="3200"/>
        </a:p>
      </dgm:t>
    </dgm:pt>
    <dgm:pt modelId="{B0CEBD1E-1C2E-4989-AABA-8550F62B0D08}" type="sibTrans" cxnId="{0B119C6D-62D4-40CF-B2AB-98C197680664}">
      <dgm:prSet/>
      <dgm:spPr/>
      <dgm:t>
        <a:bodyPr/>
        <a:lstStyle/>
        <a:p>
          <a:pPr algn="ctr"/>
          <a:endParaRPr lang="nb-NO" sz="3200"/>
        </a:p>
      </dgm:t>
    </dgm:pt>
    <dgm:pt modelId="{7305201A-4E0F-460E-B508-132D61E8D59C}">
      <dgm:prSet phldrT="[Tekst]" custT="1"/>
      <dgm:spPr/>
      <dgm:t>
        <a:bodyPr/>
        <a:lstStyle/>
        <a:p>
          <a:pPr algn="ctr"/>
          <a:r>
            <a:rPr lang="nb-NO" sz="1800" dirty="0" smtClean="0"/>
            <a:t>sykehus</a:t>
          </a:r>
          <a:endParaRPr lang="nb-NO" sz="1800" dirty="0"/>
        </a:p>
      </dgm:t>
    </dgm:pt>
    <dgm:pt modelId="{D7F29FD1-1E86-4852-AC6B-A887273BF5C7}" type="parTrans" cxnId="{54E9CD3D-8D7E-46A0-8798-179FBD9738DC}">
      <dgm:prSet/>
      <dgm:spPr/>
      <dgm:t>
        <a:bodyPr/>
        <a:lstStyle/>
        <a:p>
          <a:pPr algn="ctr"/>
          <a:endParaRPr lang="nb-NO" sz="3200"/>
        </a:p>
      </dgm:t>
    </dgm:pt>
    <dgm:pt modelId="{659CD2B4-82BB-4806-BB67-B8C5D4181B6B}" type="sibTrans" cxnId="{54E9CD3D-8D7E-46A0-8798-179FBD9738DC}">
      <dgm:prSet/>
      <dgm:spPr/>
      <dgm:t>
        <a:bodyPr/>
        <a:lstStyle/>
        <a:p>
          <a:pPr algn="ctr"/>
          <a:endParaRPr lang="nb-NO" sz="3200"/>
        </a:p>
      </dgm:t>
    </dgm:pt>
    <dgm:pt modelId="{68557E93-A16C-4561-9F85-5C4A14932E1C}">
      <dgm:prSet phldrT="[Tekst]" custT="1"/>
      <dgm:spPr/>
      <dgm:t>
        <a:bodyPr/>
        <a:lstStyle/>
        <a:p>
          <a:pPr algn="ctr"/>
          <a:r>
            <a:rPr lang="nb-NO" sz="1800" dirty="0" smtClean="0"/>
            <a:t>sykehjem</a:t>
          </a:r>
          <a:endParaRPr lang="nb-NO" sz="1800" dirty="0"/>
        </a:p>
      </dgm:t>
    </dgm:pt>
    <dgm:pt modelId="{C9402834-B0C7-4036-81F6-9ED49D900EEA}" type="parTrans" cxnId="{5AF905ED-8C04-4BB1-BDE5-60A9D15D2FBC}">
      <dgm:prSet/>
      <dgm:spPr/>
      <dgm:t>
        <a:bodyPr/>
        <a:lstStyle/>
        <a:p>
          <a:pPr algn="ctr"/>
          <a:endParaRPr lang="nb-NO" sz="3200"/>
        </a:p>
      </dgm:t>
    </dgm:pt>
    <dgm:pt modelId="{C7A336A1-08D7-403B-808D-487205E37A68}" type="sibTrans" cxnId="{5AF905ED-8C04-4BB1-BDE5-60A9D15D2FBC}">
      <dgm:prSet/>
      <dgm:spPr/>
      <dgm:t>
        <a:bodyPr/>
        <a:lstStyle/>
        <a:p>
          <a:pPr algn="ctr"/>
          <a:endParaRPr lang="nb-NO" sz="3200"/>
        </a:p>
      </dgm:t>
    </dgm:pt>
    <dgm:pt modelId="{E0C6444E-10C4-4BE7-8972-00E16CA6AC9F}">
      <dgm:prSet phldrT="[Tekst]" custT="1"/>
      <dgm:spPr/>
      <dgm:t>
        <a:bodyPr/>
        <a:lstStyle/>
        <a:p>
          <a:pPr algn="ctr"/>
          <a:r>
            <a:rPr lang="nb-NO" sz="1800" dirty="0" smtClean="0"/>
            <a:t>Matproduksjon</a:t>
          </a:r>
        </a:p>
        <a:p>
          <a:pPr algn="ctr"/>
          <a:r>
            <a:rPr lang="nb-NO" sz="1800" dirty="0" smtClean="0"/>
            <a:t>Dyr og fisk</a:t>
          </a:r>
          <a:endParaRPr lang="nb-NO" sz="1800" dirty="0"/>
        </a:p>
      </dgm:t>
    </dgm:pt>
    <dgm:pt modelId="{F7000FBA-F959-46D6-B44D-DF313B36E41A}" type="parTrans" cxnId="{FF6B95F6-DC0D-4ACD-8883-98F9A7CE0DD3}">
      <dgm:prSet/>
      <dgm:spPr/>
      <dgm:t>
        <a:bodyPr/>
        <a:lstStyle/>
        <a:p>
          <a:pPr algn="ctr"/>
          <a:endParaRPr lang="nb-NO" sz="3200"/>
        </a:p>
      </dgm:t>
    </dgm:pt>
    <dgm:pt modelId="{56E56265-4AA0-46DD-BBAA-2F1609CC4312}" type="sibTrans" cxnId="{FF6B95F6-DC0D-4ACD-8883-98F9A7CE0DD3}">
      <dgm:prSet/>
      <dgm:spPr/>
      <dgm:t>
        <a:bodyPr/>
        <a:lstStyle/>
        <a:p>
          <a:pPr algn="ctr"/>
          <a:endParaRPr lang="nb-NO" sz="3200"/>
        </a:p>
      </dgm:t>
    </dgm:pt>
    <dgm:pt modelId="{11AEAD9A-0D87-451C-9175-25E13DD84D7A}">
      <dgm:prSet phldrT="[Tekst]" custT="1"/>
      <dgm:spPr/>
      <dgm:t>
        <a:bodyPr/>
        <a:lstStyle/>
        <a:p>
          <a:pPr algn="ctr"/>
          <a:r>
            <a:rPr lang="nb-NO" sz="1800" dirty="0" smtClean="0"/>
            <a:t>kjæledyr</a:t>
          </a:r>
          <a:endParaRPr lang="nb-NO" sz="1800" dirty="0"/>
        </a:p>
      </dgm:t>
    </dgm:pt>
    <dgm:pt modelId="{F956EDDA-77C0-49A6-A607-DC034F75A314}" type="parTrans" cxnId="{B1EB96C3-67B3-4CC3-B2C1-0DF125690014}">
      <dgm:prSet/>
      <dgm:spPr/>
      <dgm:t>
        <a:bodyPr/>
        <a:lstStyle/>
        <a:p>
          <a:pPr algn="ctr"/>
          <a:endParaRPr lang="nb-NO" sz="3200"/>
        </a:p>
      </dgm:t>
    </dgm:pt>
    <dgm:pt modelId="{CAEE6AA9-A445-4E13-8EF7-514BF7FF59B2}" type="sibTrans" cxnId="{B1EB96C3-67B3-4CC3-B2C1-0DF125690014}">
      <dgm:prSet/>
      <dgm:spPr/>
      <dgm:t>
        <a:bodyPr/>
        <a:lstStyle/>
        <a:p>
          <a:pPr algn="ctr"/>
          <a:endParaRPr lang="nb-NO" sz="3200"/>
        </a:p>
      </dgm:t>
    </dgm:pt>
    <dgm:pt modelId="{DBF8DF28-CB0B-4C8F-8649-2DFB6542CB6B}" type="pres">
      <dgm:prSet presAssocID="{D2ADCA45-17DE-4E94-9199-A1FD886D32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b-NO"/>
        </a:p>
      </dgm:t>
    </dgm:pt>
    <dgm:pt modelId="{A4BB91F5-D7B8-47CF-A560-27378656A75A}" type="pres">
      <dgm:prSet presAssocID="{AC873521-634A-49FC-9E58-1A0E057C8204}" presName="node" presStyleLbl="node1" presStyleIdx="0" presStyleCnt="5" custScaleX="182649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164C214F-048F-4927-BC6D-7391820E8A9A}" type="pres">
      <dgm:prSet presAssocID="{AC873521-634A-49FC-9E58-1A0E057C8204}" presName="spNode" presStyleCnt="0"/>
      <dgm:spPr/>
    </dgm:pt>
    <dgm:pt modelId="{78366052-5790-4D49-8AA8-11BF53A31CD0}" type="pres">
      <dgm:prSet presAssocID="{B0CEBD1E-1C2E-4989-AABA-8550F62B0D08}" presName="sibTrans" presStyleLbl="sibTrans1D1" presStyleIdx="0" presStyleCnt="5"/>
      <dgm:spPr/>
      <dgm:t>
        <a:bodyPr/>
        <a:lstStyle/>
        <a:p>
          <a:endParaRPr lang="nb-NO"/>
        </a:p>
      </dgm:t>
    </dgm:pt>
    <dgm:pt modelId="{92B0E32B-C58C-417E-AD56-95EB5DF0B894}" type="pres">
      <dgm:prSet presAssocID="{7305201A-4E0F-460E-B508-132D61E8D59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9E96806C-C4D0-4AB7-8F13-C9DE94ECE701}" type="pres">
      <dgm:prSet presAssocID="{7305201A-4E0F-460E-B508-132D61E8D59C}" presName="spNode" presStyleCnt="0"/>
      <dgm:spPr/>
    </dgm:pt>
    <dgm:pt modelId="{A88E8D38-161D-4C85-929B-A402ABCD49F6}" type="pres">
      <dgm:prSet presAssocID="{659CD2B4-82BB-4806-BB67-B8C5D4181B6B}" presName="sibTrans" presStyleLbl="sibTrans1D1" presStyleIdx="1" presStyleCnt="5"/>
      <dgm:spPr/>
      <dgm:t>
        <a:bodyPr/>
        <a:lstStyle/>
        <a:p>
          <a:endParaRPr lang="nb-NO"/>
        </a:p>
      </dgm:t>
    </dgm:pt>
    <dgm:pt modelId="{D4FD326C-9053-49DB-B4ED-FC79482868C3}" type="pres">
      <dgm:prSet presAssocID="{68557E93-A16C-4561-9F85-5C4A14932E1C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11B8DDA-B88F-4E21-AB8D-E3EBF1F26D3E}" type="pres">
      <dgm:prSet presAssocID="{68557E93-A16C-4561-9F85-5C4A14932E1C}" presName="spNode" presStyleCnt="0"/>
      <dgm:spPr/>
    </dgm:pt>
    <dgm:pt modelId="{8F30A7DD-06D7-488B-A4B5-565FAB294D1C}" type="pres">
      <dgm:prSet presAssocID="{C7A336A1-08D7-403B-808D-487205E37A68}" presName="sibTrans" presStyleLbl="sibTrans1D1" presStyleIdx="2" presStyleCnt="5"/>
      <dgm:spPr/>
      <dgm:t>
        <a:bodyPr/>
        <a:lstStyle/>
        <a:p>
          <a:endParaRPr lang="nb-NO"/>
        </a:p>
      </dgm:t>
    </dgm:pt>
    <dgm:pt modelId="{60F7B5B3-4BDE-4AAF-8951-CB78159C1E84}" type="pres">
      <dgm:prSet presAssocID="{E0C6444E-10C4-4BE7-8972-00E16CA6AC9F}" presName="node" presStyleLbl="node1" presStyleIdx="3" presStyleCnt="5" custScaleX="129582" custRadScaleRad="97435" custRadScaleInc="2844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62757DFE-F814-4D33-8459-886A86D9CA2F}" type="pres">
      <dgm:prSet presAssocID="{E0C6444E-10C4-4BE7-8972-00E16CA6AC9F}" presName="spNode" presStyleCnt="0"/>
      <dgm:spPr/>
    </dgm:pt>
    <dgm:pt modelId="{5885A25A-603D-4ABB-901B-D8E22F3F29BF}" type="pres">
      <dgm:prSet presAssocID="{56E56265-4AA0-46DD-BBAA-2F1609CC4312}" presName="sibTrans" presStyleLbl="sibTrans1D1" presStyleIdx="3" presStyleCnt="5"/>
      <dgm:spPr/>
      <dgm:t>
        <a:bodyPr/>
        <a:lstStyle/>
        <a:p>
          <a:endParaRPr lang="nb-NO"/>
        </a:p>
      </dgm:t>
    </dgm:pt>
    <dgm:pt modelId="{04697ABA-F16A-4E12-A0C8-FD7CFACAAB14}" type="pres">
      <dgm:prSet presAssocID="{11AEAD9A-0D87-451C-9175-25E13DD84D7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34344B22-2F18-4426-A45A-F638148DC6D1}" type="pres">
      <dgm:prSet presAssocID="{11AEAD9A-0D87-451C-9175-25E13DD84D7A}" presName="spNode" presStyleCnt="0"/>
      <dgm:spPr/>
    </dgm:pt>
    <dgm:pt modelId="{613E4A63-9403-4917-BCE8-848AD54B3A7C}" type="pres">
      <dgm:prSet presAssocID="{CAEE6AA9-A445-4E13-8EF7-514BF7FF59B2}" presName="sibTrans" presStyleLbl="sibTrans1D1" presStyleIdx="4" presStyleCnt="5"/>
      <dgm:spPr/>
      <dgm:t>
        <a:bodyPr/>
        <a:lstStyle/>
        <a:p>
          <a:endParaRPr lang="nb-NO"/>
        </a:p>
      </dgm:t>
    </dgm:pt>
  </dgm:ptLst>
  <dgm:cxnLst>
    <dgm:cxn modelId="{1274EEA1-2068-4793-81E6-AE3B651D5DDE}" type="presOf" srcId="{E0C6444E-10C4-4BE7-8972-00E16CA6AC9F}" destId="{60F7B5B3-4BDE-4AAF-8951-CB78159C1E84}" srcOrd="0" destOrd="0" presId="urn:microsoft.com/office/officeart/2005/8/layout/cycle5"/>
    <dgm:cxn modelId="{DDA1568D-CAF2-4D89-9B00-2E7BE47CEE51}" type="presOf" srcId="{659CD2B4-82BB-4806-BB67-B8C5D4181B6B}" destId="{A88E8D38-161D-4C85-929B-A402ABCD49F6}" srcOrd="0" destOrd="0" presId="urn:microsoft.com/office/officeart/2005/8/layout/cycle5"/>
    <dgm:cxn modelId="{1E846180-7B8B-4792-B536-82538199B1D8}" type="presOf" srcId="{68557E93-A16C-4561-9F85-5C4A14932E1C}" destId="{D4FD326C-9053-49DB-B4ED-FC79482868C3}" srcOrd="0" destOrd="0" presId="urn:microsoft.com/office/officeart/2005/8/layout/cycle5"/>
    <dgm:cxn modelId="{919D1E83-7EAC-42BD-9245-19552C28225F}" type="presOf" srcId="{AC873521-634A-49FC-9E58-1A0E057C8204}" destId="{A4BB91F5-D7B8-47CF-A560-27378656A75A}" srcOrd="0" destOrd="0" presId="urn:microsoft.com/office/officeart/2005/8/layout/cycle5"/>
    <dgm:cxn modelId="{FF6B95F6-DC0D-4ACD-8883-98F9A7CE0DD3}" srcId="{D2ADCA45-17DE-4E94-9199-A1FD886D32AB}" destId="{E0C6444E-10C4-4BE7-8972-00E16CA6AC9F}" srcOrd="3" destOrd="0" parTransId="{F7000FBA-F959-46D6-B44D-DF313B36E41A}" sibTransId="{56E56265-4AA0-46DD-BBAA-2F1609CC4312}"/>
    <dgm:cxn modelId="{B1EB96C3-67B3-4CC3-B2C1-0DF125690014}" srcId="{D2ADCA45-17DE-4E94-9199-A1FD886D32AB}" destId="{11AEAD9A-0D87-451C-9175-25E13DD84D7A}" srcOrd="4" destOrd="0" parTransId="{F956EDDA-77C0-49A6-A607-DC034F75A314}" sibTransId="{CAEE6AA9-A445-4E13-8EF7-514BF7FF59B2}"/>
    <dgm:cxn modelId="{31D44609-BE29-475A-BA62-FE03E2B4C13E}" type="presOf" srcId="{D2ADCA45-17DE-4E94-9199-A1FD886D32AB}" destId="{DBF8DF28-CB0B-4C8F-8649-2DFB6542CB6B}" srcOrd="0" destOrd="0" presId="urn:microsoft.com/office/officeart/2005/8/layout/cycle5"/>
    <dgm:cxn modelId="{4F587771-5E86-44D6-8EF5-20E2DA18551D}" type="presOf" srcId="{C7A336A1-08D7-403B-808D-487205E37A68}" destId="{8F30A7DD-06D7-488B-A4B5-565FAB294D1C}" srcOrd="0" destOrd="0" presId="urn:microsoft.com/office/officeart/2005/8/layout/cycle5"/>
    <dgm:cxn modelId="{5AF905ED-8C04-4BB1-BDE5-60A9D15D2FBC}" srcId="{D2ADCA45-17DE-4E94-9199-A1FD886D32AB}" destId="{68557E93-A16C-4561-9F85-5C4A14932E1C}" srcOrd="2" destOrd="0" parTransId="{C9402834-B0C7-4036-81F6-9ED49D900EEA}" sibTransId="{C7A336A1-08D7-403B-808D-487205E37A68}"/>
    <dgm:cxn modelId="{447D81F7-0C75-4CDA-9DE8-27B475DF8CE5}" type="presOf" srcId="{B0CEBD1E-1C2E-4989-AABA-8550F62B0D08}" destId="{78366052-5790-4D49-8AA8-11BF53A31CD0}" srcOrd="0" destOrd="0" presId="urn:microsoft.com/office/officeart/2005/8/layout/cycle5"/>
    <dgm:cxn modelId="{6139278E-3AC0-43D5-809D-0E9F2A242A06}" type="presOf" srcId="{CAEE6AA9-A445-4E13-8EF7-514BF7FF59B2}" destId="{613E4A63-9403-4917-BCE8-848AD54B3A7C}" srcOrd="0" destOrd="0" presId="urn:microsoft.com/office/officeart/2005/8/layout/cycle5"/>
    <dgm:cxn modelId="{42B52E8F-34AC-4F51-971E-78A54ABA50B5}" type="presOf" srcId="{11AEAD9A-0D87-451C-9175-25E13DD84D7A}" destId="{04697ABA-F16A-4E12-A0C8-FD7CFACAAB14}" srcOrd="0" destOrd="0" presId="urn:microsoft.com/office/officeart/2005/8/layout/cycle5"/>
    <dgm:cxn modelId="{0B119C6D-62D4-40CF-B2AB-98C197680664}" srcId="{D2ADCA45-17DE-4E94-9199-A1FD886D32AB}" destId="{AC873521-634A-49FC-9E58-1A0E057C8204}" srcOrd="0" destOrd="0" parTransId="{3D498A75-6931-4B5D-87F1-C0290DA77505}" sibTransId="{B0CEBD1E-1C2E-4989-AABA-8550F62B0D08}"/>
    <dgm:cxn modelId="{52C34D18-334B-4725-85A7-400CEC1FE764}" type="presOf" srcId="{56E56265-4AA0-46DD-BBAA-2F1609CC4312}" destId="{5885A25A-603D-4ABB-901B-D8E22F3F29BF}" srcOrd="0" destOrd="0" presId="urn:microsoft.com/office/officeart/2005/8/layout/cycle5"/>
    <dgm:cxn modelId="{B3410B47-1276-4549-9CF0-A9E311487A8A}" type="presOf" srcId="{7305201A-4E0F-460E-B508-132D61E8D59C}" destId="{92B0E32B-C58C-417E-AD56-95EB5DF0B894}" srcOrd="0" destOrd="0" presId="urn:microsoft.com/office/officeart/2005/8/layout/cycle5"/>
    <dgm:cxn modelId="{54E9CD3D-8D7E-46A0-8798-179FBD9738DC}" srcId="{D2ADCA45-17DE-4E94-9199-A1FD886D32AB}" destId="{7305201A-4E0F-460E-B508-132D61E8D59C}" srcOrd="1" destOrd="0" parTransId="{D7F29FD1-1E86-4852-AC6B-A887273BF5C7}" sibTransId="{659CD2B4-82BB-4806-BB67-B8C5D4181B6B}"/>
    <dgm:cxn modelId="{589DA6DD-3524-49CD-872A-F48BA8AD1AAA}" type="presParOf" srcId="{DBF8DF28-CB0B-4C8F-8649-2DFB6542CB6B}" destId="{A4BB91F5-D7B8-47CF-A560-27378656A75A}" srcOrd="0" destOrd="0" presId="urn:microsoft.com/office/officeart/2005/8/layout/cycle5"/>
    <dgm:cxn modelId="{5F46F501-78C5-4938-AAA7-DE3CBCCF3819}" type="presParOf" srcId="{DBF8DF28-CB0B-4C8F-8649-2DFB6542CB6B}" destId="{164C214F-048F-4927-BC6D-7391820E8A9A}" srcOrd="1" destOrd="0" presId="urn:microsoft.com/office/officeart/2005/8/layout/cycle5"/>
    <dgm:cxn modelId="{ED711E36-B126-414D-AD6B-42AEA09BB667}" type="presParOf" srcId="{DBF8DF28-CB0B-4C8F-8649-2DFB6542CB6B}" destId="{78366052-5790-4D49-8AA8-11BF53A31CD0}" srcOrd="2" destOrd="0" presId="urn:microsoft.com/office/officeart/2005/8/layout/cycle5"/>
    <dgm:cxn modelId="{3D31F363-B0E6-4943-B9EE-668CE87B561D}" type="presParOf" srcId="{DBF8DF28-CB0B-4C8F-8649-2DFB6542CB6B}" destId="{92B0E32B-C58C-417E-AD56-95EB5DF0B894}" srcOrd="3" destOrd="0" presId="urn:microsoft.com/office/officeart/2005/8/layout/cycle5"/>
    <dgm:cxn modelId="{4029889C-44D1-4F0A-9E34-3C9E07D9D90E}" type="presParOf" srcId="{DBF8DF28-CB0B-4C8F-8649-2DFB6542CB6B}" destId="{9E96806C-C4D0-4AB7-8F13-C9DE94ECE701}" srcOrd="4" destOrd="0" presId="urn:microsoft.com/office/officeart/2005/8/layout/cycle5"/>
    <dgm:cxn modelId="{0B40ABB3-C015-4F9F-B089-DB4929CC2650}" type="presParOf" srcId="{DBF8DF28-CB0B-4C8F-8649-2DFB6542CB6B}" destId="{A88E8D38-161D-4C85-929B-A402ABCD49F6}" srcOrd="5" destOrd="0" presId="urn:microsoft.com/office/officeart/2005/8/layout/cycle5"/>
    <dgm:cxn modelId="{DAC05857-8F9A-4A12-9206-22CBC9EDBF4E}" type="presParOf" srcId="{DBF8DF28-CB0B-4C8F-8649-2DFB6542CB6B}" destId="{D4FD326C-9053-49DB-B4ED-FC79482868C3}" srcOrd="6" destOrd="0" presId="urn:microsoft.com/office/officeart/2005/8/layout/cycle5"/>
    <dgm:cxn modelId="{80E1D34B-5C21-4863-AE53-763DB569F170}" type="presParOf" srcId="{DBF8DF28-CB0B-4C8F-8649-2DFB6542CB6B}" destId="{611B8DDA-B88F-4E21-AB8D-E3EBF1F26D3E}" srcOrd="7" destOrd="0" presId="urn:microsoft.com/office/officeart/2005/8/layout/cycle5"/>
    <dgm:cxn modelId="{6B684061-6D90-4BC1-B628-DD02AA65AED7}" type="presParOf" srcId="{DBF8DF28-CB0B-4C8F-8649-2DFB6542CB6B}" destId="{8F30A7DD-06D7-488B-A4B5-565FAB294D1C}" srcOrd="8" destOrd="0" presId="urn:microsoft.com/office/officeart/2005/8/layout/cycle5"/>
    <dgm:cxn modelId="{BBB3BBA3-252C-4245-8CE9-057AE7AD1F70}" type="presParOf" srcId="{DBF8DF28-CB0B-4C8F-8649-2DFB6542CB6B}" destId="{60F7B5B3-4BDE-4AAF-8951-CB78159C1E84}" srcOrd="9" destOrd="0" presId="urn:microsoft.com/office/officeart/2005/8/layout/cycle5"/>
    <dgm:cxn modelId="{D50E790B-6CEA-4BBB-BF38-475840B94C34}" type="presParOf" srcId="{DBF8DF28-CB0B-4C8F-8649-2DFB6542CB6B}" destId="{62757DFE-F814-4D33-8459-886A86D9CA2F}" srcOrd="10" destOrd="0" presId="urn:microsoft.com/office/officeart/2005/8/layout/cycle5"/>
    <dgm:cxn modelId="{D9EA6D7C-CB29-4241-A745-1B1EC093876F}" type="presParOf" srcId="{DBF8DF28-CB0B-4C8F-8649-2DFB6542CB6B}" destId="{5885A25A-603D-4ABB-901B-D8E22F3F29BF}" srcOrd="11" destOrd="0" presId="urn:microsoft.com/office/officeart/2005/8/layout/cycle5"/>
    <dgm:cxn modelId="{041E672A-BC19-4AFC-92F4-D94BE9B9C329}" type="presParOf" srcId="{DBF8DF28-CB0B-4C8F-8649-2DFB6542CB6B}" destId="{04697ABA-F16A-4E12-A0C8-FD7CFACAAB14}" srcOrd="12" destOrd="0" presId="urn:microsoft.com/office/officeart/2005/8/layout/cycle5"/>
    <dgm:cxn modelId="{C4A87079-EB06-47CB-AC40-A8B3378A2CC3}" type="presParOf" srcId="{DBF8DF28-CB0B-4C8F-8649-2DFB6542CB6B}" destId="{34344B22-2F18-4426-A45A-F638148DC6D1}" srcOrd="13" destOrd="0" presId="urn:microsoft.com/office/officeart/2005/8/layout/cycle5"/>
    <dgm:cxn modelId="{69929EA2-9699-49DD-BB44-DE74E449EB9D}" type="presParOf" srcId="{DBF8DF28-CB0B-4C8F-8649-2DFB6542CB6B}" destId="{613E4A63-9403-4917-BCE8-848AD54B3A7C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5446CC-E1FC-48CB-87CD-601C6C738C52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F08F0362-D216-4BC3-95C8-B1C390128AF8}">
      <dgm:prSet phldrT="[Tekst]" custT="1"/>
      <dgm:spPr/>
      <dgm:t>
        <a:bodyPr/>
        <a:lstStyle/>
        <a:p>
          <a:r>
            <a:rPr lang="nb-NO" sz="2400" dirty="0" smtClean="0"/>
            <a:t>4 % </a:t>
          </a:r>
          <a:r>
            <a:rPr lang="nb-NO" sz="1600" dirty="0" smtClean="0"/>
            <a:t>av befolkningen bruker lenge eller mange ganger </a:t>
          </a:r>
        </a:p>
        <a:p>
          <a:r>
            <a:rPr lang="nb-NO" sz="1600" dirty="0" smtClean="0"/>
            <a:t>(mer enn 60 DDD/år; </a:t>
          </a:r>
          <a:r>
            <a:rPr lang="nb-NO" sz="1600" dirty="0" smtClean="0"/>
            <a:t>dvs. ca. </a:t>
          </a:r>
          <a:r>
            <a:rPr lang="nb-NO" sz="1600" dirty="0" smtClean="0"/>
            <a:t>2 </a:t>
          </a:r>
          <a:r>
            <a:rPr lang="nb-NO" sz="1600" dirty="0" smtClean="0"/>
            <a:t>mnd.)</a:t>
          </a:r>
          <a:endParaRPr lang="nb-NO" sz="1300" dirty="0">
            <a:solidFill>
              <a:schemeClr val="bg2"/>
            </a:solidFill>
          </a:endParaRPr>
        </a:p>
      </dgm:t>
    </dgm:pt>
    <dgm:pt modelId="{0F7E4FE7-4134-4450-A446-E42E1157C562}" type="parTrans" cxnId="{3371C1E0-1AB4-4FCD-A8E2-EF2413F33A73}">
      <dgm:prSet/>
      <dgm:spPr/>
      <dgm:t>
        <a:bodyPr/>
        <a:lstStyle/>
        <a:p>
          <a:endParaRPr lang="nb-NO"/>
        </a:p>
      </dgm:t>
    </dgm:pt>
    <dgm:pt modelId="{A101E661-93A0-4925-ADFD-5CDD70CAEDF3}" type="sibTrans" cxnId="{3371C1E0-1AB4-4FCD-A8E2-EF2413F33A73}">
      <dgm:prSet/>
      <dgm:spPr/>
      <dgm:t>
        <a:bodyPr/>
        <a:lstStyle/>
        <a:p>
          <a:endParaRPr lang="nb-NO"/>
        </a:p>
      </dgm:t>
    </dgm:pt>
    <dgm:pt modelId="{A3EDE413-FCD0-4CAA-83E8-9BD029C32D52}">
      <dgm:prSet phldrT="[Tekst]" custT="1"/>
      <dgm:spPr/>
      <dgm:t>
        <a:bodyPr/>
        <a:lstStyle/>
        <a:p>
          <a:r>
            <a:rPr lang="nb-NO" sz="2400" dirty="0" smtClean="0"/>
            <a:t>22 % </a:t>
          </a:r>
          <a:r>
            <a:rPr lang="nb-NO" sz="1600" dirty="0" smtClean="0"/>
            <a:t>av befolkningen bruker mer enn 20 DDD/år; 20 dager</a:t>
          </a:r>
          <a:endParaRPr lang="nb-NO" sz="1600" dirty="0"/>
        </a:p>
      </dgm:t>
    </dgm:pt>
    <dgm:pt modelId="{E23BEC73-2E38-4690-8016-DAFAF390507F}" type="parTrans" cxnId="{CB8D63C0-560A-4326-951F-477496CBF405}">
      <dgm:prSet/>
      <dgm:spPr/>
      <dgm:t>
        <a:bodyPr/>
        <a:lstStyle/>
        <a:p>
          <a:endParaRPr lang="nb-NO"/>
        </a:p>
      </dgm:t>
    </dgm:pt>
    <dgm:pt modelId="{F3E7FF9E-F864-4883-9C99-788168B57651}" type="sibTrans" cxnId="{CB8D63C0-560A-4326-951F-477496CBF405}">
      <dgm:prSet/>
      <dgm:spPr/>
      <dgm:t>
        <a:bodyPr/>
        <a:lstStyle/>
        <a:p>
          <a:endParaRPr lang="nb-NO"/>
        </a:p>
      </dgm:t>
    </dgm:pt>
    <dgm:pt modelId="{5D366D58-9095-4757-BF1D-B1ACAECA3211}">
      <dgm:prSet phldrT="[Tekst]"/>
      <dgm:spPr/>
      <dgm:t>
        <a:bodyPr/>
        <a:lstStyle/>
        <a:p>
          <a:r>
            <a:rPr lang="nb-NO" dirty="0" smtClean="0"/>
            <a:t>4 </a:t>
          </a:r>
          <a:r>
            <a:rPr lang="nb-NO" dirty="0" smtClean="0"/>
            <a:t>%</a:t>
          </a:r>
          <a:endParaRPr lang="nb-NO" dirty="0">
            <a:solidFill>
              <a:schemeClr val="bg2"/>
            </a:solidFill>
          </a:endParaRPr>
        </a:p>
      </dgm:t>
    </dgm:pt>
    <dgm:pt modelId="{9D196F52-63B2-4179-812C-43BC4C640C78}" type="parTrans" cxnId="{58391640-961A-4497-A4B2-3B931E2EB274}">
      <dgm:prSet/>
      <dgm:spPr/>
      <dgm:t>
        <a:bodyPr/>
        <a:lstStyle/>
        <a:p>
          <a:endParaRPr lang="nb-NO"/>
        </a:p>
      </dgm:t>
    </dgm:pt>
    <dgm:pt modelId="{3BF9F6D8-0BC9-4636-8A01-5BB69A1238C8}" type="sibTrans" cxnId="{58391640-961A-4497-A4B2-3B931E2EB274}">
      <dgm:prSet/>
      <dgm:spPr/>
      <dgm:t>
        <a:bodyPr/>
        <a:lstStyle/>
        <a:p>
          <a:endParaRPr lang="nb-NO"/>
        </a:p>
      </dgm:t>
    </dgm:pt>
    <dgm:pt modelId="{60132387-779D-4A10-9F07-7BEA11872850}" type="pres">
      <dgm:prSet presAssocID="{3E5446CC-E1FC-48CB-87CD-601C6C738C52}" presName="compositeShape" presStyleCnt="0">
        <dgm:presLayoutVars>
          <dgm:dir/>
          <dgm:resizeHandles/>
        </dgm:presLayoutVars>
      </dgm:prSet>
      <dgm:spPr/>
    </dgm:pt>
    <dgm:pt modelId="{AE0C1A78-A41C-4E8C-975D-DA6BD06201D8}" type="pres">
      <dgm:prSet presAssocID="{3E5446CC-E1FC-48CB-87CD-601C6C738C52}" presName="pyramid" presStyleLbl="node1" presStyleIdx="0" presStyleCnt="1" custLinFactNeighborX="3034"/>
      <dgm:spPr/>
    </dgm:pt>
    <dgm:pt modelId="{DCEE4029-867D-48ED-8EA0-4DB6AEFCA701}" type="pres">
      <dgm:prSet presAssocID="{3E5446CC-E1FC-48CB-87CD-601C6C738C52}" presName="theList" presStyleCnt="0"/>
      <dgm:spPr/>
    </dgm:pt>
    <dgm:pt modelId="{7386BB6E-6F79-4827-8A6A-C2D9BC744B61}" type="pres">
      <dgm:prSet presAssocID="{F08F0362-D216-4BC3-95C8-B1C390128AF8}" presName="aNode" presStyleLbl="fgAcc1" presStyleIdx="0" presStyleCnt="3" custScaleX="71023" custScaleY="50884" custLinFactNeighborX="22889" custLinFactNeighborY="-88576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BB06F0D9-B481-462C-845B-734D36F16E14}" type="pres">
      <dgm:prSet presAssocID="{F08F0362-D216-4BC3-95C8-B1C390128AF8}" presName="aSpace" presStyleCnt="0"/>
      <dgm:spPr/>
    </dgm:pt>
    <dgm:pt modelId="{7C228575-2D6D-47FF-A2CD-FB2CB9DD8677}" type="pres">
      <dgm:prSet presAssocID="{A3EDE413-FCD0-4CAA-83E8-9BD029C32D52}" presName="aNode" presStyleLbl="fgAcc1" presStyleIdx="1" presStyleCnt="3" custScaleX="50994" custScaleY="46654" custLinFactY="-14434" custLinFactNeighborX="-45424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5C5AD74B-D3EF-4114-B1C9-219D25BE9ADC}" type="pres">
      <dgm:prSet presAssocID="{A3EDE413-FCD0-4CAA-83E8-9BD029C32D52}" presName="aSpace" presStyleCnt="0"/>
      <dgm:spPr/>
    </dgm:pt>
    <dgm:pt modelId="{6CA840D9-A31C-43DE-B5FB-FF92CA0D005B}" type="pres">
      <dgm:prSet presAssocID="{5D366D58-9095-4757-BF1D-B1ACAECA3211}" presName="aNode" presStyleLbl="fgAcc1" presStyleIdx="2" presStyleCnt="3" custScaleX="14015" custScaleY="11367" custLinFactY="-99686" custLinFactNeighborX="-44180" custLinFactNeighborY="-100000">
        <dgm:presLayoutVars>
          <dgm:bulletEnabled val="1"/>
        </dgm:presLayoutVars>
      </dgm:prSet>
      <dgm:spPr/>
      <dgm:t>
        <a:bodyPr/>
        <a:lstStyle/>
        <a:p>
          <a:endParaRPr lang="nb-NO"/>
        </a:p>
      </dgm:t>
    </dgm:pt>
    <dgm:pt modelId="{02A5057B-3711-4E9D-A9B0-9AF3A2D63683}" type="pres">
      <dgm:prSet presAssocID="{5D366D58-9095-4757-BF1D-B1ACAECA3211}" presName="aSpace" presStyleCnt="0"/>
      <dgm:spPr/>
    </dgm:pt>
  </dgm:ptLst>
  <dgm:cxnLst>
    <dgm:cxn modelId="{3371C1E0-1AB4-4FCD-A8E2-EF2413F33A73}" srcId="{3E5446CC-E1FC-48CB-87CD-601C6C738C52}" destId="{F08F0362-D216-4BC3-95C8-B1C390128AF8}" srcOrd="0" destOrd="0" parTransId="{0F7E4FE7-4134-4450-A446-E42E1157C562}" sibTransId="{A101E661-93A0-4925-ADFD-5CDD70CAEDF3}"/>
    <dgm:cxn modelId="{CB8D63C0-560A-4326-951F-477496CBF405}" srcId="{3E5446CC-E1FC-48CB-87CD-601C6C738C52}" destId="{A3EDE413-FCD0-4CAA-83E8-9BD029C32D52}" srcOrd="1" destOrd="0" parTransId="{E23BEC73-2E38-4690-8016-DAFAF390507F}" sibTransId="{F3E7FF9E-F864-4883-9C99-788168B57651}"/>
    <dgm:cxn modelId="{4FC5FAAD-481F-4497-8D28-97874794245C}" type="presOf" srcId="{3E5446CC-E1FC-48CB-87CD-601C6C738C52}" destId="{60132387-779D-4A10-9F07-7BEA11872850}" srcOrd="0" destOrd="0" presId="urn:microsoft.com/office/officeart/2005/8/layout/pyramid2"/>
    <dgm:cxn modelId="{980D29B4-FF13-4449-9F05-B42E05AC8327}" type="presOf" srcId="{F08F0362-D216-4BC3-95C8-B1C390128AF8}" destId="{7386BB6E-6F79-4827-8A6A-C2D9BC744B61}" srcOrd="0" destOrd="0" presId="urn:microsoft.com/office/officeart/2005/8/layout/pyramid2"/>
    <dgm:cxn modelId="{79D96503-D788-4D0A-89C5-9698ADBE3F62}" type="presOf" srcId="{5D366D58-9095-4757-BF1D-B1ACAECA3211}" destId="{6CA840D9-A31C-43DE-B5FB-FF92CA0D005B}" srcOrd="0" destOrd="0" presId="urn:microsoft.com/office/officeart/2005/8/layout/pyramid2"/>
    <dgm:cxn modelId="{58391640-961A-4497-A4B2-3B931E2EB274}" srcId="{3E5446CC-E1FC-48CB-87CD-601C6C738C52}" destId="{5D366D58-9095-4757-BF1D-B1ACAECA3211}" srcOrd="2" destOrd="0" parTransId="{9D196F52-63B2-4179-812C-43BC4C640C78}" sibTransId="{3BF9F6D8-0BC9-4636-8A01-5BB69A1238C8}"/>
    <dgm:cxn modelId="{8D88F93D-A6A3-40EA-9E9B-8C78DC86FECD}" type="presOf" srcId="{A3EDE413-FCD0-4CAA-83E8-9BD029C32D52}" destId="{7C228575-2D6D-47FF-A2CD-FB2CB9DD8677}" srcOrd="0" destOrd="0" presId="urn:microsoft.com/office/officeart/2005/8/layout/pyramid2"/>
    <dgm:cxn modelId="{6F1E151C-A3B0-4C90-A8A2-5D1B5E33D7C4}" type="presParOf" srcId="{60132387-779D-4A10-9F07-7BEA11872850}" destId="{AE0C1A78-A41C-4E8C-975D-DA6BD06201D8}" srcOrd="0" destOrd="0" presId="urn:microsoft.com/office/officeart/2005/8/layout/pyramid2"/>
    <dgm:cxn modelId="{83E502D8-04C1-4AC6-B1CE-506D2FD0F1EB}" type="presParOf" srcId="{60132387-779D-4A10-9F07-7BEA11872850}" destId="{DCEE4029-867D-48ED-8EA0-4DB6AEFCA701}" srcOrd="1" destOrd="0" presId="urn:microsoft.com/office/officeart/2005/8/layout/pyramid2"/>
    <dgm:cxn modelId="{73C04342-7368-4F6A-9CEC-4B75178D7980}" type="presParOf" srcId="{DCEE4029-867D-48ED-8EA0-4DB6AEFCA701}" destId="{7386BB6E-6F79-4827-8A6A-C2D9BC744B61}" srcOrd="0" destOrd="0" presId="urn:microsoft.com/office/officeart/2005/8/layout/pyramid2"/>
    <dgm:cxn modelId="{46BCA256-895A-4985-AC54-81E9B3F83B64}" type="presParOf" srcId="{DCEE4029-867D-48ED-8EA0-4DB6AEFCA701}" destId="{BB06F0D9-B481-462C-845B-734D36F16E14}" srcOrd="1" destOrd="0" presId="urn:microsoft.com/office/officeart/2005/8/layout/pyramid2"/>
    <dgm:cxn modelId="{AD0252D6-2B80-4252-9A94-6FD65E1A213D}" type="presParOf" srcId="{DCEE4029-867D-48ED-8EA0-4DB6AEFCA701}" destId="{7C228575-2D6D-47FF-A2CD-FB2CB9DD8677}" srcOrd="2" destOrd="0" presId="urn:microsoft.com/office/officeart/2005/8/layout/pyramid2"/>
    <dgm:cxn modelId="{56839A0A-9469-4CA1-8B6D-70CAD8C3EDD1}" type="presParOf" srcId="{DCEE4029-867D-48ED-8EA0-4DB6AEFCA701}" destId="{5C5AD74B-D3EF-4114-B1C9-219D25BE9ADC}" srcOrd="3" destOrd="0" presId="urn:microsoft.com/office/officeart/2005/8/layout/pyramid2"/>
    <dgm:cxn modelId="{9B82D792-9DAA-4D6C-A247-B26892B9F443}" type="presParOf" srcId="{DCEE4029-867D-48ED-8EA0-4DB6AEFCA701}" destId="{6CA840D9-A31C-43DE-B5FB-FF92CA0D005B}" srcOrd="4" destOrd="0" presId="urn:microsoft.com/office/officeart/2005/8/layout/pyramid2"/>
    <dgm:cxn modelId="{49BEC00E-82CB-4444-936D-26CA0487BCCA}" type="presParOf" srcId="{DCEE4029-867D-48ED-8EA0-4DB6AEFCA701}" destId="{02A5057B-3711-4E9D-A9B0-9AF3A2D6368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B91F5-D7B8-47CF-A560-27378656A75A}">
      <dsp:nvSpPr>
        <dsp:cNvPr id="0" name=""/>
        <dsp:cNvSpPr/>
      </dsp:nvSpPr>
      <dsp:spPr>
        <a:xfrm>
          <a:off x="2756993" y="736"/>
          <a:ext cx="271561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Primærhelsetjenesten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(inkl. </a:t>
          </a:r>
          <a:r>
            <a:rPr lang="nb-NO" sz="1800" kern="1200" dirty="0" smtClean="0"/>
            <a:t>tannlegene)</a:t>
          </a:r>
          <a:endParaRPr lang="nb-NO" sz="1800" kern="1200" dirty="0"/>
        </a:p>
      </dsp:txBody>
      <dsp:txXfrm>
        <a:off x="2804169" y="47912"/>
        <a:ext cx="2621260" cy="872063"/>
      </dsp:txXfrm>
    </dsp:sp>
    <dsp:sp modelId="{78366052-5790-4D49-8AA8-11BF53A31CD0}">
      <dsp:nvSpPr>
        <dsp:cNvPr id="0" name=""/>
        <dsp:cNvSpPr/>
      </dsp:nvSpPr>
      <dsp:spPr>
        <a:xfrm>
          <a:off x="1981573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908351" y="265279"/>
              </a:moveTo>
              <a:arcTo wR="1931434" hR="1931434" stAng="18023065" swAng="673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B0E32B-C58C-417E-AD56-95EB5DF0B894}">
      <dsp:nvSpPr>
        <dsp:cNvPr id="0" name=""/>
        <dsp:cNvSpPr/>
      </dsp:nvSpPr>
      <dsp:spPr>
        <a:xfrm>
          <a:off x="5208306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sykehus</a:t>
          </a:r>
          <a:endParaRPr lang="nb-NO" sz="1800" kern="1200" dirty="0"/>
        </a:p>
      </dsp:txBody>
      <dsp:txXfrm>
        <a:off x="5255482" y="1382500"/>
        <a:ext cx="1392440" cy="872063"/>
      </dsp:txXfrm>
    </dsp:sp>
    <dsp:sp modelId="{A88E8D38-161D-4C85-929B-A402ABCD49F6}">
      <dsp:nvSpPr>
        <dsp:cNvPr id="0" name=""/>
        <dsp:cNvSpPr/>
      </dsp:nvSpPr>
      <dsp:spPr>
        <a:xfrm>
          <a:off x="2183365" y="483943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3858244" y="2064990"/>
              </a:moveTo>
              <a:arcTo wR="1931434" hR="1931434" stAng="21837907" swAng="136032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FD326C-9053-49DB-B4ED-FC79482868C3}">
      <dsp:nvSpPr>
        <dsp:cNvPr id="0" name=""/>
        <dsp:cNvSpPr/>
      </dsp:nvSpPr>
      <dsp:spPr>
        <a:xfrm>
          <a:off x="4506671" y="3494733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sykehjem</a:t>
          </a:r>
          <a:endParaRPr lang="nb-NO" sz="1800" kern="1200" dirty="0"/>
        </a:p>
      </dsp:txBody>
      <dsp:txXfrm>
        <a:off x="4553847" y="3541909"/>
        <a:ext cx="1392440" cy="872063"/>
      </dsp:txXfrm>
    </dsp:sp>
    <dsp:sp modelId="{8F30A7DD-06D7-488B-A4B5-565FAB294D1C}">
      <dsp:nvSpPr>
        <dsp:cNvPr id="0" name=""/>
        <dsp:cNvSpPr/>
      </dsp:nvSpPr>
      <dsp:spPr>
        <a:xfrm>
          <a:off x="2317980" y="460981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2047633" y="3859369"/>
              </a:moveTo>
              <a:arcTo wR="1931434" hR="1931434" stAng="5193052" swAng="76410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7B5B3-4BDE-4AAF-8951-CB78159C1E84}">
      <dsp:nvSpPr>
        <dsp:cNvPr id="0" name=""/>
        <dsp:cNvSpPr/>
      </dsp:nvSpPr>
      <dsp:spPr>
        <a:xfrm>
          <a:off x="1872204" y="3312367"/>
          <a:ext cx="1926616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Matproduksjon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Dyr og fisk</a:t>
          </a:r>
          <a:endParaRPr lang="nb-NO" sz="1800" kern="1200" dirty="0"/>
        </a:p>
      </dsp:txBody>
      <dsp:txXfrm>
        <a:off x="1919380" y="3359543"/>
        <a:ext cx="1832264" cy="872063"/>
      </dsp:txXfrm>
    </dsp:sp>
    <dsp:sp modelId="{5885A25A-603D-4ABB-901B-D8E22F3F29BF}">
      <dsp:nvSpPr>
        <dsp:cNvPr id="0" name=""/>
        <dsp:cNvSpPr/>
      </dsp:nvSpPr>
      <dsp:spPr>
        <a:xfrm>
          <a:off x="2186615" y="389598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176279" y="2737579"/>
              </a:moveTo>
              <a:arcTo wR="1931434" hR="1931434" stAng="9319836" swAng="114178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697ABA-F16A-4E12-A0C8-FD7CFACAAB14}">
      <dsp:nvSpPr>
        <dsp:cNvPr id="0" name=""/>
        <dsp:cNvSpPr/>
      </dsp:nvSpPr>
      <dsp:spPr>
        <a:xfrm>
          <a:off x="1534500" y="1335324"/>
          <a:ext cx="1486792" cy="966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800" kern="1200" dirty="0" smtClean="0"/>
            <a:t>kjæledyr</a:t>
          </a:r>
          <a:endParaRPr lang="nb-NO" sz="1800" kern="1200" dirty="0"/>
        </a:p>
      </dsp:txBody>
      <dsp:txXfrm>
        <a:off x="1581676" y="1382500"/>
        <a:ext cx="1392440" cy="872063"/>
      </dsp:txXfrm>
    </dsp:sp>
    <dsp:sp modelId="{613E4A63-9403-4917-BCE8-848AD54B3A7C}">
      <dsp:nvSpPr>
        <dsp:cNvPr id="0" name=""/>
        <dsp:cNvSpPr/>
      </dsp:nvSpPr>
      <dsp:spPr>
        <a:xfrm>
          <a:off x="2385158" y="761687"/>
          <a:ext cx="3862868" cy="3862868"/>
        </a:xfrm>
        <a:custGeom>
          <a:avLst/>
          <a:gdLst/>
          <a:ahLst/>
          <a:cxnLst/>
          <a:rect l="0" t="0" r="0" b="0"/>
          <a:pathLst>
            <a:path>
              <a:moveTo>
                <a:pt x="648711" y="487460"/>
              </a:moveTo>
              <a:arcTo wR="1931434" hR="1931434" stAng="13703065" swAng="67387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C1A78-A41C-4E8C-975D-DA6BD06201D8}">
      <dsp:nvSpPr>
        <dsp:cNvPr id="0" name=""/>
        <dsp:cNvSpPr/>
      </dsp:nvSpPr>
      <dsp:spPr>
        <a:xfrm>
          <a:off x="618417" y="0"/>
          <a:ext cx="5052392" cy="505239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86BB6E-6F79-4827-8A6A-C2D9BC744B61}">
      <dsp:nvSpPr>
        <dsp:cNvPr id="0" name=""/>
        <dsp:cNvSpPr/>
      </dsp:nvSpPr>
      <dsp:spPr>
        <a:xfrm>
          <a:off x="3932261" y="200995"/>
          <a:ext cx="2332434" cy="140393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4 % </a:t>
          </a:r>
          <a:r>
            <a:rPr lang="nb-NO" sz="1600" kern="1200" dirty="0" smtClean="0"/>
            <a:t>av befolkningen bruker lenge eller mange ganger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600" kern="1200" dirty="0" smtClean="0"/>
            <a:t>(mer enn 60 DDD/år; </a:t>
          </a:r>
          <a:r>
            <a:rPr lang="nb-NO" sz="1600" kern="1200" dirty="0" smtClean="0"/>
            <a:t>dvs. ca. </a:t>
          </a:r>
          <a:r>
            <a:rPr lang="nb-NO" sz="1600" kern="1200" dirty="0" smtClean="0"/>
            <a:t>2 </a:t>
          </a:r>
          <a:r>
            <a:rPr lang="nb-NO" sz="1600" kern="1200" dirty="0" smtClean="0"/>
            <a:t>mnd.)</a:t>
          </a:r>
          <a:endParaRPr lang="nb-NO" sz="1300" kern="1200" dirty="0">
            <a:solidFill>
              <a:schemeClr val="bg2"/>
            </a:solidFill>
          </a:endParaRPr>
        </a:p>
      </dsp:txBody>
      <dsp:txXfrm>
        <a:off x="4000795" y="269529"/>
        <a:ext cx="2195366" cy="1266862"/>
      </dsp:txXfrm>
    </dsp:sp>
    <dsp:sp modelId="{7C228575-2D6D-47FF-A2CD-FB2CB9DD8677}">
      <dsp:nvSpPr>
        <dsp:cNvPr id="0" name=""/>
        <dsp:cNvSpPr/>
      </dsp:nvSpPr>
      <dsp:spPr>
        <a:xfrm>
          <a:off x="2304266" y="1512165"/>
          <a:ext cx="1674670" cy="128722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2400" kern="1200" dirty="0" smtClean="0"/>
            <a:t>22 % </a:t>
          </a:r>
          <a:r>
            <a:rPr lang="nb-NO" sz="1600" kern="1200" dirty="0" smtClean="0"/>
            <a:t>av befolkningen bruker mer enn 20 DDD/år; 20 dager</a:t>
          </a:r>
          <a:endParaRPr lang="nb-NO" sz="1600" kern="1200" dirty="0"/>
        </a:p>
      </dsp:txBody>
      <dsp:txXfrm>
        <a:off x="2367103" y="1575002"/>
        <a:ext cx="1548996" cy="1161547"/>
      </dsp:txXfrm>
    </dsp:sp>
    <dsp:sp modelId="{6CA840D9-A31C-43DE-B5FB-FF92CA0D005B}">
      <dsp:nvSpPr>
        <dsp:cNvPr id="0" name=""/>
        <dsp:cNvSpPr/>
      </dsp:nvSpPr>
      <dsp:spPr>
        <a:xfrm>
          <a:off x="2952325" y="792100"/>
          <a:ext cx="460260" cy="31362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b-NO" sz="1300" kern="1200" dirty="0" smtClean="0"/>
            <a:t>4 </a:t>
          </a:r>
          <a:r>
            <a:rPr lang="nb-NO" sz="1300" kern="1200" dirty="0" smtClean="0"/>
            <a:t>%</a:t>
          </a:r>
          <a:endParaRPr lang="nb-NO" sz="1300" kern="1200" dirty="0">
            <a:solidFill>
              <a:schemeClr val="bg2"/>
            </a:solidFill>
          </a:endParaRPr>
        </a:p>
      </dsp:txBody>
      <dsp:txXfrm>
        <a:off x="2967635" y="807410"/>
        <a:ext cx="429640" cy="2830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14D70-94DF-46E6-99B4-550CA3A9747E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EC75A1-1DA8-481F-9811-2F696F1D37E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450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F983C-C42C-48EF-9291-4CB510E4ABA3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939" y="9445169"/>
            <a:ext cx="2949099" cy="49720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007A9-2E73-46C5-A2EC-3E7A9D7BC23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8404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0E51DC-C00C-4310-A334-709F610AC4DE}" type="slidenum">
              <a:rPr lang="nb-NO" altLang="nb-NO" sz="120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</a:t>
            </a:fld>
            <a:endParaRPr lang="nb-NO" altLang="nb-NO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b-NO" altLang="nb-NO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2014:</a:t>
            </a:r>
            <a:r>
              <a:rPr lang="nb-NO" baseline="0" dirty="0" smtClean="0"/>
              <a:t> 432 per 1000 innbygger hvis </a:t>
            </a:r>
            <a:r>
              <a:rPr lang="nb-NO" baseline="0" dirty="0" err="1" smtClean="0"/>
              <a:t>metenamin</a:t>
            </a:r>
            <a:r>
              <a:rPr lang="nb-NO" baseline="0" dirty="0" smtClean="0"/>
              <a:t> inkluderes.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07A9-2E73-46C5-A2EC-3E7A9D7BC23A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5540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0E51DC-C00C-4310-A334-709F610AC4DE}" type="slidenum">
              <a:rPr lang="nb-NO" altLang="nb-NO" sz="120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19</a:t>
            </a:fld>
            <a:endParaRPr lang="nb-NO" altLang="nb-NO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b-NO" altLang="nb-NO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Fra Bruk og misbruk av antibiotika BEITO</a:t>
            </a:r>
            <a:endParaRPr lang="nb-NO" dirty="0" smtClean="0"/>
          </a:p>
          <a:p>
            <a:endParaRPr lang="nb-NO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Det vi ser her er AB målt i DDD – det vil si er det …</a:t>
            </a:r>
            <a:r>
              <a:rPr lang="nb-NO" b="1" baseline="0" dirty="0" smtClean="0"/>
              <a:t>høyere doser, lengre kurer eller flere kurer med AB</a:t>
            </a:r>
            <a:r>
              <a:rPr lang="nb-NO" baseline="0" dirty="0" smtClean="0"/>
              <a:t>. Men vi kan ikke tenke oss at utdanning har noe betydning for </a:t>
            </a:r>
            <a:r>
              <a:rPr lang="nb-NO" baseline="0" dirty="0" err="1" smtClean="0"/>
              <a:t>farkamokinetikken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dvs</a:t>
            </a:r>
            <a:r>
              <a:rPr lang="nb-NO" baseline="0" dirty="0" smtClean="0"/>
              <a:t> det er vanskelig å tenke seg her at de med høyere utdanning får enn annen dosering eller kortere kurer enn de med lav utdanning. Det eneste som da er igjen er at de får </a:t>
            </a:r>
            <a:r>
              <a:rPr lang="nb-NO" b="1" baseline="0" dirty="0" smtClean="0"/>
              <a:t>sjeldnere behandling (færre kurer)</a:t>
            </a:r>
            <a:r>
              <a:rPr lang="nb-NO" b="1" dirty="0" smtClean="0"/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Vi vet at dette henger sammen – </a:t>
            </a:r>
            <a:r>
              <a:rPr lang="nb-NO" dirty="0" err="1" smtClean="0"/>
              <a:t>dvs</a:t>
            </a:r>
            <a:r>
              <a:rPr lang="nb-NO" dirty="0" smtClean="0"/>
              <a:t> høyere vekt med lavere  utdanning</a:t>
            </a:r>
            <a:r>
              <a:rPr lang="nb-NO" baseline="0" dirty="0" smtClean="0"/>
              <a:t> </a:t>
            </a:r>
            <a:endParaRPr lang="nb-NO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Hvorfor – Er det slik at de</a:t>
            </a:r>
            <a:r>
              <a:rPr lang="nb-NO" baseline="0" dirty="0" smtClean="0"/>
              <a:t> med høy utdanning har annen risikooppførsel? – eller at de vet at de ikke tenker behøver antibiotika for virussykdommer (</a:t>
            </a:r>
            <a:r>
              <a:rPr lang="nb-NO" baseline="0" dirty="0" err="1" smtClean="0"/>
              <a:t>dvs</a:t>
            </a:r>
            <a:r>
              <a:rPr lang="nb-NO" baseline="0" dirty="0" smtClean="0"/>
              <a:t> har mer is i magen?) – eller at de har en annen oppfatning av syk/ikke syk eller?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50ED6D-09C2-4320-BA1F-E1FC550DB09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28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728734-C167-4A78-9681-397B5B688BF0}" type="slidenum">
              <a:rPr lang="en-US" altLang="nb-NO" sz="1200" smtClean="0">
                <a:latin typeface="Arial" charset="0"/>
              </a:rPr>
              <a:pPr eaLnBrk="1" hangingPunct="1"/>
              <a:t>22</a:t>
            </a:fld>
            <a:endParaRPr lang="en-US" altLang="nb-NO" sz="1200" smtClean="0">
              <a:latin typeface="Arial" charset="0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54452" y="1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54452" y="9445626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8662" tIns="48522" rIns="98662" bIns="48522" anchor="b"/>
          <a:lstStyle>
            <a:lvl1pPr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nb-NO" altLang="nb-NO" sz="1200"/>
              <a:t>5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1" y="9445626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1" y="1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56327" name="Rectangle 6"/>
          <p:cNvSpPr>
            <a:spLocks noChangeArrowheads="1"/>
          </p:cNvSpPr>
          <p:nvPr/>
        </p:nvSpPr>
        <p:spPr bwMode="auto">
          <a:xfrm>
            <a:off x="3854452" y="1"/>
            <a:ext cx="295116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56328" name="Rectangle 7"/>
          <p:cNvSpPr>
            <a:spLocks noChangeArrowheads="1"/>
          </p:cNvSpPr>
          <p:nvPr/>
        </p:nvSpPr>
        <p:spPr bwMode="auto">
          <a:xfrm>
            <a:off x="3854452" y="9445626"/>
            <a:ext cx="2951163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8662" tIns="48522" rIns="98662" bIns="48522" anchor="b"/>
          <a:lstStyle>
            <a:lvl1pPr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defTabSz="990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r>
              <a:rPr lang="nb-NO" altLang="nb-NO" sz="1200"/>
              <a:t>2</a:t>
            </a:r>
          </a:p>
        </p:txBody>
      </p:sp>
      <p:sp>
        <p:nvSpPr>
          <p:cNvPr id="56329" name="Rectangle 8"/>
          <p:cNvSpPr>
            <a:spLocks noChangeArrowheads="1"/>
          </p:cNvSpPr>
          <p:nvPr/>
        </p:nvSpPr>
        <p:spPr bwMode="auto">
          <a:xfrm>
            <a:off x="1" y="9445626"/>
            <a:ext cx="29479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56330" name="Rectangle 9"/>
          <p:cNvSpPr>
            <a:spLocks noChangeArrowheads="1"/>
          </p:cNvSpPr>
          <p:nvPr/>
        </p:nvSpPr>
        <p:spPr bwMode="auto">
          <a:xfrm>
            <a:off x="1" y="1"/>
            <a:ext cx="294798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391" tIns="46195" rIns="92391" bIns="46195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56331" name="Rectangle 10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53000" cy="3714750"/>
          </a:xfrm>
          <a:ln w="12700" cap="flat"/>
        </p:spPr>
      </p:sp>
      <p:sp>
        <p:nvSpPr>
          <p:cNvPr id="56332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908051" y="4724401"/>
            <a:ext cx="4989513" cy="4473575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8662" tIns="48522" rIns="98662" bIns="48522"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nb-NO" altLang="nb-NO" i="1" dirty="0" smtClean="0">
                <a:ea typeface="Trebuchet MS" pitchFamily="34" charset="0"/>
                <a:cs typeface="Trebuchet MS" pitchFamily="34" charset="0"/>
              </a:rPr>
              <a:t>Legemiddelstatistikk fra Reseptregisteret</a:t>
            </a:r>
          </a:p>
          <a:p>
            <a:pPr lvl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nb-NO" altLang="nb-NO" dirty="0" smtClean="0">
                <a:ea typeface="Trebuchet MS" pitchFamily="34" charset="0"/>
                <a:cs typeface="Trebuchet MS" pitchFamily="34" charset="0"/>
              </a:rPr>
              <a:t>Nettsider og rapporter oppdateres årlig</a:t>
            </a:r>
          </a:p>
          <a:p>
            <a:pPr lvl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nb-NO" altLang="nb-NO" dirty="0" smtClean="0">
                <a:ea typeface="Trebuchet MS" pitchFamily="34" charset="0"/>
                <a:cs typeface="Trebuchet MS" pitchFamily="34" charset="0"/>
              </a:rPr>
              <a:t>Bakgrunnsdata til foredrag, nasjonalt og internasjonalt</a:t>
            </a:r>
          </a:p>
          <a:p>
            <a:pPr lvl="1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nb-NO" altLang="nb-NO" dirty="0" smtClean="0">
                <a:ea typeface="Trebuchet MS" pitchFamily="34" charset="0"/>
                <a:cs typeface="Trebuchet MS" pitchFamily="34" charset="0"/>
              </a:rPr>
              <a:t>Bakgrunnsdata for </a:t>
            </a:r>
            <a:r>
              <a:rPr lang="nb-NO" altLang="nb-NO" dirty="0" err="1" smtClean="0">
                <a:ea typeface="Trebuchet MS" pitchFamily="34" charset="0"/>
                <a:cs typeface="Trebuchet MS" pitchFamily="34" charset="0"/>
              </a:rPr>
              <a:t>antibiotikapolitiske</a:t>
            </a:r>
            <a:r>
              <a:rPr lang="nb-NO" altLang="nb-NO" dirty="0" smtClean="0">
                <a:ea typeface="Trebuchet MS" pitchFamily="34" charset="0"/>
                <a:cs typeface="Trebuchet MS" pitchFamily="34" charset="0"/>
              </a:rPr>
              <a:t> diskusjoner</a:t>
            </a:r>
          </a:p>
          <a:p>
            <a:pPr lvl="2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nb-NO" altLang="nb-NO" sz="2000" dirty="0" smtClean="0">
                <a:ea typeface="Trebuchet MS" pitchFamily="34" charset="0"/>
                <a:cs typeface="Trebuchet MS" pitchFamily="34" charset="0"/>
              </a:rPr>
              <a:t>Nasjonalt: HOD, </a:t>
            </a:r>
            <a:r>
              <a:rPr lang="nb-NO" altLang="nb-NO" sz="2000" dirty="0" err="1" smtClean="0">
                <a:ea typeface="Trebuchet MS" pitchFamily="34" charset="0"/>
                <a:cs typeface="Trebuchet MS" pitchFamily="34" charset="0"/>
              </a:rPr>
              <a:t>Antibiotikakomiteen</a:t>
            </a:r>
            <a:r>
              <a:rPr lang="nb-NO" altLang="nb-NO" sz="2000" dirty="0" smtClean="0">
                <a:ea typeface="Trebuchet MS" pitchFamily="34" charset="0"/>
                <a:cs typeface="Trebuchet MS" pitchFamily="34" charset="0"/>
              </a:rPr>
              <a:t>, AMR-HAI gruppen, FHI</a:t>
            </a:r>
          </a:p>
          <a:p>
            <a:pPr lvl="2">
              <a:lnSpc>
                <a:spcPct val="80000"/>
              </a:lnSpc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•"/>
              <a:defRPr/>
            </a:pPr>
            <a:r>
              <a:rPr lang="nb-NO" altLang="nb-NO" sz="2000" dirty="0" smtClean="0">
                <a:ea typeface="Trebuchet MS" pitchFamily="34" charset="0"/>
                <a:cs typeface="Trebuchet MS" pitchFamily="34" charset="0"/>
              </a:rPr>
              <a:t>Internasjonalt: WHO- AGISAR, ECDC, TATFAR</a:t>
            </a:r>
          </a:p>
          <a:p>
            <a:pPr eaLnBrk="1" hangingPunct="1"/>
            <a:endParaRPr lang="nb-NO" altLang="nb-NO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15988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0E51DC-C00C-4310-A334-709F610AC4DE}" type="slidenum">
              <a:rPr lang="nb-NO" altLang="nb-NO" sz="120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2</a:t>
            </a:fld>
            <a:endParaRPr lang="nb-NO" altLang="nb-NO" sz="1200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nb-NO" altLang="nb-NO" sz="80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07A9-2E73-46C5-A2EC-3E7A9D7BC23A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88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07A9-2E73-46C5-A2EC-3E7A9D7BC23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5848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Aldersgrupper og % av total DDD J01 minus </a:t>
            </a:r>
            <a:r>
              <a:rPr lang="nb-NO" dirty="0" err="1" smtClean="0"/>
              <a:t>metenamin</a:t>
            </a:r>
            <a:r>
              <a:rPr lang="nb-NO" dirty="0" smtClean="0"/>
              <a:t>; </a:t>
            </a:r>
          </a:p>
          <a:p>
            <a:r>
              <a:rPr lang="nb-NO" dirty="0" smtClean="0"/>
              <a:t>0-14	5,7 (</a:t>
            </a:r>
            <a:r>
              <a:rPr lang="nb-NO" dirty="0" err="1" smtClean="0"/>
              <a:t>dvs</a:t>
            </a:r>
            <a:r>
              <a:rPr lang="nb-NO" dirty="0" smtClean="0"/>
              <a:t> barn 0-14 år bruker 6% av</a:t>
            </a:r>
            <a:r>
              <a:rPr lang="nb-NO" baseline="0" dirty="0" smtClean="0"/>
              <a:t> all DDD i 2013)</a:t>
            </a:r>
            <a:endParaRPr lang="nb-NO" dirty="0" smtClean="0"/>
          </a:p>
          <a:p>
            <a:r>
              <a:rPr lang="nb-NO" dirty="0" smtClean="0"/>
              <a:t>15-29	20,8</a:t>
            </a:r>
          </a:p>
          <a:p>
            <a:r>
              <a:rPr lang="nb-NO" dirty="0" smtClean="0"/>
              <a:t>30-65	47,1</a:t>
            </a:r>
          </a:p>
          <a:p>
            <a:r>
              <a:rPr lang="nb-NO" dirty="0" smtClean="0"/>
              <a:t>65+	26,4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9AF6E-6140-4C7B-97B9-ECBE98571390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82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Antibiotika mot luftveisinfeksjoner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J01CA04+J01CE02+J01FA01+J01FA02+J01FA06+J01FA09+J01FA10+J01AA02,</a:t>
            </a:r>
            <a:r>
              <a:rPr lang="nb-NO" dirty="0" smtClean="0"/>
              <a:t> </a:t>
            </a: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Antibiotika mot urinveisinfeksjoner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J01CA08+J01EA01+J01EE01+J01MA01+J01MA02+J01XE01,</a:t>
            </a:r>
            <a:r>
              <a:rPr lang="nb-NO" dirty="0" smtClean="0"/>
              <a:t> </a:t>
            </a: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Tetrasykliner som ofte brukes mot akne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J01AA04+J01AA06+J01AA07,</a:t>
            </a:r>
            <a:r>
              <a:rPr lang="nb-NO" dirty="0" smtClean="0"/>
              <a:t> </a:t>
            </a:r>
          </a:p>
          <a:p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andre antibiotika i J01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Alle andre antibiotika  i Gruppe-J01</a:t>
            </a:r>
            <a:r>
              <a:rPr lang="nb-NO" dirty="0" smtClean="0"/>
              <a:t> </a:t>
            </a:r>
          </a:p>
          <a:p>
            <a:r>
              <a:rPr lang="nb-NO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Metenamin</a:t>
            </a:r>
            <a:r>
              <a:rPr lang="nb-NO" dirty="0" smtClean="0"/>
              <a:t> </a:t>
            </a:r>
            <a:r>
              <a:rPr lang="nb-NO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J01XX05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07A9-2E73-46C5-A2EC-3E7A9D7BC23A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59322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dirty="0" smtClean="0"/>
              <a:t>«Signal» avhenger av hvor man setter grensen for hva som er en epidemi; hvitt=&lt;1 bruker pr 1000, grønn farge=1 pr 1000, rød farge=4 pr 1000 (korrigert for fylkesforskjeller i AB bruk, H08-V11)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07A9-2E73-46C5-A2EC-3E7A9D7BC23A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57196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19AF6E-6140-4C7B-97B9-ECBE98571390}" type="slidenum">
              <a:rPr lang="nb-NO" smtClean="0"/>
              <a:pPr>
                <a:defRPr/>
              </a:pPr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63447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Klima og miljø, fisk og matproduserende landdyr og kjæledyr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B007A9-2E73-46C5-A2EC-3E7A9D7BC23A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123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225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681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993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0F76B-DB6D-47EB-95A6-3520BA1D3F4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4064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4659" y="2293245"/>
            <a:ext cx="70866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4658" y="4049020"/>
            <a:ext cx="7052141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 dirty="0"/>
          </a:p>
        </p:txBody>
      </p:sp>
      <p:pic>
        <p:nvPicPr>
          <p:cNvPr id="10" name="Picture 9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PP_grunnmal 254x195_alt 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529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10" name="Rectangle 9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 smtClean="0">
              <a:solidFill>
                <a:sysClr val="window" lastClr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 smtClean="0">
              <a:solidFill>
                <a:sysClr val="window" lastClr="FFFFFF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 smtClean="0">
              <a:solidFill>
                <a:sysClr val="window" lastClr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nb-NO" kern="0" smtClean="0">
              <a:solidFill>
                <a:sysClr val="window" lastClr="FFFFFF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080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003871"/>
                </a:solidFill>
              </a:defRPr>
            </a:lvl1pPr>
            <a:lvl2pPr>
              <a:defRPr sz="2400">
                <a:solidFill>
                  <a:srgbClr val="003871"/>
                </a:solidFill>
              </a:defRPr>
            </a:lvl2pPr>
            <a:lvl3pPr>
              <a:defRPr sz="2000">
                <a:solidFill>
                  <a:srgbClr val="003871"/>
                </a:solidFill>
              </a:defRPr>
            </a:lvl3pPr>
            <a:lvl4pPr>
              <a:defRPr sz="1800">
                <a:solidFill>
                  <a:srgbClr val="003871"/>
                </a:solidFill>
              </a:defRPr>
            </a:lvl4pPr>
            <a:lvl5pPr>
              <a:defRPr sz="1800">
                <a:solidFill>
                  <a:srgbClr val="00387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pic>
        <p:nvPicPr>
          <p:cNvPr id="9" name="Picture 8" descr="PP_FHI_mal_254x19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13576"/>
            <a:ext cx="9144000" cy="3444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4" name="Picture 13" descr="Logo negati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298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87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3871"/>
                </a:solidFill>
              </a:defRPr>
            </a:lvl1pPr>
            <a:lvl2pPr>
              <a:defRPr sz="2000">
                <a:solidFill>
                  <a:srgbClr val="003871"/>
                </a:solidFill>
              </a:defRPr>
            </a:lvl2pPr>
            <a:lvl3pPr>
              <a:defRPr sz="1800">
                <a:solidFill>
                  <a:srgbClr val="003871"/>
                </a:solidFill>
              </a:defRPr>
            </a:lvl3pPr>
            <a:lvl4pPr>
              <a:defRPr sz="1600">
                <a:solidFill>
                  <a:srgbClr val="003871"/>
                </a:solidFill>
              </a:defRPr>
            </a:lvl4pPr>
            <a:lvl5pPr>
              <a:defRPr sz="1600">
                <a:solidFill>
                  <a:srgbClr val="00387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5" name="Picture 14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0" y="1469832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554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8" name="Picture 7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1487230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361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7" name="Picture 6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9" name="Picture 8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656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457200" y="1435100"/>
            <a:ext cx="3008313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024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85374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rgbClr val="003871"/>
          </a:solidFill>
        </p:spPr>
        <p:txBody>
          <a:bodyPr anchor="b"/>
          <a:lstStyle>
            <a:lvl1pPr algn="l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003871"/>
                </a:solidFill>
              </a:defRPr>
            </a:lvl1pPr>
            <a:lvl2pPr>
              <a:defRPr sz="2800">
                <a:solidFill>
                  <a:srgbClr val="003871"/>
                </a:solidFill>
              </a:defRPr>
            </a:lvl2pPr>
            <a:lvl3pPr>
              <a:defRPr sz="2400">
                <a:solidFill>
                  <a:srgbClr val="003871"/>
                </a:solidFill>
              </a:defRPr>
            </a:lvl3pPr>
            <a:lvl4pPr>
              <a:defRPr sz="2000">
                <a:solidFill>
                  <a:srgbClr val="003871"/>
                </a:solidFill>
              </a:defRPr>
            </a:lvl4pPr>
            <a:lvl5pPr>
              <a:defRPr sz="2000">
                <a:solidFill>
                  <a:srgbClr val="00387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solidFill>
            <a:srgbClr val="39AEBB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41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1" name="Picture 10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8306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88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2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054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56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4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6145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5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33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4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04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2" name="Picture 11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47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solidFill>
          <a:srgbClr val="003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864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84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7_Picture with Caption">
    <p:bg>
      <p:bgPr>
        <a:solidFill>
          <a:srgbClr val="E78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9501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_Picture with Caption">
    <p:bg>
      <p:bgPr>
        <a:solidFill>
          <a:schemeClr val="accent3">
            <a:lumMod val="75000"/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464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8_Picture with Caption">
    <p:bg>
      <p:bgPr>
        <a:solidFill>
          <a:srgbClr val="342C26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FFFFFF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0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9_Picture with Caption"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6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0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618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5_Picture with Caption">
    <p:bg>
      <p:bgPr>
        <a:solidFill>
          <a:srgbClr val="8A20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631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0387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539721" y="612775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/>
          </p:nvPr>
        </p:nvSpPr>
        <p:spPr>
          <a:xfrm>
            <a:off x="4539721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/>
          </p:nvPr>
        </p:nvSpPr>
        <p:spPr>
          <a:xfrm>
            <a:off x="1800754" y="2667000"/>
            <a:ext cx="2738967" cy="2054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6" name="Picture 15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903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498000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60000" y="6498000"/>
            <a:ext cx="7884000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6" y="6570568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0" y="1495929"/>
            <a:ext cx="9144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2190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003871"/>
                </a:solidFill>
              </a:defRPr>
            </a:lvl1pPr>
            <a:lvl2pPr>
              <a:defRPr>
                <a:solidFill>
                  <a:srgbClr val="003871"/>
                </a:solidFill>
              </a:defRPr>
            </a:lvl2pPr>
            <a:lvl3pPr>
              <a:defRPr>
                <a:solidFill>
                  <a:srgbClr val="003871"/>
                </a:solidFill>
              </a:defRPr>
            </a:lvl3pPr>
            <a:lvl4pPr>
              <a:defRPr>
                <a:solidFill>
                  <a:srgbClr val="003871"/>
                </a:solidFill>
              </a:defRPr>
            </a:lvl4pPr>
            <a:lvl5pPr>
              <a:defRPr>
                <a:solidFill>
                  <a:srgbClr val="003871"/>
                </a:solidFill>
              </a:defRPr>
            </a:lvl5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8" name="Rectangle 7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0" name="Picture 9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 rot="5400000">
            <a:off x="-450001" y="450793"/>
            <a:ext cx="1260000" cy="360000"/>
          </a:xfrm>
          <a:prstGeom prst="rect">
            <a:avLst/>
          </a:prstGeom>
          <a:solidFill>
            <a:srgbClr val="003871"/>
          </a:solidFill>
          <a:ln w="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5400000">
            <a:off x="-2618605" y="3879398"/>
            <a:ext cx="5597208" cy="360000"/>
          </a:xfrm>
          <a:prstGeom prst="rect">
            <a:avLst/>
          </a:prstGeom>
          <a:gradFill flip="none" rotWithShape="1">
            <a:gsLst>
              <a:gs pos="10000">
                <a:srgbClr val="39AEBB"/>
              </a:gs>
              <a:gs pos="92000">
                <a:srgbClr val="00387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b-NO" sz="2400">
              <a:solidFill>
                <a:prstClr val="white"/>
              </a:solidFill>
            </a:endParaRPr>
          </a:p>
        </p:txBody>
      </p:sp>
      <p:pic>
        <p:nvPicPr>
          <p:cNvPr id="13" name="Picture 12" descr="Logo negati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04645" y="523361"/>
            <a:ext cx="1152914" cy="22336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 flipH="1" flipV="1">
            <a:off x="3127870" y="3429000"/>
            <a:ext cx="6858000" cy="1588"/>
          </a:xfrm>
          <a:prstGeom prst="line">
            <a:avLst/>
          </a:prstGeom>
          <a:ln>
            <a:gradFill flip="none" rotWithShape="1">
              <a:gsLst>
                <a:gs pos="25000">
                  <a:srgbClr val="003871"/>
                </a:gs>
                <a:gs pos="100000">
                  <a:srgbClr val="39AEBB"/>
                </a:gs>
              </a:gsLst>
              <a:lin ang="0" scaled="1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537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2385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576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227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00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98410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3175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37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744F-1DD6-4FA0-9E5F-216099D048CF}" type="datetimeFigureOut">
              <a:rPr lang="nb-NO" smtClean="0"/>
              <a:t>20.11.2015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B520B-C67B-4313-87F6-4A0B5794D6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106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9777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00387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00387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00387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0038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87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00387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jpeg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emf"/><Relationship Id="rId5" Type="http://schemas.openxmlformats.org/officeDocument/2006/relationships/image" Target="../media/image26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703" y="5273725"/>
            <a:ext cx="7153050" cy="1584275"/>
          </a:xfrm>
        </p:spPr>
        <p:txBody>
          <a:bodyPr>
            <a:normAutofit/>
          </a:bodyPr>
          <a:lstStyle/>
          <a:p>
            <a:r>
              <a:rPr lang="nb-NO" altLang="nb-NO" sz="2000" dirty="0" smtClean="0">
                <a:latin typeface="+mn-lt"/>
              </a:rPr>
              <a:t>Livsvitenskap i lunsjen, Realfagsbiblioteket, 20 november 2015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9927" y="4293096"/>
            <a:ext cx="6984776" cy="1170806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2400" dirty="0" smtClean="0">
                <a:solidFill>
                  <a:schemeClr val="bg2"/>
                </a:solidFill>
              </a:rPr>
              <a:t>Hege Salvesen Blix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b-NO" sz="1600" i="1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b-NO" sz="1600" i="1" dirty="0" err="1" smtClean="0">
                <a:solidFill>
                  <a:schemeClr val="bg2"/>
                </a:solidFill>
              </a:rPr>
              <a:t>Cand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 pharm./ Professor/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Seniorforsker</a:t>
            </a:r>
            <a:endParaRPr lang="en-US" altLang="nb-NO" sz="1600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nb-NO" sz="1600" i="1" dirty="0" err="1" smtClean="0">
                <a:solidFill>
                  <a:schemeClr val="bg2"/>
                </a:solidFill>
              </a:rPr>
              <a:t>Avdeling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 for 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legemiddelepidemiologi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, 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Nasjonalt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 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folkehelseinstitutt</a:t>
            </a:r>
            <a:endParaRPr lang="en-US" altLang="nb-NO" sz="1600" i="1" dirty="0" smtClean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" y="1"/>
            <a:ext cx="1627340" cy="19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2103" y="1484784"/>
            <a:ext cx="7153050" cy="245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altLang="nb-NO" sz="4000" dirty="0" err="1" smtClean="0"/>
              <a:t>Antibiotikabruk</a:t>
            </a:r>
            <a:endParaRPr lang="nb-NO" altLang="nb-NO" sz="4000" dirty="0" smtClean="0"/>
          </a:p>
          <a:p>
            <a:pPr algn="ctr"/>
            <a:r>
              <a:rPr lang="nb-NO" altLang="nb-NO" sz="4000" dirty="0" smtClean="0"/>
              <a:t>Hvem bruker mest i Norge?</a:t>
            </a:r>
          </a:p>
        </p:txBody>
      </p:sp>
    </p:spTree>
    <p:extLst>
      <p:ext uri="{BB962C8B-B14F-4D97-AF65-F5344CB8AC3E}">
        <p14:creationId xmlns:p14="http://schemas.microsoft.com/office/powerpoint/2010/main" val="348230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I den generelle befolkningen vil </a:t>
            </a:r>
            <a:r>
              <a:rPr lang="nb-NO" sz="2800" dirty="0" err="1"/>
              <a:t>antibiotikabruken</a:t>
            </a:r>
            <a:r>
              <a:rPr lang="nb-NO" sz="2800" dirty="0"/>
              <a:t> variere med sesongvariasjoner og </a:t>
            </a:r>
            <a:r>
              <a:rPr lang="nb-NO" sz="2800" dirty="0" smtClean="0"/>
              <a:t>epidemier </a:t>
            </a:r>
            <a:endParaRPr lang="nb-NO" sz="2800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tel 1"/>
          <p:cNvSpPr txBox="1">
            <a:spLocks/>
          </p:cNvSpPr>
          <p:nvPr/>
        </p:nvSpPr>
        <p:spPr>
          <a:xfrm>
            <a:off x="467544" y="1322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0038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2800" dirty="0" smtClean="0"/>
              <a:t>Vintertopper med luftveisinfeksjoner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85957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nb-NO" sz="2800" dirty="0" smtClean="0"/>
              <a:t>Sesongvariasjon antibiotika – </a:t>
            </a: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 smtClean="0"/>
              <a:t/>
            </a:r>
            <a:br>
              <a:rPr lang="nb-NO" sz="2800" dirty="0" smtClean="0"/>
            </a:br>
            <a:r>
              <a:rPr lang="nb-NO" sz="2800" dirty="0"/>
              <a:t>1</a:t>
            </a:r>
            <a:r>
              <a:rPr lang="nb-NO" sz="2800" dirty="0" smtClean="0"/>
              <a:t>9-åringer sammenliknet med resten av </a:t>
            </a:r>
            <a:r>
              <a:rPr lang="nb-NO" sz="2800" dirty="0" smtClean="0"/>
              <a:t>befolkningen; de har mindre vintertopper, men hva skjer egentlig i mai?</a:t>
            </a:r>
            <a:endParaRPr lang="nb-NO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2301935"/>
            <a:ext cx="670044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6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152338" y="188640"/>
            <a:ext cx="6435886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b-NO" altLang="ja-JP" sz="3600" dirty="0" smtClean="0"/>
              <a:t>Unødvendig bruk</a:t>
            </a:r>
            <a:br>
              <a:rPr lang="nb-NO" altLang="ja-JP" sz="3600" dirty="0" smtClean="0"/>
            </a:br>
            <a:r>
              <a:rPr lang="nb-NO" altLang="ja-JP" sz="3600" dirty="0" smtClean="0"/>
              <a:t>Dag til dag variasjon i mai</a:t>
            </a:r>
            <a:endParaRPr lang="nb-NO" altLang="nb-NO" sz="2400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56" y="4943417"/>
            <a:ext cx="2082726" cy="1087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ildeforklaring med linje 1 1"/>
          <p:cNvSpPr/>
          <p:nvPr/>
        </p:nvSpPr>
        <p:spPr>
          <a:xfrm>
            <a:off x="2627784" y="5612305"/>
            <a:ext cx="2664296" cy="838200"/>
          </a:xfrm>
          <a:prstGeom prst="borderCallout1">
            <a:avLst>
              <a:gd name="adj1" fmla="val -3313"/>
              <a:gd name="adj2" fmla="val -1387"/>
              <a:gd name="adj3" fmla="val -158444"/>
              <a:gd name="adj4" fmla="val -21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Fest og moro frem til 17 mai</a:t>
            </a:r>
            <a:endParaRPr lang="nb-NO" dirty="0"/>
          </a:p>
        </p:txBody>
      </p:sp>
      <p:cxnSp>
        <p:nvCxnSpPr>
          <p:cNvPr id="4" name="Rett linje 3"/>
          <p:cNvCxnSpPr/>
          <p:nvPr/>
        </p:nvCxnSpPr>
        <p:spPr>
          <a:xfrm flipV="1">
            <a:off x="5292080" y="4365104"/>
            <a:ext cx="0" cy="122413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52" y="-171400"/>
            <a:ext cx="2625496" cy="183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406497"/>
            <a:ext cx="5976664" cy="365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6645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nb-NO" sz="2200" dirty="0" smtClean="0"/>
              <a:t>Epidemier - eksempel </a:t>
            </a:r>
            <a:br>
              <a:rPr lang="nb-NO" sz="2200" dirty="0" smtClean="0"/>
            </a:br>
            <a:r>
              <a:rPr lang="nb-NO" sz="2200" dirty="0" smtClean="0"/>
              <a:t>Bruk av antibiotika under </a:t>
            </a:r>
            <a:r>
              <a:rPr lang="nb-NO" sz="2400" dirty="0" err="1" smtClean="0"/>
              <a:t>Mycoplasmaepidemien</a:t>
            </a:r>
            <a:r>
              <a:rPr lang="nb-NO" sz="2400" dirty="0" smtClean="0"/>
              <a:t> 2011-12 </a:t>
            </a:r>
            <a:br>
              <a:rPr lang="nb-NO" sz="2400" dirty="0" smtClean="0"/>
            </a:br>
            <a:r>
              <a:rPr lang="nb-NO" sz="2200" i="1" dirty="0" smtClean="0"/>
              <a:t>figur viser økning i forskrivning, uke for uke fra september - november</a:t>
            </a:r>
            <a:r>
              <a:rPr lang="nb-NO" sz="2400" dirty="0" smtClean="0"/>
              <a:t/>
            </a:r>
            <a:br>
              <a:rPr lang="nb-NO" sz="2400" dirty="0" smtClean="0"/>
            </a:br>
            <a:r>
              <a:rPr lang="nb-NO" sz="2400" dirty="0" smtClean="0"/>
              <a:t> 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43608" y="1556792"/>
            <a:ext cx="7125112" cy="1728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800" dirty="0" err="1"/>
              <a:t>Mycoplasma</a:t>
            </a:r>
            <a:r>
              <a:rPr lang="nb-NO" sz="1800" dirty="0"/>
              <a:t> lungebetennelse er ikke spesielt farlig, og den går oftest over av seg selv etter kortere eller lengre </a:t>
            </a:r>
            <a:r>
              <a:rPr lang="nb-NO" sz="1800" dirty="0" smtClean="0"/>
              <a:t>tid. </a:t>
            </a:r>
          </a:p>
          <a:p>
            <a:pPr marL="0" indent="0">
              <a:buNone/>
            </a:pPr>
            <a:r>
              <a:rPr lang="nb-NO" sz="1800" dirty="0" smtClean="0"/>
              <a:t>Om antibiotika behøves – bredspektret AB er eneste alternativ </a:t>
            </a:r>
            <a:endParaRPr lang="nb-NO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48" y="2780928"/>
            <a:ext cx="8547760" cy="407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86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Er antibiotika </a:t>
            </a:r>
            <a:r>
              <a:rPr lang="nb-NO" dirty="0" smtClean="0"/>
              <a:t>alltid </a:t>
            </a:r>
            <a:r>
              <a:rPr lang="nb-NO" dirty="0" smtClean="0"/>
              <a:t>nødvendig</a:t>
            </a:r>
            <a:r>
              <a:rPr lang="nb-NO" dirty="0" smtClean="0"/>
              <a:t>?</a:t>
            </a:r>
            <a:br>
              <a:rPr lang="nb-NO" dirty="0" smtClean="0"/>
            </a:br>
            <a:r>
              <a:rPr lang="nb-NO" dirty="0" smtClean="0"/>
              <a:t>Eksempler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blærekatarr </a:t>
            </a:r>
            <a:r>
              <a:rPr lang="nb-NO" dirty="0" smtClean="0"/>
              <a:t>(urinveisinfeksjoner)</a:t>
            </a:r>
          </a:p>
          <a:p>
            <a:pPr lvl="1"/>
            <a:r>
              <a:rPr lang="nb-NO" dirty="0" smtClean="0"/>
              <a:t>Nedre </a:t>
            </a:r>
            <a:r>
              <a:rPr lang="nb-NO" dirty="0"/>
              <a:t>urinveisinfeksjoner hos ikke-gravide og ellers friske </a:t>
            </a:r>
            <a:r>
              <a:rPr lang="nb-NO" dirty="0" smtClean="0"/>
              <a:t>kvinner, </a:t>
            </a:r>
            <a:r>
              <a:rPr lang="nb-NO" dirty="0"/>
              <a:t>går vanligvis over av seg selv i løpet av en uke uten antibiotikabehandling </a:t>
            </a:r>
          </a:p>
          <a:p>
            <a:r>
              <a:rPr lang="nb-NO" dirty="0" smtClean="0"/>
              <a:t>luftveisinfeksjoner</a:t>
            </a:r>
            <a:endParaRPr lang="nb-NO" dirty="0" smtClean="0"/>
          </a:p>
          <a:p>
            <a:pPr lvl="1"/>
            <a:r>
              <a:rPr lang="nb-NO" dirty="0" smtClean="0"/>
              <a:t>De fleste luftveisinfeksjoner er forårsaket av virus</a:t>
            </a:r>
          </a:p>
          <a:p>
            <a:pPr lvl="1"/>
            <a:r>
              <a:rPr lang="nb-NO" dirty="0" smtClean="0"/>
              <a:t>Ørebetennelse </a:t>
            </a:r>
            <a:r>
              <a:rPr lang="nb-NO" dirty="0"/>
              <a:t>er vondt, men hos de aller fleste går sykdommen over </a:t>
            </a:r>
            <a:r>
              <a:rPr lang="nb-NO" dirty="0" smtClean="0"/>
              <a:t>av seg </a:t>
            </a:r>
            <a:r>
              <a:rPr lang="nb-NO" dirty="0"/>
              <a:t>selv.</a:t>
            </a:r>
          </a:p>
        </p:txBody>
      </p:sp>
    </p:spTree>
    <p:extLst>
      <p:ext uri="{BB962C8B-B14F-4D97-AF65-F5344CB8AC3E}">
        <p14:creationId xmlns:p14="http://schemas.microsoft.com/office/powerpoint/2010/main" val="255362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76200" y="115888"/>
            <a:ext cx="8839200" cy="158492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nb-NO" altLang="nb-NO" sz="3100" dirty="0">
                <a:ea typeface="Trebuchet MS" pitchFamily="34" charset="0"/>
                <a:cs typeface="Trebuchet MS" pitchFamily="34" charset="0"/>
              </a:rPr>
              <a:t>25% </a:t>
            </a:r>
            <a:r>
              <a:rPr lang="nb-NO" altLang="nb-NO" sz="3100" dirty="0" smtClean="0">
                <a:ea typeface="Trebuchet MS" pitchFamily="34" charset="0"/>
                <a:cs typeface="Trebuchet MS" pitchFamily="34" charset="0"/>
              </a:rPr>
              <a:t>av befolkningen bruker </a:t>
            </a:r>
            <a:r>
              <a:rPr lang="nb-NO" altLang="nb-NO" sz="3100" dirty="0">
                <a:ea typeface="Trebuchet MS" pitchFamily="34" charset="0"/>
                <a:cs typeface="Trebuchet MS" pitchFamily="34" charset="0"/>
              </a:rPr>
              <a:t>antibiotika i løpet av ett </a:t>
            </a:r>
            <a:r>
              <a:rPr lang="nb-NO" altLang="nb-NO" sz="3100" dirty="0" smtClean="0">
                <a:ea typeface="Trebuchet MS" pitchFamily="34" charset="0"/>
                <a:cs typeface="Trebuchet MS" pitchFamily="34" charset="0"/>
              </a:rPr>
              <a:t>år</a:t>
            </a:r>
            <a:br>
              <a:rPr lang="nb-NO" altLang="nb-NO" sz="3100" dirty="0" smtClean="0">
                <a:ea typeface="Trebuchet MS" pitchFamily="34" charset="0"/>
                <a:cs typeface="Trebuchet MS" pitchFamily="34" charset="0"/>
              </a:rPr>
            </a:br>
            <a:r>
              <a:rPr lang="nb-NO" altLang="nb-NO" sz="3100" dirty="0">
                <a:ea typeface="Trebuchet MS" pitchFamily="34" charset="0"/>
                <a:cs typeface="Trebuchet MS" pitchFamily="34" charset="0"/>
              </a:rPr>
              <a:t/>
            </a:r>
            <a:br>
              <a:rPr lang="nb-NO" altLang="nb-NO" sz="3100" dirty="0">
                <a:ea typeface="Trebuchet MS" pitchFamily="34" charset="0"/>
                <a:cs typeface="Trebuchet MS" pitchFamily="34" charset="0"/>
              </a:rPr>
            </a:br>
            <a:r>
              <a:rPr lang="nb-NO" altLang="nb-NO" sz="3100" dirty="0">
                <a:ea typeface="Trebuchet MS" pitchFamily="34" charset="0"/>
                <a:cs typeface="Trebuchet MS" pitchFamily="34" charset="0"/>
              </a:rPr>
              <a:t>70% </a:t>
            </a:r>
            <a:r>
              <a:rPr lang="nb-NO" altLang="nb-NO" sz="3100" dirty="0" smtClean="0">
                <a:ea typeface="Trebuchet MS" pitchFamily="34" charset="0"/>
                <a:cs typeface="Trebuchet MS" pitchFamily="34" charset="0"/>
              </a:rPr>
              <a:t>vil bruke </a:t>
            </a:r>
            <a:r>
              <a:rPr lang="nb-NO" altLang="nb-NO" sz="3100" dirty="0">
                <a:ea typeface="Trebuchet MS" pitchFamily="34" charset="0"/>
                <a:cs typeface="Trebuchet MS" pitchFamily="34" charset="0"/>
              </a:rPr>
              <a:t>antibiotika i løpet av 5 år</a:t>
            </a:r>
            <a:r>
              <a:rPr lang="nb-NO" altLang="nb-NO" sz="2400" dirty="0">
                <a:ea typeface="Trebuchet MS" pitchFamily="34" charset="0"/>
                <a:cs typeface="Trebuchet MS" pitchFamily="34" charset="0"/>
              </a:rPr>
              <a:t/>
            </a:r>
            <a:br>
              <a:rPr lang="nb-NO" altLang="nb-NO" sz="2400" dirty="0">
                <a:ea typeface="Trebuchet MS" pitchFamily="34" charset="0"/>
                <a:cs typeface="Trebuchet MS" pitchFamily="34" charset="0"/>
              </a:rPr>
            </a:br>
            <a:endParaRPr lang="nb-NO" altLang="nb-NO" sz="2400" dirty="0" smtClean="0">
              <a:ea typeface="Trebuchet MS" pitchFamily="34" charset="0"/>
              <a:cs typeface="Trebuchet MS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30832715"/>
              </p:ext>
            </p:extLst>
          </p:nvPr>
        </p:nvGraphicFramePr>
        <p:xfrm>
          <a:off x="1835696" y="1484784"/>
          <a:ext cx="6264696" cy="5052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5799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Regjeringen har laget en strategi for å redusere </a:t>
            </a:r>
            <a:r>
              <a:rPr lang="nb-NO" dirty="0" err="1" smtClean="0"/>
              <a:t>antibiotikabruken</a:t>
            </a:r>
            <a:r>
              <a:rPr lang="nb-NO" dirty="0" smtClean="0"/>
              <a:t> innen 2020</a:t>
            </a:r>
            <a:endParaRPr lang="nb-N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816424" cy="460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79512" y="1556792"/>
            <a:ext cx="4392488" cy="410445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44824"/>
            <a:ext cx="3096344" cy="4327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940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84976" cy="1143000"/>
          </a:xfrm>
        </p:spPr>
        <p:txBody>
          <a:bodyPr>
            <a:normAutofit/>
          </a:bodyPr>
          <a:lstStyle/>
          <a:p>
            <a:r>
              <a:rPr lang="nb-NO" sz="3600" dirty="0" smtClean="0"/>
              <a:t>30</a:t>
            </a:r>
            <a:r>
              <a:rPr lang="nb-NO" sz="3600" dirty="0" smtClean="0"/>
              <a:t>% reduksjon DDD/1000 innbygger/døgn </a:t>
            </a:r>
            <a:endParaRPr lang="nb-NO" sz="36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6768752" cy="476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Sylinder 4"/>
          <p:cNvSpPr txBox="1"/>
          <p:nvPr/>
        </p:nvSpPr>
        <p:spPr>
          <a:xfrm>
            <a:off x="5364088" y="1700808"/>
            <a:ext cx="223224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2012: 17,4 </a:t>
            </a:r>
          </a:p>
          <a:p>
            <a:endParaRPr lang="nb-NO" dirty="0" smtClean="0"/>
          </a:p>
          <a:p>
            <a:r>
              <a:rPr lang="nb-NO" dirty="0" smtClean="0"/>
              <a:t>Mål 2020: 12,2</a:t>
            </a:r>
          </a:p>
          <a:p>
            <a:endParaRPr lang="nb-NO" sz="1400" dirty="0" smtClean="0"/>
          </a:p>
          <a:p>
            <a:r>
              <a:rPr lang="nb-NO" sz="1400" dirty="0" smtClean="0"/>
              <a:t>DDD/1000 innbygger/døgn</a:t>
            </a:r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0" y="6237312"/>
            <a:ext cx="7164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 ATC-kode J01 (ekskl. </a:t>
            </a:r>
            <a:r>
              <a:rPr lang="nb-NO" dirty="0" err="1" smtClean="0"/>
              <a:t>metenamin</a:t>
            </a:r>
            <a:r>
              <a:rPr lang="nb-NO" dirty="0" smtClean="0"/>
              <a:t>). Kilde: Grossistbasert salgsstatistikk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106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nb-NO" sz="3600" dirty="0" smtClean="0"/>
              <a:t>Redusere </a:t>
            </a:r>
            <a:r>
              <a:rPr lang="nb-NO" sz="3600" dirty="0" smtClean="0"/>
              <a:t>antall resepter per 1000 innbygger </a:t>
            </a:r>
            <a:endParaRPr lang="nb-NO" sz="36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33358" y="61653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* ATC-kode J01 (ekskl. </a:t>
            </a:r>
            <a:r>
              <a:rPr lang="nb-NO" dirty="0" err="1" smtClean="0"/>
              <a:t>metenamin</a:t>
            </a:r>
            <a:r>
              <a:rPr lang="nb-NO" dirty="0" smtClean="0"/>
              <a:t>). 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6588224" y="6049831"/>
            <a:ext cx="2555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Kilde: Reseptregisteret</a:t>
            </a:r>
          </a:p>
        </p:txBody>
      </p:sp>
      <p:graphicFrame>
        <p:nvGraphicFramePr>
          <p:cNvPr id="9" name="Plassholder for innhold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7119610"/>
              </p:ext>
            </p:extLst>
          </p:nvPr>
        </p:nvGraphicFramePr>
        <p:xfrm>
          <a:off x="107504" y="1660631"/>
          <a:ext cx="878497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kstSylinder 9"/>
          <p:cNvSpPr txBox="1"/>
          <p:nvPr/>
        </p:nvSpPr>
        <p:spPr>
          <a:xfrm>
            <a:off x="6660232" y="1628800"/>
            <a:ext cx="2339752" cy="1415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2014: </a:t>
            </a:r>
            <a:r>
              <a:rPr lang="nb-NO" dirty="0" err="1" smtClean="0"/>
              <a:t>ca</a:t>
            </a:r>
            <a:r>
              <a:rPr lang="nb-NO" dirty="0" smtClean="0"/>
              <a:t> 400</a:t>
            </a:r>
          </a:p>
          <a:p>
            <a:endParaRPr lang="nb-NO" dirty="0" smtClean="0"/>
          </a:p>
          <a:p>
            <a:r>
              <a:rPr lang="nb-NO" dirty="0" smtClean="0"/>
              <a:t>Mål 2020: 250</a:t>
            </a:r>
          </a:p>
          <a:p>
            <a:endParaRPr lang="nb-NO" sz="1400" dirty="0" smtClean="0"/>
          </a:p>
          <a:p>
            <a:r>
              <a:rPr lang="nb-NO" sz="1400" dirty="0" smtClean="0"/>
              <a:t>resepter/1000 innbyggere/år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5155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259632" y="620688"/>
            <a:ext cx="6432970" cy="43924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altLang="nb-NO" sz="3200" dirty="0" smtClean="0">
                <a:solidFill>
                  <a:prstClr val="white"/>
                </a:solidFill>
              </a:rPr>
              <a:t>Spørsmålet er</a:t>
            </a:r>
          </a:p>
          <a:p>
            <a:r>
              <a:rPr lang="nb-NO" altLang="nb-NO" sz="3200" dirty="0" smtClean="0">
                <a:solidFill>
                  <a:prstClr val="white"/>
                </a:solidFill>
              </a:rPr>
              <a:t>«</a:t>
            </a:r>
            <a:r>
              <a:rPr lang="nb-NO" altLang="nb-NO" sz="32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greier vi det?</a:t>
            </a:r>
            <a:r>
              <a:rPr lang="nb-NO" altLang="nb-NO" sz="3200" dirty="0" smtClean="0">
                <a:solidFill>
                  <a:prstClr val="white"/>
                </a:solidFill>
              </a:rPr>
              <a:t>»</a:t>
            </a:r>
          </a:p>
          <a:p>
            <a:endParaRPr lang="nb-NO" altLang="nb-NO" sz="3200" dirty="0" smtClean="0">
              <a:solidFill>
                <a:prstClr val="white"/>
              </a:solidFill>
            </a:endParaRPr>
          </a:p>
          <a:p>
            <a:endParaRPr lang="nb-NO" altLang="nb-NO" sz="3200" dirty="0">
              <a:solidFill>
                <a:prstClr val="white"/>
              </a:solidFill>
            </a:endParaRPr>
          </a:p>
          <a:p>
            <a:pPr algn="ctr"/>
            <a:endParaRPr lang="nb-NO" altLang="nb-NO" sz="3200" dirty="0" smtClean="0">
              <a:solidFill>
                <a:prstClr val="white"/>
              </a:solidFill>
            </a:endParaRPr>
          </a:p>
          <a:p>
            <a:pPr algn="ctr"/>
            <a:endParaRPr lang="nb-NO" altLang="nb-NO" sz="3200" dirty="0" smtClean="0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160" y="3212976"/>
            <a:ext cx="4633913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247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703" y="5273725"/>
            <a:ext cx="7153050" cy="1584275"/>
          </a:xfrm>
        </p:spPr>
        <p:txBody>
          <a:bodyPr>
            <a:normAutofit/>
          </a:bodyPr>
          <a:lstStyle/>
          <a:p>
            <a:r>
              <a:rPr lang="nb-NO" altLang="nb-NO" sz="2000" dirty="0" smtClean="0">
                <a:latin typeface="+mn-lt"/>
              </a:rPr>
              <a:t>Livsvitenskap i lunsjen, Realfagsbiblioteket, 20 november 2015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9927" y="4293096"/>
            <a:ext cx="6984776" cy="1170806"/>
          </a:xfrm>
        </p:spPr>
        <p:txBody>
          <a:bodyPr>
            <a:noAutofit/>
          </a:bodyPr>
          <a:lstStyle/>
          <a:p>
            <a:pPr eaLnBrk="1" hangingPunct="1"/>
            <a:r>
              <a:rPr lang="nb-NO" altLang="nb-NO" sz="2400" dirty="0" smtClean="0">
                <a:solidFill>
                  <a:schemeClr val="bg2"/>
                </a:solidFill>
              </a:rPr>
              <a:t>Hege Salvesen Blix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b-NO" sz="1600" i="1" dirty="0" smtClean="0">
                <a:solidFill>
                  <a:schemeClr val="bg2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nb-NO" sz="1600" i="1" dirty="0" err="1" smtClean="0">
                <a:solidFill>
                  <a:schemeClr val="bg2"/>
                </a:solidFill>
              </a:rPr>
              <a:t>Cand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 pharm./ Professor/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Seniorforsker</a:t>
            </a:r>
            <a:endParaRPr lang="en-US" altLang="nb-NO" sz="1600" i="1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nb-NO" sz="1600" i="1" dirty="0" err="1" smtClean="0">
                <a:solidFill>
                  <a:schemeClr val="bg2"/>
                </a:solidFill>
              </a:rPr>
              <a:t>Avdeling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 for 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legemiddelepidemiologi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, 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Nasjonalt</a:t>
            </a:r>
            <a:r>
              <a:rPr lang="en-US" altLang="nb-NO" sz="1600" i="1" dirty="0" smtClean="0">
                <a:solidFill>
                  <a:schemeClr val="bg2"/>
                </a:solidFill>
              </a:rPr>
              <a:t> </a:t>
            </a:r>
            <a:r>
              <a:rPr lang="en-US" altLang="nb-NO" sz="1600" i="1" dirty="0" err="1" smtClean="0">
                <a:solidFill>
                  <a:schemeClr val="bg2"/>
                </a:solidFill>
              </a:rPr>
              <a:t>folkehelseinstitutt</a:t>
            </a:r>
            <a:endParaRPr lang="en-US" altLang="nb-NO" sz="1600" i="1" dirty="0" smtClean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67" y="1"/>
            <a:ext cx="1627340" cy="1963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32103" y="1484784"/>
            <a:ext cx="7153050" cy="24567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altLang="nb-NO" sz="4000" dirty="0" err="1" smtClean="0"/>
              <a:t>Antibiotikabruk</a:t>
            </a:r>
            <a:endParaRPr lang="nb-NO" altLang="nb-NO" sz="4000" dirty="0" smtClean="0"/>
          </a:p>
          <a:p>
            <a:pPr algn="ctr"/>
            <a:r>
              <a:rPr lang="nb-NO" altLang="nb-NO" sz="4000" dirty="0" smtClean="0"/>
              <a:t>Hvem bruker mest i Norge?</a:t>
            </a:r>
          </a:p>
        </p:txBody>
      </p:sp>
      <p:sp>
        <p:nvSpPr>
          <p:cNvPr id="6" name="Plassholder for innhold 2"/>
          <p:cNvSpPr txBox="1">
            <a:spLocks/>
          </p:cNvSpPr>
          <p:nvPr/>
        </p:nvSpPr>
        <p:spPr>
          <a:xfrm>
            <a:off x="636820" y="2204864"/>
            <a:ext cx="7776864" cy="403244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 smtClean="0"/>
              <a:t>Hvem bruker antibiotika?</a:t>
            </a:r>
          </a:p>
          <a:p>
            <a:endParaRPr lang="nb-NO" dirty="0" smtClean="0"/>
          </a:p>
          <a:p>
            <a:r>
              <a:rPr lang="nb-NO" dirty="0" smtClean="0"/>
              <a:t>Hvem bruker mest?</a:t>
            </a:r>
          </a:p>
          <a:p>
            <a:pPr lvl="1"/>
            <a:r>
              <a:rPr lang="nb-NO" dirty="0" smtClean="0"/>
              <a:t>Brukes antibiotika noen gang unødvendig?</a:t>
            </a:r>
          </a:p>
          <a:p>
            <a:endParaRPr lang="nb-NO" dirty="0" smtClean="0"/>
          </a:p>
          <a:p>
            <a:r>
              <a:rPr lang="nb-NO" dirty="0" smtClean="0"/>
              <a:t>Kan vi redusere </a:t>
            </a:r>
            <a:r>
              <a:rPr lang="nb-NO" dirty="0" err="1" smtClean="0"/>
              <a:t>antibiotikabruken</a:t>
            </a:r>
            <a:r>
              <a:rPr lang="nb-NO" dirty="0" smtClean="0"/>
              <a:t> i Norge?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065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tel 2"/>
          <p:cNvSpPr>
            <a:spLocks noGrp="1"/>
          </p:cNvSpPr>
          <p:nvPr>
            <p:ph type="title"/>
          </p:nvPr>
        </p:nvSpPr>
        <p:spPr>
          <a:xfrm>
            <a:off x="251520" y="315748"/>
            <a:ext cx="88392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nb-NO" altLang="nb-NO" sz="2800" dirty="0" smtClean="0">
                <a:ea typeface="Trebuchet MS" pitchFamily="34" charset="0"/>
                <a:cs typeface="Trebuchet MS" pitchFamily="34" charset="0"/>
              </a:rPr>
              <a:t>Utdanning </a:t>
            </a:r>
            <a:r>
              <a:rPr lang="nb-NO" altLang="nb-NO" sz="2000" dirty="0" smtClean="0">
                <a:ea typeface="Trebuchet MS" pitchFamily="34" charset="0"/>
                <a:cs typeface="Trebuchet MS" pitchFamily="34" charset="0"/>
              </a:rPr>
              <a:t>– Reseptregisteret koblet med helseundersøkelsene</a:t>
            </a:r>
            <a:br>
              <a:rPr lang="nb-NO" altLang="nb-NO" sz="2000" dirty="0" smtClean="0">
                <a:ea typeface="Trebuchet MS" pitchFamily="34" charset="0"/>
                <a:cs typeface="Trebuchet MS" pitchFamily="34" charset="0"/>
              </a:rPr>
            </a:br>
            <a:r>
              <a:rPr lang="nb-NO" altLang="nb-NO" sz="1100" dirty="0" smtClean="0">
                <a:ea typeface="Trebuchet MS" pitchFamily="34" charset="0"/>
                <a:cs typeface="Trebuchet MS" pitchFamily="34" charset="0"/>
              </a:rPr>
              <a:t/>
            </a:r>
            <a:br>
              <a:rPr lang="nb-NO" altLang="nb-NO" sz="1100" dirty="0" smtClean="0">
                <a:ea typeface="Trebuchet MS" pitchFamily="34" charset="0"/>
                <a:cs typeface="Trebuchet MS" pitchFamily="34" charset="0"/>
              </a:rPr>
            </a:b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Bruk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av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antibiotika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, 2004-2009,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fordelt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på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kjønn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og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lengde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på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r>
              <a:rPr lang="en-US" altLang="nb-NO" sz="1600" dirty="0" err="1" smtClean="0">
                <a:ea typeface="Trebuchet MS" pitchFamily="34" charset="0"/>
                <a:cs typeface="Trebuchet MS" pitchFamily="34" charset="0"/>
              </a:rPr>
              <a:t>utdanning</a:t>
            </a:r>
            <a:r>
              <a:rPr lang="en-US" altLang="nb-NO" sz="1600" dirty="0" smtClean="0">
                <a:ea typeface="Trebuchet MS" pitchFamily="34" charset="0"/>
                <a:cs typeface="Trebuchet MS" pitchFamily="34" charset="0"/>
              </a:rPr>
              <a:t> </a:t>
            </a:r>
            <a:endParaRPr lang="nb-NO" altLang="nb-NO" sz="1400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12776"/>
            <a:ext cx="5334000" cy="531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6588224" y="76200"/>
            <a:ext cx="2422426" cy="2564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9pPr>
          </a:lstStyle>
          <a:p>
            <a:pPr>
              <a:buFont typeface="Wingdings" pitchFamily="2" charset="2"/>
              <a:buNone/>
              <a:defRPr/>
            </a:pPr>
            <a:r>
              <a:rPr lang="nb-NO" sz="1200" kern="0" dirty="0" smtClean="0"/>
              <a:t>Hvem bruker - Reseptregisteret</a:t>
            </a:r>
            <a:endParaRPr lang="nb-NO" sz="1050" kern="0" dirty="0" smtClean="0">
              <a:solidFill>
                <a:srgbClr val="EF0D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2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>
            <a:normAutofit/>
          </a:bodyPr>
          <a:lstStyle/>
          <a:p>
            <a:pPr algn="l" eaLnBrk="1" hangingPunct="1"/>
            <a:r>
              <a:rPr lang="nb-NO" altLang="nb-NO" sz="2800" b="1" dirty="0" smtClean="0">
                <a:ea typeface="Trebuchet MS" pitchFamily="34" charset="0"/>
                <a:cs typeface="Trebuchet MS" pitchFamily="34" charset="0"/>
              </a:rPr>
              <a:t>Kilder til informasjon om </a:t>
            </a:r>
            <a:br>
              <a:rPr lang="nb-NO" altLang="nb-NO" sz="2800" b="1" dirty="0" smtClean="0">
                <a:ea typeface="Trebuchet MS" pitchFamily="34" charset="0"/>
                <a:cs typeface="Trebuchet MS" pitchFamily="34" charset="0"/>
              </a:rPr>
            </a:br>
            <a:r>
              <a:rPr lang="nb-NO" altLang="nb-NO" sz="2800" b="1" dirty="0" err="1" smtClean="0">
                <a:ea typeface="Trebuchet MS" pitchFamily="34" charset="0"/>
                <a:cs typeface="Trebuchet MS" pitchFamily="34" charset="0"/>
              </a:rPr>
              <a:t>antibiotikabruk</a:t>
            </a:r>
            <a:r>
              <a:rPr lang="nb-NO" altLang="nb-NO" sz="2800" b="1" dirty="0" smtClean="0">
                <a:ea typeface="Trebuchet MS" pitchFamily="34" charset="0"/>
                <a:cs typeface="Trebuchet MS" pitchFamily="34" charset="0"/>
              </a:rPr>
              <a:t> og </a:t>
            </a:r>
            <a:r>
              <a:rPr lang="nb-NO" altLang="nb-NO" sz="2800" b="1" dirty="0" err="1" smtClean="0">
                <a:ea typeface="Trebuchet MS" pitchFamily="34" charset="0"/>
                <a:cs typeface="Trebuchet MS" pitchFamily="34" charset="0"/>
              </a:rPr>
              <a:t>antibiotikareseistens</a:t>
            </a:r>
            <a:endParaRPr lang="nb-NO" altLang="nb-NO" sz="2800" b="1" dirty="0" smtClean="0">
              <a:ea typeface="Trebuchet MS" pitchFamily="34" charset="0"/>
              <a:cs typeface="Trebuchet MS" pitchFamily="34" charset="0"/>
            </a:endParaRPr>
          </a:p>
        </p:txBody>
      </p:sp>
      <p:pic>
        <p:nvPicPr>
          <p:cNvPr id="10246" name="Picture 8" descr="bokomslag2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6584"/>
            <a:ext cx="1456079" cy="2080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9" descr="801b3f67b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175" y="2015335"/>
            <a:ext cx="1476816" cy="2111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041" y="2001245"/>
            <a:ext cx="1525441" cy="2147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85" y="4581906"/>
            <a:ext cx="1304876" cy="18399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517884"/>
            <a:ext cx="1362303" cy="1946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9" y="4604838"/>
            <a:ext cx="1255817" cy="17955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37" y="2036584"/>
            <a:ext cx="1535063" cy="215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1856281" y="4217779"/>
            <a:ext cx="936104" cy="276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Europa</a:t>
            </a:r>
            <a:endParaRPr lang="nb-NO" sz="12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225568" y="4216677"/>
            <a:ext cx="936104" cy="276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Norden</a:t>
            </a:r>
            <a:endParaRPr lang="nb-NO" sz="1200" dirty="0"/>
          </a:p>
        </p:txBody>
      </p:sp>
      <p:sp>
        <p:nvSpPr>
          <p:cNvPr id="14" name="TekstSylinder 13"/>
          <p:cNvSpPr txBox="1"/>
          <p:nvPr/>
        </p:nvSpPr>
        <p:spPr>
          <a:xfrm>
            <a:off x="225568" y="1621085"/>
            <a:ext cx="8819660" cy="276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200" dirty="0" smtClean="0"/>
              <a:t>Nasjonalt</a:t>
            </a:r>
            <a:endParaRPr lang="nb-NO" sz="1200" dirty="0"/>
          </a:p>
        </p:txBody>
      </p:sp>
      <p:sp>
        <p:nvSpPr>
          <p:cNvPr id="15" name="TekstSylinder 14"/>
          <p:cNvSpPr txBox="1"/>
          <p:nvPr/>
        </p:nvSpPr>
        <p:spPr>
          <a:xfrm>
            <a:off x="5226194" y="4240885"/>
            <a:ext cx="1722659" cy="27699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 smtClean="0"/>
              <a:t>Lokalt; Troms/Finnmark</a:t>
            </a:r>
            <a:endParaRPr lang="nb-NO" sz="1200" dirty="0"/>
          </a:p>
        </p:txBody>
      </p:sp>
      <p:sp>
        <p:nvSpPr>
          <p:cNvPr id="16" name="TekstSylinder 15"/>
          <p:cNvSpPr txBox="1"/>
          <p:nvPr/>
        </p:nvSpPr>
        <p:spPr>
          <a:xfrm>
            <a:off x="6544556" y="3212976"/>
            <a:ext cx="220390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Kommunehelsa statistikkbank</a:t>
            </a:r>
          </a:p>
          <a:p>
            <a:r>
              <a:rPr lang="nb-NO" sz="1200" dirty="0" smtClean="0"/>
              <a:t>www.khs.fhi.no</a:t>
            </a:r>
            <a:r>
              <a:rPr lang="nb-NO" sz="1200" dirty="0"/>
              <a:t>/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3297323" y="4798399"/>
            <a:ext cx="1304876" cy="138499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dirty="0"/>
              <a:t>http://ecdc.europa.eu/en/healthtopics/antimicrobial_resistance/esac-net-database/Pages/database.aspx</a:t>
            </a:r>
          </a:p>
        </p:txBody>
      </p:sp>
      <p:sp>
        <p:nvSpPr>
          <p:cNvPr id="18" name="TekstSylinder 17"/>
          <p:cNvSpPr txBox="1"/>
          <p:nvPr/>
        </p:nvSpPr>
        <p:spPr>
          <a:xfrm>
            <a:off x="6544556" y="2021723"/>
            <a:ext cx="2203908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Nasjonale kvalitetsindikatorer</a:t>
            </a:r>
          </a:p>
          <a:p>
            <a:r>
              <a:rPr lang="nb-NO" sz="1200" dirty="0" smtClean="0"/>
              <a:t>www.helsenorge.no</a:t>
            </a:r>
            <a:endParaRPr lang="nb-NO" sz="1200" dirty="0"/>
          </a:p>
        </p:txBody>
      </p:sp>
      <p:sp>
        <p:nvSpPr>
          <p:cNvPr id="19" name="TekstSylinder 18"/>
          <p:cNvSpPr txBox="1"/>
          <p:nvPr/>
        </p:nvSpPr>
        <p:spPr>
          <a:xfrm>
            <a:off x="6559796" y="2609419"/>
            <a:ext cx="2188667" cy="461665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smtClean="0"/>
              <a:t>Reseptregisteret søkeside</a:t>
            </a:r>
          </a:p>
          <a:p>
            <a:r>
              <a:rPr lang="nb-NO" sz="1200" dirty="0" smtClean="0"/>
              <a:t>www.reseptregisteret.no</a:t>
            </a:r>
            <a:endParaRPr lang="nb-NO" sz="1200" dirty="0"/>
          </a:p>
        </p:txBody>
      </p:sp>
      <p:sp>
        <p:nvSpPr>
          <p:cNvPr id="4" name="Knip hjørner på samme side i rektangel 3"/>
          <p:cNvSpPr/>
          <p:nvPr/>
        </p:nvSpPr>
        <p:spPr>
          <a:xfrm>
            <a:off x="6406756" y="1621085"/>
            <a:ext cx="2500672" cy="2383979"/>
          </a:xfrm>
          <a:prstGeom prst="snip2SameRect">
            <a:avLst/>
          </a:prstGeom>
          <a:noFill/>
          <a:ln w="222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787188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5148064" y="4797152"/>
            <a:ext cx="3456384" cy="1522090"/>
          </a:xfrm>
        </p:spPr>
        <p:txBody>
          <a:bodyPr/>
          <a:lstStyle/>
          <a:p>
            <a:r>
              <a:rPr lang="nb-NO" dirty="0" smtClean="0"/>
              <a:t>Stand på vitensentre</a:t>
            </a:r>
            <a:endParaRPr lang="nb-NO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404664"/>
            <a:ext cx="575560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6672"/>
            <a:ext cx="2856752" cy="2900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4071937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0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Alt henger sammen – «One </a:t>
            </a:r>
            <a:r>
              <a:rPr lang="nb-NO" dirty="0" err="1" smtClean="0"/>
              <a:t>health</a:t>
            </a:r>
            <a:r>
              <a:rPr lang="nb-NO" dirty="0" smtClean="0"/>
              <a:t>» </a:t>
            </a:r>
            <a:r>
              <a:rPr lang="nb-NO" b="1" dirty="0" smtClean="0">
                <a:solidFill>
                  <a:schemeClr val="tx2"/>
                </a:solidFill>
              </a:rPr>
              <a:t>Hvem bruker antibiotika?</a:t>
            </a:r>
            <a:endParaRPr lang="nb-NO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Plassholder for innhold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3284733"/>
              </p:ext>
            </p:extLst>
          </p:nvPr>
        </p:nvGraphicFramePr>
        <p:xfrm>
          <a:off x="-900608" y="1628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Sylinder 7"/>
          <p:cNvSpPr txBox="1"/>
          <p:nvPr/>
        </p:nvSpPr>
        <p:spPr>
          <a:xfrm>
            <a:off x="4572001" y="4509120"/>
            <a:ext cx="4427983" cy="16312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b-NO" altLang="nb-NO" sz="2000" dirty="0"/>
              <a:t>Antibiotika har </a:t>
            </a:r>
            <a:r>
              <a:rPr lang="nb-NO" altLang="nb-NO" sz="2000" b="1" dirty="0"/>
              <a:t>økologiske </a:t>
            </a:r>
            <a:r>
              <a:rPr lang="nb-NO" altLang="nb-NO" sz="2000" b="1" dirty="0" smtClean="0"/>
              <a:t>bivirkninger</a:t>
            </a:r>
          </a:p>
          <a:p>
            <a:pPr algn="ctr"/>
            <a:endParaRPr lang="nb-NO" altLang="nb-NO" sz="2000" b="1" dirty="0" smtClean="0"/>
          </a:p>
          <a:p>
            <a:pPr algn="ctr"/>
            <a:r>
              <a:rPr lang="nb-NO" sz="2000" i="1" dirty="0" smtClean="0"/>
              <a:t>I </a:t>
            </a:r>
            <a:r>
              <a:rPr lang="nb-NO" sz="2000" i="1" dirty="0" smtClean="0"/>
              <a:t>Norge 2014: </a:t>
            </a:r>
            <a:r>
              <a:rPr lang="nb-NO" sz="2000" i="1" dirty="0" smtClean="0"/>
              <a:t>39 tonn antibiotika brukes til mennesker</a:t>
            </a:r>
          </a:p>
          <a:p>
            <a:pPr algn="ctr"/>
            <a:r>
              <a:rPr lang="nb-NO" sz="2000" i="1" dirty="0" smtClean="0"/>
              <a:t>og 8 tonn til dyr</a:t>
            </a:r>
            <a:endParaRPr lang="nb-NO" sz="2000" i="1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400781"/>
            <a:ext cx="4572000" cy="29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0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28" y="0"/>
            <a:ext cx="3236913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62108"/>
            <a:ext cx="6815968" cy="44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589430" cy="122413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nb-NO" sz="3200" dirty="0" smtClean="0"/>
              <a:t>I Norden brukes lite antibiotika,</a:t>
            </a:r>
            <a:br>
              <a:rPr lang="nb-NO" sz="3200" dirty="0" smtClean="0"/>
            </a:br>
            <a:endParaRPr lang="nb-NO" sz="3200" dirty="0"/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835696" y="721022"/>
            <a:ext cx="7308304" cy="188059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  <a:t>MENS </a:t>
            </a:r>
            <a:r>
              <a:rPr lang="nb-NO" sz="3200" dirty="0" err="1" smtClean="0">
                <a:solidFill>
                  <a:schemeClr val="accent2">
                    <a:lumMod val="75000"/>
                  </a:schemeClr>
                </a:solidFill>
              </a:rPr>
              <a:t>antibiotikabruken</a:t>
            </a:r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nb-NO" sz="3200" dirty="0" smtClean="0">
                <a:solidFill>
                  <a:srgbClr val="7030A0"/>
                </a:solidFill>
              </a:rPr>
              <a:t>øker i Norge </a:t>
            </a:r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nb-NO" sz="3200" dirty="0" smtClean="0">
                <a:solidFill>
                  <a:schemeClr val="accent2">
                    <a:lumMod val="75000"/>
                  </a:schemeClr>
                </a:solidFill>
              </a:rPr>
              <a:t> går bruken ned i Sverige</a:t>
            </a:r>
            <a:endParaRPr lang="nb-NO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80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Hvorfor</a:t>
            </a:r>
            <a:r>
              <a:rPr lang="nb-NO" dirty="0" smtClean="0"/>
              <a:t>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>
            <a:normAutofit fontScale="77500" lnSpcReduction="20000"/>
          </a:bodyPr>
          <a:lstStyle/>
          <a:p>
            <a:r>
              <a:rPr lang="nb-NO" dirty="0" smtClean="0"/>
              <a:t>Er vi </a:t>
            </a:r>
            <a:r>
              <a:rPr lang="nb-NO" dirty="0" smtClean="0"/>
              <a:t>sykere?</a:t>
            </a:r>
            <a:endParaRPr lang="nb-NO" dirty="0" smtClean="0"/>
          </a:p>
          <a:p>
            <a:r>
              <a:rPr lang="nb-NO" dirty="0" smtClean="0"/>
              <a:t>Har vi flere eller andre typer </a:t>
            </a:r>
            <a:r>
              <a:rPr lang="nb-NO" dirty="0" smtClean="0"/>
              <a:t>infeksjoner?</a:t>
            </a:r>
            <a:endParaRPr lang="nb-NO" dirty="0" smtClean="0"/>
          </a:p>
          <a:p>
            <a:r>
              <a:rPr lang="nb-NO" dirty="0" smtClean="0"/>
              <a:t>Har vi større </a:t>
            </a:r>
            <a:r>
              <a:rPr lang="nb-NO" dirty="0" err="1" smtClean="0"/>
              <a:t>risikoadferd</a:t>
            </a:r>
            <a:r>
              <a:rPr lang="nb-NO" dirty="0" smtClean="0"/>
              <a:t>?</a:t>
            </a:r>
          </a:p>
          <a:p>
            <a:pPr marL="914400" lvl="2" indent="0">
              <a:buNone/>
            </a:pPr>
            <a:endParaRPr lang="nb-NO" sz="3000" b="1" dirty="0" smtClean="0"/>
          </a:p>
          <a:p>
            <a:pPr marL="914400" lvl="2" indent="0">
              <a:buNone/>
            </a:pPr>
            <a:r>
              <a:rPr lang="nb-NO" sz="3000" b="1" dirty="0" smtClean="0"/>
              <a:t>Eller </a:t>
            </a:r>
          </a:p>
          <a:p>
            <a:endParaRPr lang="nb-NO" dirty="0" smtClean="0"/>
          </a:p>
          <a:p>
            <a:r>
              <a:rPr lang="nb-NO" dirty="0" smtClean="0"/>
              <a:t>Går vi til legen </a:t>
            </a:r>
            <a:r>
              <a:rPr lang="nb-NO" dirty="0" smtClean="0"/>
              <a:t>oftere?</a:t>
            </a:r>
            <a:endParaRPr lang="nb-NO" dirty="0" smtClean="0"/>
          </a:p>
          <a:p>
            <a:r>
              <a:rPr lang="nb-NO" dirty="0" smtClean="0"/>
              <a:t>Er legene mer slepphendt med </a:t>
            </a:r>
            <a:r>
              <a:rPr lang="nb-NO" dirty="0" err="1" smtClean="0"/>
              <a:t>antibiotikaforskrivningen</a:t>
            </a:r>
            <a:r>
              <a:rPr lang="nb-NO" dirty="0" smtClean="0"/>
              <a:t>?</a:t>
            </a:r>
          </a:p>
          <a:p>
            <a:r>
              <a:rPr lang="nb-NO" dirty="0" smtClean="0"/>
              <a:t>Er </a:t>
            </a:r>
            <a:r>
              <a:rPr lang="nb-NO" dirty="0" smtClean="0"/>
              <a:t>det geografiske </a:t>
            </a:r>
            <a:r>
              <a:rPr lang="nb-NO" dirty="0" smtClean="0"/>
              <a:t>forklaringer?</a:t>
            </a:r>
          </a:p>
          <a:p>
            <a:pPr marL="914400" lvl="2" indent="0">
              <a:buNone/>
            </a:pPr>
            <a:endParaRPr lang="nb-NO" sz="3000" b="1" dirty="0"/>
          </a:p>
          <a:p>
            <a:pPr marL="914400" lvl="2" indent="0">
              <a:buNone/>
            </a:pPr>
            <a:r>
              <a:rPr lang="nb-NO" sz="3000" b="1" dirty="0" smtClean="0"/>
              <a:t>Eller </a:t>
            </a:r>
            <a:endParaRPr lang="nb-NO" sz="3000" b="1" dirty="0"/>
          </a:p>
          <a:p>
            <a:endParaRPr lang="nb-NO" dirty="0"/>
          </a:p>
          <a:p>
            <a:r>
              <a:rPr lang="nb-NO" dirty="0" smtClean="0"/>
              <a:t>Har svenskene vært flinkere til å håndtere problemstillingen?</a:t>
            </a:r>
            <a:endParaRPr lang="nb-NO" dirty="0"/>
          </a:p>
          <a:p>
            <a:endParaRPr lang="nb-NO" dirty="0" smtClean="0"/>
          </a:p>
          <a:p>
            <a:pPr marL="457200" lvl="1" indent="0">
              <a:buNone/>
            </a:pPr>
            <a:endParaRPr lang="nb-NO" dirty="0" smtClean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5002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-16076"/>
            <a:ext cx="8229600" cy="1644876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Er følgende utsagn sant eller usant?</a:t>
            </a:r>
            <a:br>
              <a:rPr lang="nb-NO" dirty="0" smtClean="0"/>
            </a:br>
            <a:r>
              <a:rPr lang="nb-NO" dirty="0" smtClean="0">
                <a:solidFill>
                  <a:schemeClr val="accent2"/>
                </a:solidFill>
              </a:rPr>
              <a:t>«</a:t>
            </a:r>
            <a:r>
              <a:rPr lang="nb-NO" sz="5300" i="1" dirty="0" smtClean="0">
                <a:solidFill>
                  <a:schemeClr val="accent2">
                    <a:lumMod val="75000"/>
                  </a:schemeClr>
                </a:solidFill>
              </a:rPr>
              <a:t>Antibiotika dreper virus»</a:t>
            </a:r>
            <a:endParaRPr lang="nb-NO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15" y="1467418"/>
            <a:ext cx="5145273" cy="53694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Sylinder 5"/>
          <p:cNvSpPr txBox="1"/>
          <p:nvPr/>
        </p:nvSpPr>
        <p:spPr>
          <a:xfrm>
            <a:off x="6143617" y="6467550"/>
            <a:ext cx="2852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Kilde: EU barometer 2009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6012160" y="2348880"/>
            <a:ext cx="2852393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nb-NO" sz="2800" dirty="0" smtClean="0">
                <a:solidFill>
                  <a:schemeClr val="accent2">
                    <a:lumMod val="75000"/>
                  </a:schemeClr>
                </a:solidFill>
              </a:rPr>
              <a:t>Riktig svar = </a:t>
            </a:r>
            <a:r>
              <a:rPr lang="nb-NO" sz="2800" b="1" dirty="0" smtClean="0">
                <a:solidFill>
                  <a:schemeClr val="accent2">
                    <a:lumMod val="75000"/>
                  </a:schemeClr>
                </a:solidFill>
              </a:rPr>
              <a:t>False</a:t>
            </a:r>
          </a:p>
          <a:p>
            <a:pPr algn="r"/>
            <a:endParaRPr lang="nb-NO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nb-NO" sz="2800" dirty="0" smtClean="0">
                <a:solidFill>
                  <a:schemeClr val="accent2">
                    <a:lumMod val="75000"/>
                  </a:schemeClr>
                </a:solidFill>
              </a:rPr>
              <a:t>Svenskene er best opplyst i Europa; 73% svarer «false», </a:t>
            </a:r>
          </a:p>
          <a:p>
            <a:endParaRPr lang="nb-NO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70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2" name="Rectangle 4"/>
          <p:cNvSpPr>
            <a:spLocks noGrp="1" noChangeArrowheads="1"/>
          </p:cNvSpPr>
          <p:nvPr>
            <p:ph type="title"/>
          </p:nvPr>
        </p:nvSpPr>
        <p:spPr>
          <a:xfrm>
            <a:off x="179512" y="61834"/>
            <a:ext cx="8831137" cy="787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2400" dirty="0" smtClean="0">
                <a:solidFill>
                  <a:schemeClr val="tx2"/>
                </a:solidFill>
              </a:rPr>
              <a:t>Hvem bruker antibiotika ? – </a:t>
            </a:r>
            <a:r>
              <a:rPr lang="nb-NO" sz="2400" dirty="0">
                <a:solidFill>
                  <a:schemeClr val="tx2"/>
                </a:solidFill>
              </a:rPr>
              <a:t>alder og </a:t>
            </a:r>
            <a:r>
              <a:rPr lang="nb-NO" sz="2400" dirty="0" smtClean="0">
                <a:solidFill>
                  <a:schemeClr val="tx2"/>
                </a:solidFill>
              </a:rPr>
              <a:t>kjønn</a:t>
            </a:r>
            <a:endParaRPr lang="nb-NO" sz="1400" dirty="0">
              <a:solidFill>
                <a:schemeClr val="tx2"/>
              </a:solidFill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5" y="1012910"/>
            <a:ext cx="8960945" cy="5845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9196"/>
            <a:ext cx="1470296" cy="8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15401"/>
            <a:ext cx="1447800" cy="967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013175"/>
            <a:ext cx="1798637" cy="102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Knip hjørner på samme side i rektangel 1"/>
          <p:cNvSpPr/>
          <p:nvPr/>
        </p:nvSpPr>
        <p:spPr>
          <a:xfrm>
            <a:off x="2214862" y="4610050"/>
            <a:ext cx="1798637" cy="312440"/>
          </a:xfrm>
          <a:prstGeom prst="snip2Same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MISBRUK!</a:t>
            </a:r>
            <a:endParaRPr lang="nb-NO" sz="2000" dirty="0"/>
          </a:p>
        </p:txBody>
      </p:sp>
      <p:sp>
        <p:nvSpPr>
          <p:cNvPr id="3" name="Rektangel 2"/>
          <p:cNvSpPr/>
          <p:nvPr/>
        </p:nvSpPr>
        <p:spPr>
          <a:xfrm>
            <a:off x="7452320" y="1261984"/>
            <a:ext cx="1558330" cy="1950992"/>
          </a:xfrm>
          <a:prstGeom prst="rect">
            <a:avLst/>
          </a:prstGeom>
          <a:solidFill>
            <a:schemeClr val="accent1">
              <a:alpha val="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ktangel 4"/>
          <p:cNvSpPr/>
          <p:nvPr/>
        </p:nvSpPr>
        <p:spPr>
          <a:xfrm>
            <a:off x="7452320" y="1130684"/>
            <a:ext cx="1578115" cy="2160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estimat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39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75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 </a:t>
            </a:r>
            <a:endParaRPr lang="nb-NO" dirty="0"/>
          </a:p>
        </p:txBody>
      </p:sp>
      <p:graphicFrame>
        <p:nvGraphicFramePr>
          <p:cNvPr id="5" name="Plassholder for innhold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714896"/>
              </p:ext>
            </p:extLst>
          </p:nvPr>
        </p:nvGraphicFramePr>
        <p:xfrm>
          <a:off x="467544" y="1700808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899592" y="76200"/>
            <a:ext cx="6840760" cy="14085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000">
                <a:solidFill>
                  <a:srgbClr val="154987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600">
                <a:solidFill>
                  <a:srgbClr val="154987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154987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154987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154987"/>
                </a:solidFill>
                <a:latin typeface="+mn-lt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nb-NO" sz="3200" kern="0" dirty="0" smtClean="0"/>
              <a:t>Ulike typer infeksjoner i ulike aldersgrupper</a:t>
            </a:r>
            <a:endParaRPr lang="nb-NO" sz="2400" kern="0" dirty="0" smtClean="0">
              <a:solidFill>
                <a:srgbClr val="EF0D48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3059832" y="14847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2014</a:t>
            </a:r>
            <a:endParaRPr lang="nb-NO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955882" y="604277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600" dirty="0" smtClean="0"/>
              <a:t>Kilde: Reseptregisteret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9013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80219" y="116632"/>
            <a:ext cx="8229600" cy="1143000"/>
          </a:xfrm>
        </p:spPr>
        <p:txBody>
          <a:bodyPr>
            <a:noAutofit/>
          </a:bodyPr>
          <a:lstStyle/>
          <a:p>
            <a:r>
              <a:rPr lang="nb-NO" sz="2800" dirty="0" smtClean="0"/>
              <a:t>Det er store </a:t>
            </a:r>
            <a:r>
              <a:rPr lang="nb-NO" sz="2800" dirty="0" smtClean="0"/>
              <a:t>forskjeller </a:t>
            </a:r>
            <a:r>
              <a:rPr lang="nb-NO" sz="2800" dirty="0" smtClean="0"/>
              <a:t>i </a:t>
            </a:r>
            <a:r>
              <a:rPr lang="nb-NO" sz="2800" dirty="0" smtClean="0"/>
              <a:t>bruk mellom norske </a:t>
            </a:r>
            <a:r>
              <a:rPr lang="nb-NO" sz="2800" dirty="0" smtClean="0"/>
              <a:t>kommuner. Hvorfor?</a:t>
            </a:r>
            <a:endParaRPr lang="en-GB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9750"/>
            <a:ext cx="8686998" cy="567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524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H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834</Words>
  <Application>Microsoft Office PowerPoint</Application>
  <PresentationFormat>Skjermfremvisning (4:3)</PresentationFormat>
  <Paragraphs>159</Paragraphs>
  <Slides>23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Lysbildetitler</vt:lpstr>
      </vt:variant>
      <vt:variant>
        <vt:i4>23</vt:i4>
      </vt:variant>
    </vt:vector>
  </HeadingPairs>
  <TitlesOfParts>
    <vt:vector size="25" baseType="lpstr">
      <vt:lpstr>Office-tema</vt:lpstr>
      <vt:lpstr>FHI</vt:lpstr>
      <vt:lpstr>Livsvitenskap i lunsjen, Realfagsbiblioteket, 20 november 2015</vt:lpstr>
      <vt:lpstr>Livsvitenskap i lunsjen, Realfagsbiblioteket, 20 november 2015</vt:lpstr>
      <vt:lpstr>Alt henger sammen – «One health» Hvem bruker antibiotika?</vt:lpstr>
      <vt:lpstr>I Norden brukes lite antibiotika, </vt:lpstr>
      <vt:lpstr>Hvorfor?</vt:lpstr>
      <vt:lpstr>Er følgende utsagn sant eller usant? «Antibiotika dreper virus»</vt:lpstr>
      <vt:lpstr>Hvem bruker antibiotika ? – alder og kjønn</vt:lpstr>
      <vt:lpstr> </vt:lpstr>
      <vt:lpstr>Det er store forskjeller i bruk mellom norske kommuner. Hvorfor?</vt:lpstr>
      <vt:lpstr>I den generelle befolkningen vil antibiotikabruken variere med sesongvariasjoner og epidemier </vt:lpstr>
      <vt:lpstr>Sesongvariasjon antibiotika –   19-åringer sammenliknet med resten av befolkningen; de har mindre vintertopper, men hva skjer egentlig i mai?</vt:lpstr>
      <vt:lpstr>Unødvendig bruk Dag til dag variasjon i mai</vt:lpstr>
      <vt:lpstr>Epidemier - eksempel  Bruk av antibiotika under Mycoplasmaepidemien 2011-12  figur viser økning i forskrivning, uke for uke fra september - november  </vt:lpstr>
      <vt:lpstr>Er antibiotika alltid nødvendig? Eksempler</vt:lpstr>
      <vt:lpstr>25% av befolkningen bruker antibiotika i løpet av ett år  70% vil bruke antibiotika i løpet av 5 år </vt:lpstr>
      <vt:lpstr>Regjeringen har laget en strategi for å redusere antibiotikabruken innen 2020</vt:lpstr>
      <vt:lpstr>30% reduksjon DDD/1000 innbygger/døgn </vt:lpstr>
      <vt:lpstr>Redusere antall resepter per 1000 innbygger </vt:lpstr>
      <vt:lpstr>PowerPoint-presentasjon</vt:lpstr>
      <vt:lpstr>PowerPoint-presentasjon</vt:lpstr>
      <vt:lpstr>Utdanning – Reseptregisteret koblet med helseundersøkelsene  Bruk av antibiotika, 2004-2009, fordelt på kjønn og lengde på utdanning </vt:lpstr>
      <vt:lpstr>Kilder til informasjon om  antibiotikabruk og antibiotikareseistens</vt:lpstr>
      <vt:lpstr>Stand på vitensentre</vt:lpstr>
    </vt:vector>
  </TitlesOfParts>
  <Company>FHI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FHI</dc:creator>
  <cp:lastModifiedBy>HSB</cp:lastModifiedBy>
  <cp:revision>115</cp:revision>
  <cp:lastPrinted>2015-11-19T15:40:02Z</cp:lastPrinted>
  <dcterms:created xsi:type="dcterms:W3CDTF">2015-09-29T16:48:22Z</dcterms:created>
  <dcterms:modified xsi:type="dcterms:W3CDTF">2015-11-20T08:12:38Z</dcterms:modified>
</cp:coreProperties>
</file>