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18"/>
  </p:notesMasterIdLst>
  <p:handoutMasterIdLst>
    <p:handoutMasterId r:id="rId19"/>
  </p:handoutMasterIdLst>
  <p:sldIdLst>
    <p:sldId id="558" r:id="rId2"/>
    <p:sldId id="609" r:id="rId3"/>
    <p:sldId id="596" r:id="rId4"/>
    <p:sldId id="608" r:id="rId5"/>
    <p:sldId id="597" r:id="rId6"/>
    <p:sldId id="599" r:id="rId7"/>
    <p:sldId id="584" r:id="rId8"/>
    <p:sldId id="606" r:id="rId9"/>
    <p:sldId id="601" r:id="rId10"/>
    <p:sldId id="602" r:id="rId11"/>
    <p:sldId id="603" r:id="rId12"/>
    <p:sldId id="604" r:id="rId13"/>
    <p:sldId id="605" r:id="rId14"/>
    <p:sldId id="587" r:id="rId15"/>
    <p:sldId id="588" r:id="rId16"/>
    <p:sldId id="589" r:id="rId17"/>
  </p:sldIdLst>
  <p:sldSz cx="9144000" cy="6858000" type="screen4x3"/>
  <p:notesSz cx="6797675" cy="99282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1"/>
    <a:srgbClr val="E7832F"/>
    <a:srgbClr val="342C26"/>
    <a:srgbClr val="8A204D"/>
    <a:srgbClr val="AD2E3D"/>
    <a:srgbClr val="89305D"/>
    <a:srgbClr val="B23775"/>
    <a:srgbClr val="39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72" autoAdjust="0"/>
    <p:restoredTop sz="93267" autoAdjust="0"/>
  </p:normalViewPr>
  <p:slideViewPr>
    <p:cSldViewPr snapToGrid="0" snapToObjects="1">
      <p:cViewPr>
        <p:scale>
          <a:sx n="90" d="100"/>
          <a:sy n="90" d="100"/>
        </p:scale>
        <p:origin x="-7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D3188-950A-4AC5-A295-F4B608CCC2B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2F35FF2-D48A-4607-AB6C-84F825E1CCE3}">
      <dgm:prSet phldrT="[Tekst]" custT="1"/>
      <dgm:spPr/>
      <dgm:t>
        <a:bodyPr/>
        <a:lstStyle/>
        <a:p>
          <a:r>
            <a:rPr lang="en-GB" sz="2400" b="1" dirty="0" err="1" smtClean="0"/>
            <a:t>Antibiotikabruk</a:t>
          </a:r>
          <a:endParaRPr lang="en-GB" sz="2400" b="1" dirty="0"/>
        </a:p>
      </dgm:t>
    </dgm:pt>
    <dgm:pt modelId="{A9232A3E-D6D8-4EA8-9F16-FF33DF9223C1}" type="parTrans" cxnId="{B153F773-44A5-4295-8C67-857D09092330}">
      <dgm:prSet/>
      <dgm:spPr/>
      <dgm:t>
        <a:bodyPr/>
        <a:lstStyle/>
        <a:p>
          <a:endParaRPr lang="en-GB"/>
        </a:p>
      </dgm:t>
    </dgm:pt>
    <dgm:pt modelId="{02E89B4E-7966-4E06-979A-F3BDC377692D}" type="sibTrans" cxnId="{B153F773-44A5-4295-8C67-857D09092330}">
      <dgm:prSet/>
      <dgm:spPr/>
      <dgm:t>
        <a:bodyPr/>
        <a:lstStyle/>
        <a:p>
          <a:endParaRPr lang="en-GB"/>
        </a:p>
      </dgm:t>
    </dgm:pt>
    <dgm:pt modelId="{F3CBA58A-FD26-4A32-BE95-04963998FD6A}">
      <dgm:prSet phldrT="[Tekst]" custT="1"/>
      <dgm:spPr/>
      <dgm:t>
        <a:bodyPr/>
        <a:lstStyle/>
        <a:p>
          <a:r>
            <a:rPr lang="en-GB" sz="2400" b="1" dirty="0" err="1" smtClean="0"/>
            <a:t>Seleksjon</a:t>
          </a:r>
          <a:r>
            <a:rPr lang="en-GB" sz="2400" b="1" dirty="0" smtClean="0"/>
            <a:t> </a:t>
          </a:r>
          <a:r>
            <a:rPr lang="en-GB" sz="2400" b="1" dirty="0" err="1" smtClean="0"/>
            <a:t>av</a:t>
          </a:r>
          <a:r>
            <a:rPr lang="en-GB" sz="2400" b="1" dirty="0" smtClean="0"/>
            <a:t> </a:t>
          </a:r>
          <a:r>
            <a:rPr lang="en-GB" sz="2400" b="1" dirty="0" err="1" smtClean="0"/>
            <a:t>resistente</a:t>
          </a:r>
          <a:r>
            <a:rPr lang="en-GB" sz="2400" b="1" dirty="0" smtClean="0"/>
            <a:t> </a:t>
          </a:r>
          <a:r>
            <a:rPr lang="en-GB" sz="2400" b="1" dirty="0" err="1" smtClean="0"/>
            <a:t>bakterier</a:t>
          </a:r>
          <a:endParaRPr lang="en-GB" sz="2300" b="1" dirty="0"/>
        </a:p>
      </dgm:t>
    </dgm:pt>
    <dgm:pt modelId="{6A3FD75F-D796-494C-8983-D3ED8608B74D}" type="parTrans" cxnId="{A93D5EB0-7E1E-40BB-8223-71475DC64CC5}">
      <dgm:prSet/>
      <dgm:spPr/>
      <dgm:t>
        <a:bodyPr/>
        <a:lstStyle/>
        <a:p>
          <a:endParaRPr lang="en-GB"/>
        </a:p>
      </dgm:t>
    </dgm:pt>
    <dgm:pt modelId="{C0923AE8-7ACF-4191-BCBC-D9404A7FA427}" type="sibTrans" cxnId="{A93D5EB0-7E1E-40BB-8223-71475DC64CC5}">
      <dgm:prSet/>
      <dgm:spPr/>
      <dgm:t>
        <a:bodyPr/>
        <a:lstStyle/>
        <a:p>
          <a:endParaRPr lang="en-GB"/>
        </a:p>
      </dgm:t>
    </dgm:pt>
    <dgm:pt modelId="{E1378A34-A403-47E5-8E6A-AD6279DCAB8A}">
      <dgm:prSet phldrT="[Tekst]" custT="1"/>
      <dgm:spPr/>
      <dgm:t>
        <a:bodyPr/>
        <a:lstStyle/>
        <a:p>
          <a:r>
            <a:rPr lang="en-GB" sz="2400" b="1" dirty="0" err="1" smtClean="0"/>
            <a:t>Antibiotikaresistens</a:t>
          </a:r>
          <a:endParaRPr lang="en-GB" sz="2200" b="1" dirty="0"/>
        </a:p>
      </dgm:t>
    </dgm:pt>
    <dgm:pt modelId="{54EE52D5-FCF1-40D9-B24C-CF59787DCC90}" type="parTrans" cxnId="{BBDC6717-01DE-4C7B-B4CA-AD4FBBC476D5}">
      <dgm:prSet/>
      <dgm:spPr/>
      <dgm:t>
        <a:bodyPr/>
        <a:lstStyle/>
        <a:p>
          <a:endParaRPr lang="en-GB"/>
        </a:p>
      </dgm:t>
    </dgm:pt>
    <dgm:pt modelId="{5C6CE7EA-1E05-4DC2-9C63-A5BF541140B4}" type="sibTrans" cxnId="{BBDC6717-01DE-4C7B-B4CA-AD4FBBC476D5}">
      <dgm:prSet/>
      <dgm:spPr/>
      <dgm:t>
        <a:bodyPr/>
        <a:lstStyle/>
        <a:p>
          <a:endParaRPr lang="en-GB"/>
        </a:p>
      </dgm:t>
    </dgm:pt>
    <dgm:pt modelId="{9D90EFA7-B295-44D3-9467-9DD95277ADE2}" type="pres">
      <dgm:prSet presAssocID="{266D3188-950A-4AC5-A295-F4B608CCC2BD}" presName="linearFlow" presStyleCnt="0">
        <dgm:presLayoutVars>
          <dgm:resizeHandles val="exact"/>
        </dgm:presLayoutVars>
      </dgm:prSet>
      <dgm:spPr/>
    </dgm:pt>
    <dgm:pt modelId="{B3E72B6B-9DDC-4E05-9FC6-B837276D7774}" type="pres">
      <dgm:prSet presAssocID="{32F35FF2-D48A-4607-AB6C-84F825E1C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161C4-1B99-42CF-9180-75AD6717D1B2}" type="pres">
      <dgm:prSet presAssocID="{02E89B4E-7966-4E06-979A-F3BDC377692D}" presName="sibTrans" presStyleLbl="sibTrans2D1" presStyleIdx="0" presStyleCnt="2"/>
      <dgm:spPr/>
      <dgm:t>
        <a:bodyPr/>
        <a:lstStyle/>
        <a:p>
          <a:endParaRPr lang="en-GB"/>
        </a:p>
      </dgm:t>
    </dgm:pt>
    <dgm:pt modelId="{FD4CA676-B6AE-4252-9845-6B186AB55AEC}" type="pres">
      <dgm:prSet presAssocID="{02E89B4E-7966-4E06-979A-F3BDC377692D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AA9F4478-0AE6-451E-8898-83B8AEF04115}" type="pres">
      <dgm:prSet presAssocID="{F3CBA58A-FD26-4A32-BE95-04963998FD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3D9E6B-E37C-4491-A07E-FA9A79D969EE}" type="pres">
      <dgm:prSet presAssocID="{C0923AE8-7ACF-4191-BCBC-D9404A7FA427}" presName="sibTrans" presStyleLbl="sibTrans2D1" presStyleIdx="1" presStyleCnt="2"/>
      <dgm:spPr/>
      <dgm:t>
        <a:bodyPr/>
        <a:lstStyle/>
        <a:p>
          <a:endParaRPr lang="en-GB"/>
        </a:p>
      </dgm:t>
    </dgm:pt>
    <dgm:pt modelId="{8BE167E3-5B8A-439F-BA32-87D6F9C02636}" type="pres">
      <dgm:prSet presAssocID="{C0923AE8-7ACF-4191-BCBC-D9404A7FA42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A15430BC-3A4D-410F-B567-339442A78547}" type="pres">
      <dgm:prSet presAssocID="{E1378A34-A403-47E5-8E6A-AD6279DCAB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555916-ED7A-4164-A3D5-98AA4BE99674}" type="presOf" srcId="{C0923AE8-7ACF-4191-BCBC-D9404A7FA427}" destId="{8BE167E3-5B8A-439F-BA32-87D6F9C02636}" srcOrd="1" destOrd="0" presId="urn:microsoft.com/office/officeart/2005/8/layout/process2"/>
    <dgm:cxn modelId="{A93D5EB0-7E1E-40BB-8223-71475DC64CC5}" srcId="{266D3188-950A-4AC5-A295-F4B608CCC2BD}" destId="{F3CBA58A-FD26-4A32-BE95-04963998FD6A}" srcOrd="1" destOrd="0" parTransId="{6A3FD75F-D796-494C-8983-D3ED8608B74D}" sibTransId="{C0923AE8-7ACF-4191-BCBC-D9404A7FA427}"/>
    <dgm:cxn modelId="{BBDC6717-01DE-4C7B-B4CA-AD4FBBC476D5}" srcId="{266D3188-950A-4AC5-A295-F4B608CCC2BD}" destId="{E1378A34-A403-47E5-8E6A-AD6279DCAB8A}" srcOrd="2" destOrd="0" parTransId="{54EE52D5-FCF1-40D9-B24C-CF59787DCC90}" sibTransId="{5C6CE7EA-1E05-4DC2-9C63-A5BF541140B4}"/>
    <dgm:cxn modelId="{73AA0F61-60B9-4731-A6A5-3B6AC6514C74}" type="presOf" srcId="{C0923AE8-7ACF-4191-BCBC-D9404A7FA427}" destId="{643D9E6B-E37C-4491-A07E-FA9A79D969EE}" srcOrd="0" destOrd="0" presId="urn:microsoft.com/office/officeart/2005/8/layout/process2"/>
    <dgm:cxn modelId="{DCC880B9-07ED-4530-8870-75D80D6A0BB1}" type="presOf" srcId="{02E89B4E-7966-4E06-979A-F3BDC377692D}" destId="{FD4CA676-B6AE-4252-9845-6B186AB55AEC}" srcOrd="1" destOrd="0" presId="urn:microsoft.com/office/officeart/2005/8/layout/process2"/>
    <dgm:cxn modelId="{59F1F27F-11C6-4E04-AC28-318B2626A950}" type="presOf" srcId="{E1378A34-A403-47E5-8E6A-AD6279DCAB8A}" destId="{A15430BC-3A4D-410F-B567-339442A78547}" srcOrd="0" destOrd="0" presId="urn:microsoft.com/office/officeart/2005/8/layout/process2"/>
    <dgm:cxn modelId="{B153F773-44A5-4295-8C67-857D09092330}" srcId="{266D3188-950A-4AC5-A295-F4B608CCC2BD}" destId="{32F35FF2-D48A-4607-AB6C-84F825E1CCE3}" srcOrd="0" destOrd="0" parTransId="{A9232A3E-D6D8-4EA8-9F16-FF33DF9223C1}" sibTransId="{02E89B4E-7966-4E06-979A-F3BDC377692D}"/>
    <dgm:cxn modelId="{7E26DB67-C18B-4CE1-ACA2-3A489BC1DE4D}" type="presOf" srcId="{266D3188-950A-4AC5-A295-F4B608CCC2BD}" destId="{9D90EFA7-B295-44D3-9467-9DD95277ADE2}" srcOrd="0" destOrd="0" presId="urn:microsoft.com/office/officeart/2005/8/layout/process2"/>
    <dgm:cxn modelId="{3BF95E5B-DB21-44ED-9750-BB53C7335857}" type="presOf" srcId="{32F35FF2-D48A-4607-AB6C-84F825E1CCE3}" destId="{B3E72B6B-9DDC-4E05-9FC6-B837276D7774}" srcOrd="0" destOrd="0" presId="urn:microsoft.com/office/officeart/2005/8/layout/process2"/>
    <dgm:cxn modelId="{8AAF79A4-8354-4D06-9D4A-310784DB4780}" type="presOf" srcId="{02E89B4E-7966-4E06-979A-F3BDC377692D}" destId="{374161C4-1B99-42CF-9180-75AD6717D1B2}" srcOrd="0" destOrd="0" presId="urn:microsoft.com/office/officeart/2005/8/layout/process2"/>
    <dgm:cxn modelId="{8E4268CE-A66A-4893-9A4F-B88E03E00D14}" type="presOf" srcId="{F3CBA58A-FD26-4A32-BE95-04963998FD6A}" destId="{AA9F4478-0AE6-451E-8898-83B8AEF04115}" srcOrd="0" destOrd="0" presId="urn:microsoft.com/office/officeart/2005/8/layout/process2"/>
    <dgm:cxn modelId="{DD7D8D94-4E44-48C4-A1B5-C0424ACAEFB0}" type="presParOf" srcId="{9D90EFA7-B295-44D3-9467-9DD95277ADE2}" destId="{B3E72B6B-9DDC-4E05-9FC6-B837276D7774}" srcOrd="0" destOrd="0" presId="urn:microsoft.com/office/officeart/2005/8/layout/process2"/>
    <dgm:cxn modelId="{511DE454-ADCE-4A71-A736-427808300697}" type="presParOf" srcId="{9D90EFA7-B295-44D3-9467-9DD95277ADE2}" destId="{374161C4-1B99-42CF-9180-75AD6717D1B2}" srcOrd="1" destOrd="0" presId="urn:microsoft.com/office/officeart/2005/8/layout/process2"/>
    <dgm:cxn modelId="{656F4139-F12F-4E56-A655-43A5A3224F49}" type="presParOf" srcId="{374161C4-1B99-42CF-9180-75AD6717D1B2}" destId="{FD4CA676-B6AE-4252-9845-6B186AB55AEC}" srcOrd="0" destOrd="0" presId="urn:microsoft.com/office/officeart/2005/8/layout/process2"/>
    <dgm:cxn modelId="{EB43E61B-5DFC-4077-ADA5-0AC578B64D62}" type="presParOf" srcId="{9D90EFA7-B295-44D3-9467-9DD95277ADE2}" destId="{AA9F4478-0AE6-451E-8898-83B8AEF04115}" srcOrd="2" destOrd="0" presId="urn:microsoft.com/office/officeart/2005/8/layout/process2"/>
    <dgm:cxn modelId="{F95F036C-469A-408A-AC65-0ECAFDBFE165}" type="presParOf" srcId="{9D90EFA7-B295-44D3-9467-9DD95277ADE2}" destId="{643D9E6B-E37C-4491-A07E-FA9A79D969EE}" srcOrd="3" destOrd="0" presId="urn:microsoft.com/office/officeart/2005/8/layout/process2"/>
    <dgm:cxn modelId="{43E89046-AFAD-4D25-86F5-41D08F74FF95}" type="presParOf" srcId="{643D9E6B-E37C-4491-A07E-FA9A79D969EE}" destId="{8BE167E3-5B8A-439F-BA32-87D6F9C02636}" srcOrd="0" destOrd="0" presId="urn:microsoft.com/office/officeart/2005/8/layout/process2"/>
    <dgm:cxn modelId="{5FB34148-6297-4FCC-A95F-24F6DA8E647C}" type="presParOf" srcId="{9D90EFA7-B295-44D3-9467-9DD95277ADE2}" destId="{A15430BC-3A4D-410F-B567-339442A78547}" srcOrd="4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72B6B-9DDC-4E05-9FC6-B837276D7774}">
      <dsp:nvSpPr>
        <dsp:cNvPr id="0" name=""/>
        <dsp:cNvSpPr/>
      </dsp:nvSpPr>
      <dsp:spPr>
        <a:xfrm>
          <a:off x="1846296" y="0"/>
          <a:ext cx="2888960" cy="1604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Antibiotikabruk</a:t>
          </a:r>
          <a:endParaRPr lang="en-GB" sz="2400" b="1" kern="1200" dirty="0"/>
        </a:p>
      </dsp:txBody>
      <dsp:txXfrm>
        <a:off x="1893304" y="47008"/>
        <a:ext cx="2794944" cy="1510962"/>
      </dsp:txXfrm>
    </dsp:sp>
    <dsp:sp modelId="{374161C4-1B99-42CF-9180-75AD6717D1B2}">
      <dsp:nvSpPr>
        <dsp:cNvPr id="0" name=""/>
        <dsp:cNvSpPr/>
      </dsp:nvSpPr>
      <dsp:spPr>
        <a:xfrm rot="5400000">
          <a:off x="2989843" y="1645102"/>
          <a:ext cx="601866" cy="72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 rot="-5400000">
        <a:off x="3074104" y="1705289"/>
        <a:ext cx="433344" cy="421306"/>
      </dsp:txXfrm>
    </dsp:sp>
    <dsp:sp modelId="{AA9F4478-0AE6-451E-8898-83B8AEF04115}">
      <dsp:nvSpPr>
        <dsp:cNvPr id="0" name=""/>
        <dsp:cNvSpPr/>
      </dsp:nvSpPr>
      <dsp:spPr>
        <a:xfrm>
          <a:off x="1846296" y="2407467"/>
          <a:ext cx="2888960" cy="1604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Seleksjon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av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resistente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bakterier</a:t>
          </a:r>
          <a:endParaRPr lang="en-GB" sz="2300" b="1" kern="1200" dirty="0"/>
        </a:p>
      </dsp:txBody>
      <dsp:txXfrm>
        <a:off x="1893304" y="2454475"/>
        <a:ext cx="2794944" cy="1510962"/>
      </dsp:txXfrm>
    </dsp:sp>
    <dsp:sp modelId="{643D9E6B-E37C-4491-A07E-FA9A79D969EE}">
      <dsp:nvSpPr>
        <dsp:cNvPr id="0" name=""/>
        <dsp:cNvSpPr/>
      </dsp:nvSpPr>
      <dsp:spPr>
        <a:xfrm rot="5400000">
          <a:off x="2989843" y="4052570"/>
          <a:ext cx="601866" cy="7222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 rot="-5400000">
        <a:off x="3074104" y="4112757"/>
        <a:ext cx="433344" cy="421306"/>
      </dsp:txXfrm>
    </dsp:sp>
    <dsp:sp modelId="{A15430BC-3A4D-410F-B567-339442A78547}">
      <dsp:nvSpPr>
        <dsp:cNvPr id="0" name=""/>
        <dsp:cNvSpPr/>
      </dsp:nvSpPr>
      <dsp:spPr>
        <a:xfrm>
          <a:off x="1846296" y="4814934"/>
          <a:ext cx="2888960" cy="1604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Antibiotikaresistens</a:t>
          </a:r>
          <a:endParaRPr lang="en-GB" sz="2200" b="1" kern="1200" dirty="0"/>
        </a:p>
      </dsp:txBody>
      <dsp:txXfrm>
        <a:off x="1893304" y="4861942"/>
        <a:ext cx="2794944" cy="151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7D902234-7F2E-4675-95F6-6F1EAC26820E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5354D3D6-D1A8-4F5A-8E5B-7D472852DD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68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C6B2A952-3B18-AB48-A99B-AF2DEF1064DA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285" tIns="45642" rIns="91285" bIns="45642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2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E3362B2D-34DB-3C4F-B526-502A40A8F9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59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959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4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63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88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0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3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11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71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803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4" r:id="rId23"/>
    <p:sldLayoutId id="2147483800" r:id="rId24"/>
    <p:sldLayoutId id="2147483801" r:id="rId25"/>
    <p:sldLayoutId id="2147483802" r:id="rId26"/>
    <p:sldLayoutId id="2147483805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8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8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8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8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8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xqFQoTCPSXxYzW08gCFceLLAod0XcCxw&amp;url=http://www.cdc.gov/amd/project-summaries/treating-gonorrhea-threat.html&amp;psig=AFQjCNFLRc7EPjQNi7mE-_76chohrz5WVg&amp;ust=14455206026576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xqFQoTCPSXxYzW08gCFceLLAod0XcCxw&amp;url=http://www.cdc.gov/amd/project-summaries/treating-gonorrhea-threat.html&amp;psig=AFQjCNFLRc7EPjQNi7mE-_76chohrz5WVg&amp;ust=144552060265760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o/url?sa=i&amp;rct=j&amp;q=&amp;esrc=s&amp;source=images&amp;cd=&amp;cad=rja&amp;uact=8&amp;ved=0CAcQjRxqFQoTCPayyZHV08gCFYaSLAodalgGtg&amp;url=http://www.cdc.gov/ecoli/&amp;psig=AFQjCNE-u6XAL6Zx8hycc-l2HjS7KJCZQQ&amp;ust=144552035731786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 err="1"/>
              <a:t>Antibiotikaresistens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Hvor</a:t>
            </a:r>
            <a:r>
              <a:rPr lang="en-GB" dirty="0" smtClean="0"/>
              <a:t> </a:t>
            </a:r>
            <a:r>
              <a:rPr lang="en-GB" dirty="0" err="1"/>
              <a:t>omfattende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problemet</a:t>
            </a:r>
            <a:r>
              <a:rPr lang="en-GB" dirty="0"/>
              <a:t>?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GB" sz="2200" dirty="0" smtClean="0"/>
              <a:t>Didrik F. Vestrheim, </a:t>
            </a:r>
            <a:r>
              <a:rPr lang="en-GB" sz="2200" dirty="0" err="1" smtClean="0"/>
              <a:t>overlege</a:t>
            </a:r>
            <a:r>
              <a:rPr lang="en-GB" sz="2200" dirty="0" smtClean="0"/>
              <a:t> PhD</a:t>
            </a:r>
          </a:p>
          <a:p>
            <a:pPr algn="r"/>
            <a:r>
              <a:rPr lang="en-GB" sz="2200" dirty="0" err="1" smtClean="0"/>
              <a:t>Avd</a:t>
            </a:r>
            <a:r>
              <a:rPr lang="en-GB" sz="2200" dirty="0" smtClean="0"/>
              <a:t>. for </a:t>
            </a:r>
            <a:r>
              <a:rPr lang="en-GB" sz="2200" dirty="0" err="1" smtClean="0"/>
              <a:t>bakteriologi</a:t>
            </a:r>
            <a:r>
              <a:rPr lang="en-GB" sz="2200" dirty="0" smtClean="0"/>
              <a:t> </a:t>
            </a:r>
            <a:r>
              <a:rPr lang="en-GB" sz="2200" dirty="0" err="1" smtClean="0"/>
              <a:t>og</a:t>
            </a:r>
            <a:r>
              <a:rPr lang="en-GB" sz="2200" dirty="0" smtClean="0"/>
              <a:t> </a:t>
            </a:r>
            <a:r>
              <a:rPr lang="en-GB" sz="2200" dirty="0" err="1" smtClean="0"/>
              <a:t>infeksjonsimmunologi</a:t>
            </a:r>
            <a:endParaRPr lang="en-GB" sz="2200" dirty="0" smtClean="0"/>
          </a:p>
          <a:p>
            <a:pPr algn="r"/>
            <a:r>
              <a:rPr lang="en-GB" sz="2200" dirty="0" err="1" smtClean="0"/>
              <a:t>Folkehelseinstituttet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838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E. coli </a:t>
            </a:r>
            <a:r>
              <a:rPr lang="en-US" dirty="0" err="1"/>
              <a:t>resistent</a:t>
            </a:r>
            <a:r>
              <a:rPr lang="en-US" dirty="0"/>
              <a:t> mot 3. </a:t>
            </a:r>
            <a:r>
              <a:rPr lang="en-US" dirty="0" err="1"/>
              <a:t>generasjons</a:t>
            </a:r>
            <a:r>
              <a:rPr lang="en-US" dirty="0"/>
              <a:t> </a:t>
            </a:r>
            <a:r>
              <a:rPr lang="en-US" dirty="0" err="1" smtClean="0"/>
              <a:t>cephalosporiner</a:t>
            </a:r>
            <a:r>
              <a:rPr lang="en-US" dirty="0" smtClean="0"/>
              <a:t> i </a:t>
            </a:r>
            <a:r>
              <a:rPr lang="en-US" dirty="0"/>
              <a:t>Europa, </a:t>
            </a:r>
            <a:r>
              <a:rPr lang="en-GB" dirty="0" smtClean="0"/>
              <a:t>2006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02" y="1600200"/>
            <a:ext cx="54849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8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E. coli </a:t>
            </a:r>
            <a:r>
              <a:rPr lang="en-US" dirty="0" err="1"/>
              <a:t>resistent</a:t>
            </a:r>
            <a:r>
              <a:rPr lang="en-US" dirty="0"/>
              <a:t> mot 3. </a:t>
            </a:r>
            <a:r>
              <a:rPr lang="en-US" dirty="0" err="1"/>
              <a:t>generasjons</a:t>
            </a:r>
            <a:r>
              <a:rPr lang="en-US" dirty="0"/>
              <a:t> </a:t>
            </a:r>
            <a:r>
              <a:rPr lang="en-US" dirty="0" err="1" smtClean="0"/>
              <a:t>cephalosporiner</a:t>
            </a:r>
            <a:r>
              <a:rPr lang="en-US" dirty="0" smtClean="0"/>
              <a:t> i </a:t>
            </a:r>
            <a:r>
              <a:rPr lang="en-US" dirty="0"/>
              <a:t>Europa, </a:t>
            </a:r>
            <a:r>
              <a:rPr lang="en-GB" dirty="0" smtClean="0"/>
              <a:t>2009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02" y="1600200"/>
            <a:ext cx="54849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1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E. coli </a:t>
            </a:r>
            <a:r>
              <a:rPr lang="en-US" dirty="0" err="1"/>
              <a:t>resistent</a:t>
            </a:r>
            <a:r>
              <a:rPr lang="en-US" dirty="0"/>
              <a:t> mot 3. </a:t>
            </a:r>
            <a:r>
              <a:rPr lang="en-US" dirty="0" err="1"/>
              <a:t>generasjons</a:t>
            </a:r>
            <a:r>
              <a:rPr lang="en-US" dirty="0"/>
              <a:t> </a:t>
            </a:r>
            <a:r>
              <a:rPr lang="en-US" dirty="0" err="1" smtClean="0"/>
              <a:t>cephalosporiner</a:t>
            </a:r>
            <a:r>
              <a:rPr lang="en-US" dirty="0" smtClean="0"/>
              <a:t> i </a:t>
            </a:r>
            <a:r>
              <a:rPr lang="en-US" dirty="0"/>
              <a:t>Europa, </a:t>
            </a:r>
            <a:r>
              <a:rPr lang="en-GB" dirty="0" smtClean="0"/>
              <a:t>2011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02" y="1600200"/>
            <a:ext cx="54849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9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E. coli </a:t>
            </a:r>
            <a:r>
              <a:rPr lang="en-US" dirty="0" err="1"/>
              <a:t>resistent</a:t>
            </a:r>
            <a:r>
              <a:rPr lang="en-US" dirty="0"/>
              <a:t> mot 3. </a:t>
            </a:r>
            <a:r>
              <a:rPr lang="en-US" dirty="0" err="1"/>
              <a:t>generasjons</a:t>
            </a:r>
            <a:r>
              <a:rPr lang="en-US" dirty="0"/>
              <a:t> </a:t>
            </a:r>
            <a:r>
              <a:rPr lang="en-US" dirty="0" err="1" smtClean="0"/>
              <a:t>cephalosporiner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Europa, </a:t>
            </a:r>
            <a:r>
              <a:rPr lang="en-US" dirty="0" smtClean="0"/>
              <a:t>2014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02" y="1600200"/>
            <a:ext cx="54849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Økt</a:t>
            </a:r>
            <a:r>
              <a:rPr lang="en-GB" dirty="0" smtClean="0"/>
              <a:t> </a:t>
            </a:r>
            <a:r>
              <a:rPr lang="en-GB" dirty="0" err="1" smtClean="0"/>
              <a:t>dødelighet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 dag</a:t>
            </a:r>
          </a:p>
          <a:p>
            <a:pPr lvl="1"/>
            <a:r>
              <a:rPr lang="en-GB" dirty="0" smtClean="0"/>
              <a:t>50.000 </a:t>
            </a:r>
            <a:r>
              <a:rPr lang="en-GB" dirty="0" err="1" smtClean="0"/>
              <a:t>dødsfall</a:t>
            </a:r>
            <a:r>
              <a:rPr lang="en-GB" dirty="0" smtClean="0"/>
              <a:t> </a:t>
            </a:r>
            <a:r>
              <a:rPr lang="en-GB" dirty="0" err="1" smtClean="0"/>
              <a:t>årlig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Europa </a:t>
            </a:r>
            <a:r>
              <a:rPr lang="en-GB" dirty="0" err="1" smtClean="0"/>
              <a:t>og</a:t>
            </a:r>
            <a:r>
              <a:rPr lang="en-GB" dirty="0" smtClean="0"/>
              <a:t> USA</a:t>
            </a:r>
          </a:p>
          <a:p>
            <a:r>
              <a:rPr lang="en-GB" dirty="0" smtClean="0"/>
              <a:t>I </a:t>
            </a:r>
            <a:r>
              <a:rPr lang="en-GB" dirty="0" err="1" smtClean="0"/>
              <a:t>fremtiden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10 mill. </a:t>
            </a:r>
            <a:r>
              <a:rPr lang="en-GB" dirty="0" err="1" smtClean="0"/>
              <a:t>dødsfall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2050</a:t>
            </a:r>
          </a:p>
          <a:p>
            <a:pPr lvl="1"/>
            <a:r>
              <a:rPr lang="en-GB" dirty="0" smtClean="0"/>
              <a:t>300 mill. </a:t>
            </a:r>
            <a:r>
              <a:rPr lang="en-GB" dirty="0" err="1" smtClean="0"/>
              <a:t>dødsfall</a:t>
            </a:r>
            <a:r>
              <a:rPr lang="en-GB" dirty="0" smtClean="0"/>
              <a:t> </a:t>
            </a:r>
            <a:r>
              <a:rPr lang="en-GB" dirty="0" err="1" smtClean="0"/>
              <a:t>frem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2050</a:t>
            </a:r>
          </a:p>
        </p:txBody>
      </p:sp>
      <p:pic>
        <p:nvPicPr>
          <p:cNvPr id="6" name="Bilde 5" descr="O'Neill 2014 AMR Review Paper - Tackling a crisis for the health and wealth of nations_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8690" r="30744" b="21451"/>
          <a:stretch/>
        </p:blipFill>
        <p:spPr>
          <a:xfrm>
            <a:off x="4844187" y="1565998"/>
            <a:ext cx="4299813" cy="484044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4952998" y="6550223"/>
            <a:ext cx="491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antimicrobial </a:t>
            </a:r>
            <a:r>
              <a:rPr lang="nb-N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O’Neill et al</a:t>
            </a:r>
            <a:endParaRPr lang="nb-N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Produksjonstap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665133" cy="4525963"/>
          </a:xfrm>
        </p:spPr>
        <p:txBody>
          <a:bodyPr>
            <a:normAutofit/>
          </a:bodyPr>
          <a:lstStyle/>
          <a:p>
            <a:r>
              <a:rPr lang="en-GB" dirty="0" err="1" smtClean="0"/>
              <a:t>Verdens</a:t>
            </a:r>
            <a:r>
              <a:rPr lang="en-GB" dirty="0" smtClean="0"/>
              <a:t> </a:t>
            </a:r>
            <a:r>
              <a:rPr lang="en-GB" dirty="0" err="1" smtClean="0"/>
              <a:t>totale</a:t>
            </a:r>
            <a:r>
              <a:rPr lang="en-GB" dirty="0" smtClean="0"/>
              <a:t> BNP </a:t>
            </a:r>
            <a:r>
              <a:rPr lang="en-GB" dirty="0" err="1" smtClean="0"/>
              <a:t>redusert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Samlet</a:t>
            </a:r>
            <a:r>
              <a:rPr lang="en-GB" dirty="0" smtClean="0"/>
              <a:t> tap </a:t>
            </a:r>
            <a:r>
              <a:rPr lang="en-GB" dirty="0" err="1" smtClean="0"/>
              <a:t>tilsvarende</a:t>
            </a:r>
            <a:r>
              <a:rPr lang="en-GB" dirty="0" smtClean="0"/>
              <a:t> </a:t>
            </a:r>
            <a:r>
              <a:rPr lang="en-GB" dirty="0" err="1" smtClean="0"/>
              <a:t>hundretusen</a:t>
            </a:r>
            <a:r>
              <a:rPr lang="en-GB" dirty="0" smtClean="0"/>
              <a:t> </a:t>
            </a:r>
            <a:r>
              <a:rPr lang="en-GB" dirty="0" err="1" smtClean="0"/>
              <a:t>milliarder</a:t>
            </a:r>
            <a:r>
              <a:rPr lang="en-GB" dirty="0" smtClean="0"/>
              <a:t> dollar</a:t>
            </a:r>
            <a:endParaRPr lang="en-GB" dirty="0"/>
          </a:p>
          <a:p>
            <a:r>
              <a:rPr lang="en-GB" dirty="0" smtClean="0"/>
              <a:t>Public-private partnership</a:t>
            </a:r>
          </a:p>
        </p:txBody>
      </p:sp>
      <p:pic>
        <p:nvPicPr>
          <p:cNvPr id="4" name="Bilde 3" descr="O'Neill 2014 AMR Review Paper - Tackling a crisis for the health and wealth of nations_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16526" r="38365" b="28470"/>
          <a:stretch/>
        </p:blipFill>
        <p:spPr>
          <a:xfrm>
            <a:off x="4967111" y="1564506"/>
            <a:ext cx="4105097" cy="4821209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952998" y="6550223"/>
            <a:ext cx="4918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antimicrobial </a:t>
            </a:r>
            <a:r>
              <a:rPr lang="nb-N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O’Neill et al</a:t>
            </a:r>
            <a:endParaRPr lang="nb-N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kan gjøres?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nb-NO" sz="3200" dirty="0" smtClean="0"/>
              <a:t>Overvåke </a:t>
            </a:r>
            <a:r>
              <a:rPr lang="nb-NO" sz="3200" dirty="0"/>
              <a:t>og analysere – beskrive </a:t>
            </a:r>
            <a:r>
              <a:rPr lang="nb-NO" sz="3200" dirty="0" smtClean="0"/>
              <a:t>problemet</a:t>
            </a:r>
          </a:p>
          <a:p>
            <a:pPr marL="342900" lvl="1" indent="-342900">
              <a:buFont typeface="Arial"/>
              <a:buChar char="•"/>
            </a:pPr>
            <a:r>
              <a:rPr lang="nb-NO" sz="3200" dirty="0"/>
              <a:t>Utvikle nye antibiotika</a:t>
            </a:r>
          </a:p>
          <a:p>
            <a:pPr marL="342900" lvl="1" indent="-342900">
              <a:buFont typeface="Arial"/>
              <a:buChar char="•"/>
            </a:pPr>
            <a:r>
              <a:rPr lang="nb-NO" sz="3200" dirty="0" smtClean="0"/>
              <a:t>Forebygge infeksjoner</a:t>
            </a:r>
          </a:p>
          <a:p>
            <a:pPr marL="742950" lvl="2" indent="-342900"/>
            <a:r>
              <a:rPr lang="nb-NO" dirty="0" smtClean="0"/>
              <a:t>Smittevern</a:t>
            </a:r>
          </a:p>
          <a:p>
            <a:pPr marL="742950" lvl="2" indent="-342900"/>
            <a:r>
              <a:rPr lang="nb-NO" dirty="0" smtClean="0"/>
              <a:t>Vaksinasjon</a:t>
            </a:r>
          </a:p>
          <a:p>
            <a:r>
              <a:rPr lang="nb-NO" dirty="0" smtClean="0"/>
              <a:t>Begrense videre resistensutvikling</a:t>
            </a:r>
          </a:p>
          <a:p>
            <a:pPr lvl="1"/>
            <a:r>
              <a:rPr lang="nb-NO" dirty="0" smtClean="0"/>
              <a:t>Korrekt </a:t>
            </a:r>
            <a:r>
              <a:rPr lang="nb-NO" dirty="0"/>
              <a:t>og begrenset bruk av antibiotika</a:t>
            </a:r>
          </a:p>
          <a:p>
            <a:pPr lvl="1"/>
            <a:r>
              <a:rPr lang="nb-NO" dirty="0" smtClean="0"/>
              <a:t>Korrekt </a:t>
            </a:r>
            <a:r>
              <a:rPr lang="nb-NO" dirty="0"/>
              <a:t>diagnose</a:t>
            </a:r>
          </a:p>
          <a:p>
            <a:pPr lvl="2"/>
            <a:r>
              <a:rPr lang="nb-NO" dirty="0"/>
              <a:t>Rask(</a:t>
            </a:r>
            <a:r>
              <a:rPr lang="nb-NO" dirty="0" err="1"/>
              <a:t>ere</a:t>
            </a:r>
            <a:r>
              <a:rPr lang="nb-NO" dirty="0"/>
              <a:t>) og lett(</a:t>
            </a:r>
            <a:r>
              <a:rPr lang="nb-NO" dirty="0" err="1"/>
              <a:t>ere</a:t>
            </a:r>
            <a:r>
              <a:rPr lang="nb-NO" dirty="0"/>
              <a:t>) tilgjengelig </a:t>
            </a:r>
            <a:r>
              <a:rPr lang="nb-NO" dirty="0" smtClean="0"/>
              <a:t>diagnostikk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04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 external file that holds a picture, illustration, etc.&#10;Object name is 03-0252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6" y="0"/>
            <a:ext cx="5285827" cy="58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479488" y="6522806"/>
            <a:ext cx="2664512" cy="307777"/>
          </a:xfrm>
          <a:prstGeom prst="rect">
            <a:avLst/>
          </a:prstGeom>
          <a:noFill/>
          <a:ln w="3175" cmpd="sng"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Albrich WC Emerg Inf Dis 2004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l høyre 3"/>
          <p:cNvSpPr/>
          <p:nvPr/>
        </p:nvSpPr>
        <p:spPr>
          <a:xfrm>
            <a:off x="2555697" y="5794087"/>
            <a:ext cx="5308160" cy="564445"/>
          </a:xfrm>
          <a:prstGeom prst="rightArrow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055427" y="5845476"/>
            <a:ext cx="4808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Antibiotikabruk</a:t>
            </a:r>
            <a:endParaRPr lang="nb-NO" sz="2400" dirty="0"/>
          </a:p>
        </p:txBody>
      </p:sp>
      <p:sp>
        <p:nvSpPr>
          <p:cNvPr id="8" name="Pil høyre 7"/>
          <p:cNvSpPr/>
          <p:nvPr/>
        </p:nvSpPr>
        <p:spPr>
          <a:xfrm rot="16200000">
            <a:off x="-296198" y="2441452"/>
            <a:ext cx="4965728" cy="564445"/>
          </a:xfrm>
          <a:prstGeom prst="rightArrow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 rot="16200000">
            <a:off x="-260367" y="2624366"/>
            <a:ext cx="489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/>
              <a:t>Antibiotikaresistens</a:t>
            </a:r>
            <a:endParaRPr lang="nb-NO" sz="2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8956130"/>
              </p:ext>
            </p:extLst>
          </p:nvPr>
        </p:nvGraphicFramePr>
        <p:xfrm>
          <a:off x="1435395" y="68754"/>
          <a:ext cx="6581554" cy="641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8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44" y="-112889"/>
            <a:ext cx="7391400" cy="6521823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60644" y="6519446"/>
            <a:ext cx="88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cdc.gov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8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Mangel på nye antibiotika</a:t>
            </a:r>
            <a:endParaRPr lang="en-GB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47" y="1704030"/>
            <a:ext cx="7602279" cy="4360997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6315740" y="6519446"/>
            <a:ext cx="2828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"/>
              </a:rPr>
              <a:t>Schäberle</a:t>
            </a:r>
            <a:r>
              <a:rPr lang="en-US" sz="1400" dirty="0" smtClean="0">
                <a:solidFill>
                  <a:schemeClr val="bg1"/>
                </a:solidFill>
                <a:latin typeface="Arial"/>
              </a:rPr>
              <a:t> Trends </a:t>
            </a:r>
            <a:r>
              <a:rPr lang="en-US" sz="1400" dirty="0" err="1" smtClean="0">
                <a:solidFill>
                  <a:schemeClr val="bg1"/>
                </a:solidFill>
                <a:latin typeface="Arial"/>
              </a:rPr>
              <a:t>Microbiol</a:t>
            </a:r>
            <a:r>
              <a:rPr lang="en-US" sz="1400" dirty="0" smtClean="0">
                <a:solidFill>
                  <a:schemeClr val="bg1"/>
                </a:solidFill>
                <a:latin typeface="Arial"/>
              </a:rPr>
              <a:t> 2014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9715500" cy="64770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50864" y="6519446"/>
            <a:ext cx="89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who.int</a:t>
            </a:r>
            <a:endParaRPr lang="nb-N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ildeforklaring formet som en ellipse 3"/>
          <p:cNvSpPr/>
          <p:nvPr/>
        </p:nvSpPr>
        <p:spPr>
          <a:xfrm>
            <a:off x="4191000" y="169332"/>
            <a:ext cx="4953000" cy="3203223"/>
          </a:xfrm>
          <a:prstGeom prst="wedgeEllipseCallout">
            <a:avLst>
              <a:gd name="adj1" fmla="val -55021"/>
              <a:gd name="adj2" fmla="val 342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600222" y="832556"/>
            <a:ext cx="4233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i="1" dirty="0" err="1" smtClean="0"/>
              <a:t>Resistance</a:t>
            </a:r>
            <a:r>
              <a:rPr lang="nb-NO" sz="2800" i="1" dirty="0" smtClean="0"/>
              <a:t> to </a:t>
            </a:r>
            <a:r>
              <a:rPr lang="nb-NO" sz="2800" i="1" dirty="0" err="1" smtClean="0"/>
              <a:t>antibiotics</a:t>
            </a:r>
            <a:r>
              <a:rPr lang="nb-NO" sz="2800" i="1" dirty="0" smtClean="0"/>
              <a:t> </a:t>
            </a:r>
            <a:r>
              <a:rPr lang="nb-NO" sz="2800" i="1" dirty="0" err="1" smtClean="0"/>
              <a:t>could</a:t>
            </a:r>
            <a:r>
              <a:rPr lang="nb-NO" sz="2800" i="1" dirty="0" smtClean="0"/>
              <a:t> bring an end to </a:t>
            </a:r>
            <a:r>
              <a:rPr lang="nb-NO" sz="2800" i="1" dirty="0" err="1" smtClean="0"/>
              <a:t>modern</a:t>
            </a:r>
            <a:r>
              <a:rPr lang="nb-NO" sz="2800" i="1" dirty="0" smtClean="0"/>
              <a:t> </a:t>
            </a:r>
            <a:r>
              <a:rPr lang="nb-NO" sz="2800" i="1" dirty="0" err="1" smtClean="0"/>
              <a:t>medicine</a:t>
            </a:r>
            <a:r>
              <a:rPr lang="nb-NO" sz="2800" i="1" dirty="0" smtClean="0"/>
              <a:t>.</a:t>
            </a:r>
          </a:p>
          <a:p>
            <a:r>
              <a:rPr lang="nb-NO" sz="2800" dirty="0" smtClean="0"/>
              <a:t>- Dr Margareth Chan, WHO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336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cdc.gov/amd/images/gonorrhea-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059" y="-1"/>
            <a:ext cx="9948059" cy="64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8260644" y="6519446"/>
            <a:ext cx="88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cdc.gov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Gonokokker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gonorè</a:t>
            </a:r>
            <a:endParaRPr lang="nb-NO" altLang="nb-NO" dirty="0" smtClean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nb-NO" altLang="nb-NO" sz="2800" i="1" dirty="0" smtClean="0">
              <a:latin typeface="Calibri" pitchFamily="34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07950" y="4149725"/>
            <a:ext cx="8208963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11188" y="378936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339975" y="3716338"/>
            <a:ext cx="0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476375" y="3429000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708400" y="3573463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003800" y="3716338"/>
            <a:ext cx="0" cy="433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-107950" y="3357563"/>
            <a:ext cx="1366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1936 Sulphonamides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00113" y="2997200"/>
            <a:ext cx="1152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1943 Penicillin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692275" y="3284538"/>
            <a:ext cx="1295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1952 Erythromycin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132138" y="3068638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1962 Tetracyclin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7538" y="3213100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1980 Ceftriaxone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716463" y="2349500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1983 Cefixime</a:t>
            </a: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5364163" y="2852738"/>
            <a:ext cx="144462" cy="129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3492500" y="5445125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 dirty="0">
                <a:latin typeface="Calibri" pitchFamily="34" charset="0"/>
              </a:rPr>
              <a:t>1976 Penicillin</a:t>
            </a:r>
            <a:endParaRPr lang="el-GR" altLang="nb-NO" sz="1400" dirty="0">
              <a:latin typeface="Calibri" pitchFamily="34" charset="0"/>
            </a:endParaRP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3995738" y="4581525"/>
            <a:ext cx="1223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 dirty="0">
                <a:latin typeface="Calibri" pitchFamily="34" charset="0"/>
              </a:rPr>
              <a:t>1977 </a:t>
            </a:r>
            <a:r>
              <a:rPr lang="nb-NO" altLang="nb-NO" sz="1400" dirty="0" err="1">
                <a:latin typeface="Calibri" pitchFamily="34" charset="0"/>
              </a:rPr>
              <a:t>Erythromycin</a:t>
            </a:r>
            <a:endParaRPr lang="el-GR" altLang="nb-NO" sz="1400" dirty="0">
              <a:latin typeface="Calibri" pitchFamily="34" charset="0"/>
            </a:endParaRP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5219700" y="4581525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1985 Tetracycline </a:t>
            </a:r>
            <a:endParaRPr lang="el-GR" altLang="nb-NO" sz="1400">
              <a:latin typeface="Calibri" pitchFamily="34" charset="0"/>
            </a:endParaRP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6804025" y="4508500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2010 Cefixime</a:t>
            </a:r>
            <a:endParaRPr lang="el-GR" altLang="nb-NO" sz="1200">
              <a:latin typeface="Calibri" pitchFamily="34" charset="0"/>
            </a:endParaRPr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7380288" y="5589588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2011 Ceftriaxone</a:t>
            </a:r>
            <a:endParaRPr lang="el-GR" altLang="nb-NO" sz="1400">
              <a:latin typeface="Calibri" pitchFamily="34" charset="0"/>
            </a:endParaRPr>
          </a:p>
        </p:txBody>
      </p:sp>
      <p:sp>
        <p:nvSpPr>
          <p:cNvPr id="10265" name="Text Box 27"/>
          <p:cNvSpPr txBox="1">
            <a:spLocks noChangeArrowheads="1"/>
          </p:cNvSpPr>
          <p:nvPr/>
        </p:nvSpPr>
        <p:spPr bwMode="auto">
          <a:xfrm>
            <a:off x="5580063" y="2565400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1980’s Ciprofloxacin</a:t>
            </a:r>
          </a:p>
        </p:txBody>
      </p:sp>
      <p:sp>
        <p:nvSpPr>
          <p:cNvPr id="10267" name="Text Box 29"/>
          <p:cNvSpPr txBox="1">
            <a:spLocks noChangeArrowheads="1"/>
          </p:cNvSpPr>
          <p:nvPr/>
        </p:nvSpPr>
        <p:spPr bwMode="auto">
          <a:xfrm>
            <a:off x="5795963" y="5949950"/>
            <a:ext cx="1152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1987 Ciprofloxacin</a:t>
            </a:r>
          </a:p>
        </p:txBody>
      </p:sp>
      <p:sp>
        <p:nvSpPr>
          <p:cNvPr id="10268" name="AutoShape 30"/>
          <p:cNvSpPr>
            <a:spLocks noChangeArrowheads="1"/>
          </p:cNvSpPr>
          <p:nvPr/>
        </p:nvSpPr>
        <p:spPr bwMode="auto">
          <a:xfrm>
            <a:off x="8243888" y="3573463"/>
            <a:ext cx="900112" cy="1150937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8351838" y="3860800"/>
            <a:ext cx="7921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1">
                <a:solidFill>
                  <a:srgbClr val="CC0000"/>
                </a:solidFill>
                <a:latin typeface="Impact" pitchFamily="34" charset="0"/>
              </a:rPr>
              <a:t>Super-bug</a:t>
            </a:r>
          </a:p>
        </p:txBody>
      </p:sp>
      <p:sp>
        <p:nvSpPr>
          <p:cNvPr id="10270" name="Line 7"/>
          <p:cNvSpPr>
            <a:spLocks noChangeShapeType="1"/>
          </p:cNvSpPr>
          <p:nvPr/>
        </p:nvSpPr>
        <p:spPr bwMode="auto">
          <a:xfrm flipV="1">
            <a:off x="4067175" y="4149725"/>
            <a:ext cx="0" cy="1223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1" name="Line 7"/>
          <p:cNvSpPr>
            <a:spLocks noChangeShapeType="1"/>
          </p:cNvSpPr>
          <p:nvPr/>
        </p:nvSpPr>
        <p:spPr bwMode="auto">
          <a:xfrm flipV="1">
            <a:off x="6372225" y="4149725"/>
            <a:ext cx="0" cy="180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2" name="Line 7"/>
          <p:cNvSpPr>
            <a:spLocks noChangeShapeType="1"/>
          </p:cNvSpPr>
          <p:nvPr/>
        </p:nvSpPr>
        <p:spPr bwMode="auto">
          <a:xfrm flipV="1">
            <a:off x="4572000" y="41497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3" name="Line 7"/>
          <p:cNvSpPr>
            <a:spLocks noChangeShapeType="1"/>
          </p:cNvSpPr>
          <p:nvPr/>
        </p:nvSpPr>
        <p:spPr bwMode="auto">
          <a:xfrm flipV="1">
            <a:off x="5795963" y="41497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4" name="Line 7"/>
          <p:cNvSpPr>
            <a:spLocks noChangeShapeType="1"/>
          </p:cNvSpPr>
          <p:nvPr/>
        </p:nvSpPr>
        <p:spPr bwMode="auto">
          <a:xfrm flipV="1">
            <a:off x="7380288" y="41497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5" name="Line 7"/>
          <p:cNvSpPr>
            <a:spLocks noChangeShapeType="1"/>
          </p:cNvSpPr>
          <p:nvPr/>
        </p:nvSpPr>
        <p:spPr bwMode="auto">
          <a:xfrm flipV="1">
            <a:off x="7956550" y="4149725"/>
            <a:ext cx="0" cy="151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76" name="Text Box 20"/>
          <p:cNvSpPr txBox="1">
            <a:spLocks noChangeArrowheads="1"/>
          </p:cNvSpPr>
          <p:nvPr/>
        </p:nvSpPr>
        <p:spPr bwMode="auto">
          <a:xfrm>
            <a:off x="971550" y="4797425"/>
            <a:ext cx="1296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400">
                <a:latin typeface="Calibri" pitchFamily="34" charset="0"/>
              </a:rPr>
              <a:t>1944 Sulphonamides</a:t>
            </a:r>
            <a:endParaRPr lang="el-GR" altLang="nb-NO" sz="1400">
              <a:latin typeface="Calibri" pitchFamily="34" charset="0"/>
            </a:endParaRPr>
          </a:p>
        </p:txBody>
      </p:sp>
      <p:sp>
        <p:nvSpPr>
          <p:cNvPr id="10281" name="Text Box 20"/>
          <p:cNvSpPr txBox="1">
            <a:spLocks noChangeArrowheads="1"/>
          </p:cNvSpPr>
          <p:nvPr/>
        </p:nvSpPr>
        <p:spPr bwMode="auto">
          <a:xfrm>
            <a:off x="107950" y="5445125"/>
            <a:ext cx="2160588" cy="369332"/>
          </a:xfrm>
          <a:prstGeom prst="rect">
            <a:avLst/>
          </a:prstGeom>
          <a:solidFill>
            <a:srgbClr val="FF99CC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800" dirty="0" smtClean="0">
                <a:solidFill>
                  <a:srgbClr val="004C92"/>
                </a:solidFill>
                <a:latin typeface="Calibri" pitchFamily="34" charset="0"/>
              </a:rPr>
              <a:t>Resistensutvikling</a:t>
            </a:r>
            <a:endParaRPr lang="el-GR" altLang="nb-NO" sz="1800" dirty="0">
              <a:solidFill>
                <a:srgbClr val="004C92"/>
              </a:solidFill>
              <a:latin typeface="Calibri" pitchFamily="34" charset="0"/>
            </a:endParaRPr>
          </a:p>
        </p:txBody>
      </p:sp>
      <p:sp>
        <p:nvSpPr>
          <p:cNvPr id="10282" name="Text Box 20"/>
          <p:cNvSpPr txBox="1">
            <a:spLocks noChangeArrowheads="1"/>
          </p:cNvSpPr>
          <p:nvPr/>
        </p:nvSpPr>
        <p:spPr bwMode="auto">
          <a:xfrm>
            <a:off x="107950" y="2420938"/>
            <a:ext cx="2879725" cy="369332"/>
          </a:xfrm>
          <a:prstGeom prst="rect">
            <a:avLst/>
          </a:prstGeom>
          <a:solidFill>
            <a:srgbClr val="339966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b-NO" altLang="nb-NO" sz="1800" dirty="0" smtClean="0">
                <a:latin typeface="Calibri" pitchFamily="34" charset="0"/>
              </a:rPr>
              <a:t>Introduksjon av antibiotika</a:t>
            </a:r>
            <a:endParaRPr lang="el-GR" altLang="nb-NO" sz="1800" dirty="0">
              <a:latin typeface="Calibri" pitchFamily="34" charset="0"/>
            </a:endParaRPr>
          </a:p>
        </p:txBody>
      </p:sp>
      <p:sp>
        <p:nvSpPr>
          <p:cNvPr id="10283" name="Line 7"/>
          <p:cNvSpPr>
            <a:spLocks noChangeShapeType="1"/>
          </p:cNvSpPr>
          <p:nvPr/>
        </p:nvSpPr>
        <p:spPr bwMode="auto">
          <a:xfrm flipV="1">
            <a:off x="1692275" y="4149725"/>
            <a:ext cx="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755650" y="3860800"/>
            <a:ext cx="720725" cy="863600"/>
          </a:xfrm>
          <a:prstGeom prst="line">
            <a:avLst/>
          </a:prstGeom>
          <a:noFill/>
          <a:ln w="9525">
            <a:solidFill>
              <a:srgbClr val="FF99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1692275" y="3429000"/>
            <a:ext cx="2087563" cy="2232025"/>
          </a:xfrm>
          <a:prstGeom prst="line">
            <a:avLst/>
          </a:prstGeom>
          <a:noFill/>
          <a:ln w="9525">
            <a:solidFill>
              <a:srgbClr val="FF99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2843213" y="3716338"/>
            <a:ext cx="1512887" cy="1081087"/>
          </a:xfrm>
          <a:prstGeom prst="line">
            <a:avLst/>
          </a:prstGeom>
          <a:noFill/>
          <a:ln w="9525">
            <a:solidFill>
              <a:srgbClr val="FF99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>
            <a:off x="3851275" y="3573463"/>
            <a:ext cx="1728788" cy="1295400"/>
          </a:xfrm>
          <a:prstGeom prst="line">
            <a:avLst/>
          </a:prstGeom>
          <a:noFill/>
          <a:ln w="9525">
            <a:solidFill>
              <a:srgbClr val="FF99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5292725" y="3644900"/>
            <a:ext cx="2232025" cy="2160588"/>
          </a:xfrm>
          <a:prstGeom prst="line">
            <a:avLst/>
          </a:prstGeom>
          <a:noFill/>
          <a:ln w="9525">
            <a:solidFill>
              <a:srgbClr val="FF99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5435600" y="2924175"/>
            <a:ext cx="1728788" cy="1873250"/>
          </a:xfrm>
          <a:prstGeom prst="line">
            <a:avLst/>
          </a:prstGeom>
          <a:noFill/>
          <a:ln w="9525">
            <a:solidFill>
              <a:srgbClr val="FF99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6011863" y="3068638"/>
            <a:ext cx="431800" cy="2808287"/>
          </a:xfrm>
          <a:prstGeom prst="line">
            <a:avLst/>
          </a:prstGeom>
          <a:noFill/>
          <a:ln w="9525">
            <a:solidFill>
              <a:srgbClr val="FF99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1" name="Text Box 29"/>
          <p:cNvSpPr txBox="1">
            <a:spLocks noChangeArrowheads="1"/>
          </p:cNvSpPr>
          <p:nvPr/>
        </p:nvSpPr>
        <p:spPr bwMode="auto">
          <a:xfrm>
            <a:off x="5580063" y="6519446"/>
            <a:ext cx="39557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Fra: </a:t>
            </a:r>
            <a:r>
              <a:rPr lang="nb-NO" altLang="nb-NO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Unemo</a:t>
            </a:r>
            <a:r>
              <a:rPr lang="nb-NO" alt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nb-NO" alt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N Y </a:t>
            </a:r>
            <a:r>
              <a:rPr lang="nb-NO" altLang="nb-N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nb-NO" alt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nb-NO" altLang="nb-NO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</a:t>
            </a:r>
            <a:endParaRPr lang="nb-NO" altLang="nb-N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2" name="Line 9"/>
          <p:cNvSpPr>
            <a:spLocks noChangeShapeType="1"/>
          </p:cNvSpPr>
          <p:nvPr/>
        </p:nvSpPr>
        <p:spPr bwMode="auto">
          <a:xfrm flipH="1">
            <a:off x="5724525" y="3068638"/>
            <a:ext cx="215900" cy="1081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7" name="Picture 6" descr="http://www.cdc.gov/amd/images/gonorrhea-4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7" y="0"/>
            <a:ext cx="2339973" cy="15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cdc.gov/ecoli/images/ecoli-1184px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4" r="17656" b="2142"/>
          <a:stretch/>
        </p:blipFill>
        <p:spPr bwMode="auto">
          <a:xfrm>
            <a:off x="1" y="0"/>
            <a:ext cx="9451229" cy="64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8260644" y="6519446"/>
            <a:ext cx="88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cdc.gov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E. coli </a:t>
            </a:r>
            <a:r>
              <a:rPr lang="en-US" dirty="0" err="1" smtClean="0"/>
              <a:t>resistent</a:t>
            </a:r>
            <a:r>
              <a:rPr lang="en-US" dirty="0" smtClean="0"/>
              <a:t> mot 3. </a:t>
            </a:r>
            <a:r>
              <a:rPr lang="en-US" dirty="0" err="1" smtClean="0"/>
              <a:t>generasjons</a:t>
            </a:r>
            <a:r>
              <a:rPr lang="en-US" dirty="0" smtClean="0"/>
              <a:t> </a:t>
            </a:r>
            <a:r>
              <a:rPr lang="en-US" dirty="0" err="1" smtClean="0"/>
              <a:t>cephalosporiner</a:t>
            </a:r>
            <a:r>
              <a:rPr lang="en-US" dirty="0" smtClean="0"/>
              <a:t> i Europa, </a:t>
            </a:r>
            <a:r>
              <a:rPr lang="en-GB" dirty="0" smtClean="0"/>
              <a:t>2002</a:t>
            </a:r>
            <a:endParaRPr lang="en-GB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02" y="1600200"/>
            <a:ext cx="54849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R 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AMR Presentasjon</Template>
  <TotalTime>3715</TotalTime>
  <Words>270</Words>
  <Application>Microsoft Office PowerPoint</Application>
  <PresentationFormat>Skjermfremvisning (4:3)</PresentationFormat>
  <Paragraphs>72</Paragraphs>
  <Slides>16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AMR Presentasjon</vt:lpstr>
      <vt:lpstr>Antibiotikaresistens  Hvor omfattende er problemet? </vt:lpstr>
      <vt:lpstr>PowerPoint-presentasjon</vt:lpstr>
      <vt:lpstr>PowerPoint-presentasjon</vt:lpstr>
      <vt:lpstr>Mangel på nye antibiotika</vt:lpstr>
      <vt:lpstr>PowerPoint-presentasjon</vt:lpstr>
      <vt:lpstr>PowerPoint-presentasjon</vt:lpstr>
      <vt:lpstr>Gonokokker og gonorè</vt:lpstr>
      <vt:lpstr>PowerPoint-presentasjon</vt:lpstr>
      <vt:lpstr>E. coli resistent mot 3. generasjons cephalosporiner i Europa, 2002</vt:lpstr>
      <vt:lpstr>E. coli resistent mot 3. generasjons cephalosporiner i Europa, 2006</vt:lpstr>
      <vt:lpstr>E. coli resistent mot 3. generasjons cephalosporiner i Europa, 2009</vt:lpstr>
      <vt:lpstr>E. coli resistent mot 3. generasjons cephalosporiner i Europa, 2011</vt:lpstr>
      <vt:lpstr>E. coli resistent mot 3. generasjons cephalosporiner i Europa, 2014</vt:lpstr>
      <vt:lpstr>Økt dødelighet</vt:lpstr>
      <vt:lpstr>Produksjonstap</vt:lpstr>
      <vt:lpstr>Hva kan gjøres?</vt:lpstr>
    </vt:vector>
  </TitlesOfParts>
  <Company>FHI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Antibiotikaresistens – kunnskapshull/utfordringer og aktuelle tiltak</dc:title>
  <dc:creator>Steinbakk, Martin</dc:creator>
  <cp:lastModifiedBy>Vestrheim, Didrik Frimann</cp:lastModifiedBy>
  <cp:revision>165</cp:revision>
  <cp:lastPrinted>2014-10-30T07:05:20Z</cp:lastPrinted>
  <dcterms:created xsi:type="dcterms:W3CDTF">2014-08-16T09:35:32Z</dcterms:created>
  <dcterms:modified xsi:type="dcterms:W3CDTF">2015-11-20T10:28:36Z</dcterms:modified>
</cp:coreProperties>
</file>