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440" r:id="rId3"/>
    <p:sldId id="443" r:id="rId4"/>
    <p:sldId id="444" r:id="rId5"/>
    <p:sldId id="449" r:id="rId6"/>
    <p:sldId id="386" r:id="rId7"/>
    <p:sldId id="415" r:id="rId8"/>
    <p:sldId id="450" r:id="rId9"/>
    <p:sldId id="445" r:id="rId10"/>
    <p:sldId id="464" r:id="rId11"/>
    <p:sldId id="452" r:id="rId12"/>
    <p:sldId id="451" r:id="rId13"/>
    <p:sldId id="446" r:id="rId14"/>
    <p:sldId id="423" r:id="rId15"/>
    <p:sldId id="463" r:id="rId16"/>
    <p:sldId id="431" r:id="rId17"/>
    <p:sldId id="457" r:id="rId18"/>
    <p:sldId id="427" r:id="rId19"/>
    <p:sldId id="429" r:id="rId20"/>
    <p:sldId id="459" r:id="rId21"/>
    <p:sldId id="453" r:id="rId22"/>
    <p:sldId id="454" r:id="rId23"/>
    <p:sldId id="430" r:id="rId24"/>
    <p:sldId id="455" r:id="rId25"/>
    <p:sldId id="456" r:id="rId26"/>
    <p:sldId id="438" r:id="rId27"/>
    <p:sldId id="458" r:id="rId28"/>
    <p:sldId id="432" r:id="rId29"/>
    <p:sldId id="433" r:id="rId30"/>
    <p:sldId id="447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FD715"/>
    <a:srgbClr val="AD8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992" y="-112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9FC990-16CC-A943-88A8-656DB0C6E9ED}" type="datetime1">
              <a:rPr lang="nb-NO"/>
              <a:pPr>
                <a:defRPr/>
              </a:pPr>
              <a:t>08.10.15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16F7A48-B98A-5546-97B6-8C31D1F2755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38424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20C865A-4C18-3C42-A0B7-7FE5A2B5B0A2}" type="datetime1">
              <a:rPr lang="nb-NO"/>
              <a:pPr>
                <a:defRPr/>
              </a:pPr>
              <a:t>08.10.15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223475-E561-764C-A6DB-18B5241BED0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4083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05000"/>
            <a:ext cx="69342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3048000"/>
            <a:ext cx="7315200" cy="1752600"/>
          </a:xfrm>
        </p:spPr>
        <p:txBody>
          <a:bodyPr/>
          <a:lstStyle>
            <a:lvl1pPr marL="0" indent="0">
              <a:buFontTx/>
              <a:buNone/>
              <a:defRPr sz="3000" b="1" i="0" baseline="0">
                <a:latin typeface="Arial"/>
                <a:cs typeface="Arial"/>
              </a:defRPr>
            </a:lvl1pPr>
          </a:lstStyle>
          <a:p>
            <a:r>
              <a:rPr lang="nb-NO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3BC739-F4FD-744C-9A66-AA6DBAD3FE4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63E8ED-AD5F-F844-AAC7-61CD233003C8}" type="datetime1">
              <a:rPr lang="nb-NO"/>
              <a:pPr>
                <a:defRPr/>
              </a:pPr>
              <a:t>08.10.15</a:t>
            </a:fld>
            <a:endParaRPr lang="nb-NO" dirty="0"/>
          </a:p>
        </p:txBody>
      </p:sp>
      <p:pic>
        <p:nvPicPr>
          <p:cNvPr id="1031" name="Picture 12" descr="UiO_A_cmyk.eps"/>
          <p:cNvPicPr>
            <a:picLocks noChangeAspect="1"/>
          </p:cNvPicPr>
          <p:nvPr/>
        </p:nvPicPr>
        <p:blipFill>
          <a:blip r:embed="rId13"/>
          <a:srcRect b="82573"/>
          <a:stretch>
            <a:fillRect/>
          </a:stretch>
        </p:blipFill>
        <p:spPr bwMode="auto">
          <a:xfrm>
            <a:off x="304800" y="228600"/>
            <a:ext cx="253140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jpg"/><Relationship Id="rId1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jpg"/><Relationship Id="rId1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jpg"/><Relationship Id="rId1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 sz="quarter"/>
          </p:nvPr>
        </p:nvSpPr>
        <p:spPr>
          <a:xfrm>
            <a:off x="1524000" y="3429000"/>
            <a:ext cx="6934200" cy="914400"/>
          </a:xfrm>
        </p:spPr>
        <p:txBody>
          <a:bodyPr/>
          <a:lstStyle/>
          <a:p>
            <a:pPr eaLnBrk="1" hangingPunct="1"/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sp>
        <p:nvSpPr>
          <p:cNvPr id="15363" name="Subtitle 6"/>
          <p:cNvSpPr>
            <a:spLocks noGrp="1"/>
          </p:cNvSpPr>
          <p:nvPr>
            <p:ph type="subTitle" sz="quarter" idx="1"/>
          </p:nvPr>
        </p:nvSpPr>
        <p:spPr>
          <a:xfrm>
            <a:off x="323528" y="2780928"/>
            <a:ext cx="8424936" cy="1512168"/>
          </a:xfrm>
        </p:spPr>
        <p:txBody>
          <a:bodyPr/>
          <a:lstStyle/>
          <a:p>
            <a:pPr algn="ctr" eaLnBrk="1" hangingPunct="1"/>
            <a:r>
              <a:rPr lang="en-GB" sz="3600" dirty="0" smtClean="0">
                <a:latin typeface="Arial" charset="0"/>
                <a:ea typeface="Arial" charset="0"/>
                <a:cs typeface="Arial" charset="0"/>
              </a:rPr>
              <a:t>Fra </a:t>
            </a:r>
            <a:r>
              <a:rPr lang="en-GB" sz="3600" dirty="0" err="1" smtClean="0">
                <a:latin typeface="Arial" charset="0"/>
                <a:ea typeface="Arial" charset="0"/>
                <a:cs typeface="Arial" charset="0"/>
              </a:rPr>
              <a:t>Ingenting</a:t>
            </a:r>
            <a:r>
              <a:rPr lang="en-GB" sz="3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600" dirty="0" err="1" smtClean="0">
                <a:latin typeface="Arial" charset="0"/>
                <a:ea typeface="Arial" charset="0"/>
                <a:cs typeface="Arial" charset="0"/>
              </a:rPr>
              <a:t>til</a:t>
            </a:r>
            <a:r>
              <a:rPr lang="en-GB" sz="3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600" dirty="0" err="1" smtClean="0">
                <a:latin typeface="Arial" charset="0"/>
                <a:ea typeface="Arial" charset="0"/>
                <a:cs typeface="Arial" charset="0"/>
              </a:rPr>
              <a:t>Overalt</a:t>
            </a:r>
            <a:endParaRPr lang="en-GB" sz="3600" dirty="0" smtClean="0">
              <a:latin typeface="Arial" charset="0"/>
              <a:ea typeface="Arial" charset="0"/>
              <a:cs typeface="Arial" charset="0"/>
            </a:endParaRPr>
          </a:p>
          <a:p>
            <a:pPr algn="ctr" eaLnBrk="1" hangingPunct="1"/>
            <a:r>
              <a:rPr lang="en-GB" sz="24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n </a:t>
            </a:r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lynrask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reise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gjennom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informatikkens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historie</a:t>
            </a:r>
            <a:endParaRPr lang="en-GB" sz="24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6216" y="5589240"/>
            <a:ext cx="1952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Morten </a:t>
            </a:r>
            <a:r>
              <a:rPr lang="en-US" dirty="0" err="1" smtClean="0"/>
              <a:t>Dæhlen</a:t>
            </a:r>
            <a:endParaRPr lang="en-US" dirty="0" smtClean="0"/>
          </a:p>
          <a:p>
            <a:r>
              <a:rPr lang="en-US" dirty="0" err="1" smtClean="0"/>
              <a:t>Dekan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jermbilde 2015-10-05 kl. 19.10.45.png"/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110"/>
            <a:ext cx="10739803" cy="6870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268760"/>
            <a:ext cx="758177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Augusta Ada King, Countess of Lovelace (1815-1852)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i </a:t>
            </a:r>
            <a:r>
              <a:rPr lang="en-US" b="1" dirty="0" err="1"/>
              <a:t>moderne</a:t>
            </a:r>
            <a:r>
              <a:rPr lang="en-US" b="1" dirty="0"/>
              <a:t> </a:t>
            </a:r>
            <a:r>
              <a:rPr lang="en-US" b="1" dirty="0" err="1"/>
              <a:t>tid</a:t>
            </a:r>
            <a:r>
              <a:rPr lang="en-US" b="1" dirty="0"/>
              <a:t> </a:t>
            </a:r>
            <a:r>
              <a:rPr lang="en-US" b="1" dirty="0" err="1"/>
              <a:t>kjent</a:t>
            </a:r>
            <a:r>
              <a:rPr lang="en-US" b="1" dirty="0"/>
              <a:t> </a:t>
            </a:r>
            <a:r>
              <a:rPr lang="en-US" b="1" dirty="0" err="1"/>
              <a:t>som</a:t>
            </a:r>
            <a:r>
              <a:rPr lang="en-US" b="1" dirty="0"/>
              <a:t> Ada Lovelace, </a:t>
            </a:r>
            <a:r>
              <a:rPr lang="en-US" b="1" dirty="0" err="1" smtClean="0"/>
              <a:t>kalles</a:t>
            </a:r>
            <a:r>
              <a:rPr lang="en-US" b="1" dirty="0" smtClean="0"/>
              <a:t> </a:t>
            </a:r>
            <a:r>
              <a:rPr lang="en-US" b="1" dirty="0" err="1"/>
              <a:t>gjerne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smtClean="0"/>
              <a:t>den </a:t>
            </a:r>
            <a:r>
              <a:rPr lang="en-US" b="1" dirty="0" err="1"/>
              <a:t>første</a:t>
            </a:r>
            <a:r>
              <a:rPr lang="en-US" b="1" dirty="0"/>
              <a:t> </a:t>
            </a:r>
            <a:r>
              <a:rPr lang="en-US" b="1" dirty="0" err="1"/>
              <a:t>programmerer</a:t>
            </a:r>
            <a:r>
              <a:rPr lang="en-US" b="1" dirty="0"/>
              <a:t>. 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Ada </a:t>
            </a:r>
            <a:r>
              <a:rPr lang="en-US" b="1" dirty="0" err="1"/>
              <a:t>var</a:t>
            </a:r>
            <a:r>
              <a:rPr lang="en-US" b="1" dirty="0"/>
              <a:t> </a:t>
            </a:r>
            <a:r>
              <a:rPr lang="en-US" b="1" dirty="0" err="1"/>
              <a:t>datter</a:t>
            </a:r>
            <a:r>
              <a:rPr lang="en-US" b="1" dirty="0"/>
              <a:t> </a:t>
            </a:r>
            <a:r>
              <a:rPr lang="en-US" b="1" dirty="0" err="1"/>
              <a:t>av</a:t>
            </a:r>
            <a:r>
              <a:rPr lang="en-US" b="1" dirty="0"/>
              <a:t> </a:t>
            </a:r>
            <a:r>
              <a:rPr lang="en-US" b="1" dirty="0" err="1"/>
              <a:t>det</a:t>
            </a:r>
            <a:r>
              <a:rPr lang="en-US" b="1" dirty="0"/>
              <a:t> </a:t>
            </a:r>
            <a:r>
              <a:rPr lang="en-US" b="1" dirty="0" err="1"/>
              <a:t>kjente</a:t>
            </a:r>
            <a:r>
              <a:rPr lang="en-US" b="1" dirty="0"/>
              <a:t> </a:t>
            </a:r>
            <a:r>
              <a:rPr lang="en-US" b="1" dirty="0" err="1"/>
              <a:t>poeten</a:t>
            </a:r>
            <a:r>
              <a:rPr lang="en-US" b="1" dirty="0"/>
              <a:t> Lord Byron </a:t>
            </a:r>
            <a:r>
              <a:rPr lang="en-US" b="1" dirty="0" err="1"/>
              <a:t>og</a:t>
            </a:r>
            <a:r>
              <a:rPr lang="en-US" b="1" dirty="0"/>
              <a:t> </a:t>
            </a:r>
            <a:endParaRPr lang="en-US" b="1" dirty="0" smtClean="0"/>
          </a:p>
          <a:p>
            <a:r>
              <a:rPr lang="en-US" b="1" dirty="0" err="1" smtClean="0"/>
              <a:t>møtte</a:t>
            </a:r>
            <a:r>
              <a:rPr lang="en-US" b="1" dirty="0" smtClean="0"/>
              <a:t> </a:t>
            </a:r>
            <a:r>
              <a:rPr lang="en-US" b="1" dirty="0"/>
              <a:t>Charles Babbage i 1833. </a:t>
            </a:r>
            <a:r>
              <a:rPr lang="en-US" b="1" dirty="0" err="1"/>
              <a:t>Helt</a:t>
            </a:r>
            <a:r>
              <a:rPr lang="en-US" b="1" dirty="0"/>
              <a:t> </a:t>
            </a:r>
            <a:r>
              <a:rPr lang="en-US" b="1" dirty="0" err="1"/>
              <a:t>frem</a:t>
            </a:r>
            <a:r>
              <a:rPr lang="en-US" b="1" dirty="0"/>
              <a:t> </a:t>
            </a:r>
            <a:r>
              <a:rPr lang="en-US" b="1" dirty="0" err="1"/>
              <a:t>til</a:t>
            </a:r>
            <a:r>
              <a:rPr lang="en-US" b="1" dirty="0"/>
              <a:t> sin </a:t>
            </a:r>
            <a:r>
              <a:rPr lang="en-US" b="1" dirty="0" err="1"/>
              <a:t>tidlige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err="1" smtClean="0"/>
              <a:t>død</a:t>
            </a:r>
            <a:r>
              <a:rPr lang="en-US" b="1" dirty="0" smtClean="0"/>
              <a:t> </a:t>
            </a:r>
            <a:r>
              <a:rPr lang="en-US" b="1" dirty="0"/>
              <a:t>i 1852, </a:t>
            </a:r>
            <a:r>
              <a:rPr lang="en-US" b="1" dirty="0" err="1"/>
              <a:t>arbeidet</a:t>
            </a:r>
            <a:r>
              <a:rPr lang="en-US" b="1" dirty="0"/>
              <a:t> </a:t>
            </a:r>
            <a:r>
              <a:rPr lang="en-US" b="1" dirty="0" err="1"/>
              <a:t>hun</a:t>
            </a:r>
            <a:r>
              <a:rPr lang="en-US" b="1" dirty="0"/>
              <a:t> med </a:t>
            </a:r>
            <a:r>
              <a:rPr lang="en-US" b="1" dirty="0" err="1"/>
              <a:t>å</a:t>
            </a:r>
            <a:r>
              <a:rPr lang="en-US" b="1" dirty="0"/>
              <a:t> </a:t>
            </a:r>
            <a:r>
              <a:rPr lang="en-US" b="1" dirty="0" err="1"/>
              <a:t>utvikle</a:t>
            </a:r>
            <a:r>
              <a:rPr lang="en-US" b="1" dirty="0"/>
              <a:t> </a:t>
            </a:r>
            <a:r>
              <a:rPr lang="en-US" b="1" dirty="0" err="1"/>
              <a:t>algoritmer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err="1" smtClean="0"/>
              <a:t>som</a:t>
            </a:r>
            <a:r>
              <a:rPr lang="en-US" b="1" dirty="0" smtClean="0"/>
              <a:t> </a:t>
            </a:r>
            <a:r>
              <a:rPr lang="en-US" b="1" dirty="0" err="1"/>
              <a:t>kunne</a:t>
            </a:r>
            <a:r>
              <a:rPr lang="en-US" b="1" dirty="0"/>
              <a:t> </a:t>
            </a:r>
            <a:r>
              <a:rPr lang="en-US" b="1" dirty="0" err="1"/>
              <a:t>benyttes</a:t>
            </a:r>
            <a:r>
              <a:rPr lang="en-US" b="1" dirty="0"/>
              <a:t> </a:t>
            </a:r>
            <a:r>
              <a:rPr lang="en-US" b="1" dirty="0" err="1"/>
              <a:t>av</a:t>
            </a:r>
            <a:r>
              <a:rPr lang="en-US" b="1" dirty="0"/>
              <a:t> den </a:t>
            </a:r>
            <a:r>
              <a:rPr lang="en-US" b="1" dirty="0" err="1"/>
              <a:t>analytiske</a:t>
            </a:r>
            <a:r>
              <a:rPr lang="en-US" b="1" dirty="0"/>
              <a:t> </a:t>
            </a:r>
            <a:r>
              <a:rPr lang="en-US" b="1" dirty="0" err="1"/>
              <a:t>maskinen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/>
              <a:t>The Analytical Engine) </a:t>
            </a:r>
            <a:r>
              <a:rPr lang="en-US" b="1" dirty="0" err="1"/>
              <a:t>til</a:t>
            </a:r>
            <a:r>
              <a:rPr lang="en-US" b="1" dirty="0"/>
              <a:t> Charles Babbage. 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I </a:t>
            </a:r>
            <a:r>
              <a:rPr lang="en-US" b="1" dirty="0" err="1"/>
              <a:t>forbindelse</a:t>
            </a:r>
            <a:r>
              <a:rPr lang="en-US" b="1" dirty="0"/>
              <a:t> </a:t>
            </a:r>
            <a:r>
              <a:rPr lang="en-US" b="1" dirty="0" smtClean="0"/>
              <a:t>med </a:t>
            </a:r>
            <a:r>
              <a:rPr lang="en-US" b="1" dirty="0"/>
              <a:t>at </a:t>
            </a:r>
            <a:r>
              <a:rPr lang="en-US" b="1" dirty="0" err="1"/>
              <a:t>hun</a:t>
            </a:r>
            <a:r>
              <a:rPr lang="en-US" b="1" dirty="0"/>
              <a:t> </a:t>
            </a:r>
            <a:r>
              <a:rPr lang="en-US" b="1" dirty="0" err="1"/>
              <a:t>oversatte</a:t>
            </a:r>
            <a:r>
              <a:rPr lang="en-US" b="1" dirty="0"/>
              <a:t> </a:t>
            </a:r>
            <a:r>
              <a:rPr lang="en-US" b="1" dirty="0" err="1"/>
              <a:t>Babbages</a:t>
            </a:r>
            <a:r>
              <a:rPr lang="en-US" b="1" dirty="0"/>
              <a:t> </a:t>
            </a:r>
            <a:r>
              <a:rPr lang="en-US" b="1" dirty="0" err="1" smtClean="0"/>
              <a:t>arbeider</a:t>
            </a:r>
            <a:endParaRPr lang="en-US" b="1" dirty="0" smtClean="0"/>
          </a:p>
          <a:p>
            <a:r>
              <a:rPr lang="en-US" b="1" dirty="0" err="1" smtClean="0"/>
              <a:t>til</a:t>
            </a:r>
            <a:r>
              <a:rPr lang="en-US" b="1" dirty="0" smtClean="0"/>
              <a:t> </a:t>
            </a:r>
            <a:r>
              <a:rPr lang="en-US" b="1" dirty="0" err="1"/>
              <a:t>fransk</a:t>
            </a:r>
            <a:r>
              <a:rPr lang="en-US" b="1" dirty="0"/>
              <a:t>, </a:t>
            </a:r>
            <a:r>
              <a:rPr lang="en-US" b="1" dirty="0" err="1"/>
              <a:t>utarbeidet</a:t>
            </a:r>
            <a:r>
              <a:rPr lang="en-US" b="1" dirty="0"/>
              <a:t> </a:t>
            </a:r>
            <a:r>
              <a:rPr lang="en-US" b="1" dirty="0" err="1"/>
              <a:t>hun</a:t>
            </a:r>
            <a:r>
              <a:rPr lang="en-US" b="1" dirty="0"/>
              <a:t> </a:t>
            </a:r>
            <a:r>
              <a:rPr lang="en-US" b="1" dirty="0" err="1"/>
              <a:t>algoritmer</a:t>
            </a:r>
            <a:r>
              <a:rPr lang="en-US" b="1" dirty="0"/>
              <a:t> for </a:t>
            </a:r>
            <a:r>
              <a:rPr lang="en-US" b="1" dirty="0" err="1"/>
              <a:t>å</a:t>
            </a:r>
            <a:r>
              <a:rPr lang="en-US" b="1" dirty="0"/>
              <a:t> </a:t>
            </a:r>
            <a:r>
              <a:rPr lang="en-US" b="1" dirty="0" err="1"/>
              <a:t>beregne</a:t>
            </a:r>
            <a:r>
              <a:rPr lang="en-US" b="1" dirty="0"/>
              <a:t> de </a:t>
            </a:r>
            <a:r>
              <a:rPr lang="en-US" b="1" dirty="0" err="1"/>
              <a:t>såkalte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smtClean="0"/>
              <a:t>Bernoulli</a:t>
            </a:r>
            <a:r>
              <a:rPr lang="en-US" b="1" dirty="0"/>
              <a:t>-</a:t>
            </a:r>
            <a:r>
              <a:rPr lang="en-US" b="1" dirty="0" err="1"/>
              <a:t>tallene</a:t>
            </a:r>
            <a:r>
              <a:rPr lang="en-US" b="1" dirty="0"/>
              <a:t>,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det</a:t>
            </a:r>
            <a:r>
              <a:rPr lang="en-US" b="1" dirty="0"/>
              <a:t> </a:t>
            </a:r>
            <a:r>
              <a:rPr lang="en-US" b="1" dirty="0" err="1"/>
              <a:t>er</a:t>
            </a:r>
            <a:r>
              <a:rPr lang="en-US" b="1" dirty="0"/>
              <a:t> for </a:t>
            </a:r>
            <a:r>
              <a:rPr lang="en-US" b="1" dirty="0" err="1"/>
              <a:t>dette</a:t>
            </a:r>
            <a:r>
              <a:rPr lang="en-US" b="1" dirty="0"/>
              <a:t> </a:t>
            </a:r>
            <a:r>
              <a:rPr lang="en-US" b="1" dirty="0" err="1"/>
              <a:t>arbeidet</a:t>
            </a:r>
            <a:r>
              <a:rPr lang="en-US" b="1" dirty="0"/>
              <a:t> </a:t>
            </a:r>
            <a:r>
              <a:rPr lang="en-US" b="1" dirty="0" err="1"/>
              <a:t>hun</a:t>
            </a:r>
            <a:r>
              <a:rPr lang="en-US" b="1" dirty="0"/>
              <a:t> i dag </a:t>
            </a:r>
            <a:endParaRPr lang="en-US" b="1" dirty="0" smtClean="0"/>
          </a:p>
          <a:p>
            <a:r>
              <a:rPr lang="en-US" b="1" dirty="0" err="1" smtClean="0"/>
              <a:t>trekkes</a:t>
            </a:r>
            <a:r>
              <a:rPr lang="en-US" b="1" dirty="0" smtClean="0"/>
              <a:t> </a:t>
            </a:r>
            <a:r>
              <a:rPr lang="en-US" b="1" dirty="0" err="1"/>
              <a:t>frem</a:t>
            </a:r>
            <a:r>
              <a:rPr lang="en-US" b="1" dirty="0"/>
              <a:t> </a:t>
            </a:r>
            <a:r>
              <a:rPr lang="en-US" b="1" dirty="0" err="1"/>
              <a:t>som</a:t>
            </a:r>
            <a:r>
              <a:rPr lang="en-US" b="1" dirty="0"/>
              <a:t> </a:t>
            </a:r>
            <a:r>
              <a:rPr lang="en-US" b="1" dirty="0" err="1"/>
              <a:t>verdens</a:t>
            </a:r>
            <a:r>
              <a:rPr lang="en-US" b="1" dirty="0"/>
              <a:t> </a:t>
            </a:r>
            <a:r>
              <a:rPr lang="en-US" b="1" dirty="0" err="1"/>
              <a:t>første</a:t>
            </a:r>
            <a:r>
              <a:rPr lang="en-US" b="1" dirty="0"/>
              <a:t> </a:t>
            </a:r>
            <a:r>
              <a:rPr lang="en-US" b="1" dirty="0" err="1"/>
              <a:t>programmerer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87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01000" cy="1066800"/>
          </a:xfrm>
        </p:spPr>
        <p:txBody>
          <a:bodyPr/>
          <a:lstStyle/>
          <a:p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offentlig</a:t>
            </a:r>
            <a:r>
              <a:rPr lang="en-US" dirty="0" smtClean="0"/>
              <a:t> </a:t>
            </a:r>
            <a:r>
              <a:rPr lang="en-US" dirty="0" err="1" smtClean="0"/>
              <a:t>oppgave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“big business”</a:t>
            </a:r>
            <a:endParaRPr lang="en-US" dirty="0"/>
          </a:p>
        </p:txBody>
      </p:sp>
      <p:pic>
        <p:nvPicPr>
          <p:cNvPr id="4" name="Picture 3" descr="Picture 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48" y="1600199"/>
            <a:ext cx="1693452" cy="2209801"/>
          </a:xfrm>
          <a:prstGeom prst="rect">
            <a:avLst/>
          </a:prstGeom>
        </p:spPr>
      </p:pic>
      <p:pic>
        <p:nvPicPr>
          <p:cNvPr id="5" name="Picture 4" descr="Picture 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648200"/>
            <a:ext cx="2590800" cy="1466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8862" y="3886200"/>
            <a:ext cx="2251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Hermann </a:t>
            </a:r>
            <a:r>
              <a:rPr lang="en-US" dirty="0" err="1" smtClean="0"/>
              <a:t>Hollorith</a:t>
            </a:r>
            <a:endParaRPr lang="en-US" dirty="0" smtClean="0"/>
          </a:p>
          <a:p>
            <a:pPr algn="ctr"/>
            <a:r>
              <a:rPr lang="en-US" dirty="0" smtClean="0"/>
              <a:t>(1860-1929)</a:t>
            </a:r>
            <a:endParaRPr lang="en-US" dirty="0"/>
          </a:p>
        </p:txBody>
      </p:sp>
      <p:pic>
        <p:nvPicPr>
          <p:cNvPr id="7" name="Picture 6" descr="Picture 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600200"/>
            <a:ext cx="2057400" cy="2181386"/>
          </a:xfrm>
          <a:prstGeom prst="rect">
            <a:avLst/>
          </a:prstGeom>
        </p:spPr>
      </p:pic>
      <p:pic>
        <p:nvPicPr>
          <p:cNvPr id="8" name="Picture 7" descr="Picture 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062" y="4648200"/>
            <a:ext cx="2858738" cy="1403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3886200"/>
            <a:ext cx="2313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Thomas J. Watson</a:t>
            </a:r>
          </a:p>
          <a:p>
            <a:pPr algn="ctr"/>
            <a:r>
              <a:rPr lang="en-US" dirty="0" smtClean="0"/>
              <a:t>(1874-1956)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6172200"/>
            <a:ext cx="3007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Folketelling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USA (1890)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6172200"/>
            <a:ext cx="2404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Stiftet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1911 (1924)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3733800" y="5029200"/>
            <a:ext cx="1752600" cy="685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242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52" y="1"/>
            <a:ext cx="9772452" cy="688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117" y="980728"/>
            <a:ext cx="28787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Fra </a:t>
            </a:r>
            <a:r>
              <a:rPr lang="en-US" sz="2800" dirty="0" err="1" smtClean="0">
                <a:solidFill>
                  <a:srgbClr val="FFFF00"/>
                </a:solidFill>
              </a:rPr>
              <a:t>regnemaskin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err="1">
                <a:solidFill>
                  <a:srgbClr val="FFFF00"/>
                </a:solidFill>
              </a:rPr>
              <a:t>t</a:t>
            </a:r>
            <a:r>
              <a:rPr lang="en-US" sz="2800" dirty="0" err="1" smtClean="0">
                <a:solidFill>
                  <a:srgbClr val="FFFF00"/>
                </a:solidFill>
              </a:rPr>
              <a:t>il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datamaskin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(1946-1968)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5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32166"/>
            <a:ext cx="9180512" cy="70032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116560" y="4191000"/>
            <a:ext cx="28956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Minneenhet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116560" y="5181600"/>
            <a:ext cx="12192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Kontroll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-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err="1" smtClean="0"/>
              <a:t>enhet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792960" y="5181600"/>
            <a:ext cx="12192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Aritmetisk</a:t>
            </a:r>
            <a:r>
              <a:rPr lang="en-US" sz="1400" dirty="0" smtClean="0"/>
              <a:t> </a:t>
            </a:r>
            <a:r>
              <a:rPr lang="en-US" sz="1400" dirty="0" err="1" smtClean="0"/>
              <a:t>logisk</a:t>
            </a:r>
            <a:r>
              <a:rPr lang="en-US" sz="1400" dirty="0" smtClean="0"/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enhet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3268960" y="50292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5400000" flipH="1" flipV="1">
            <a:off x="5022354" y="5028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3878560" y="50292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>
            <a:off x="5403354" y="5028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0800000">
            <a:off x="4335760" y="58674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335760" y="54864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4869160" y="5867400"/>
            <a:ext cx="10668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Akkumulator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5022354" y="63238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5555754" y="63238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" name="Picture 16" descr="Picture 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64704"/>
            <a:ext cx="2241500" cy="2674640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pic>
        <p:nvPicPr>
          <p:cNvPr id="18" name="Picture 17" descr="Picture 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764704"/>
            <a:ext cx="2059626" cy="2592288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11560" y="12882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von </a:t>
            </a:r>
            <a:r>
              <a:rPr lang="en-US" dirty="0" smtClean="0"/>
              <a:t>Neumann(</a:t>
            </a:r>
            <a:r>
              <a:rPr lang="en-US" dirty="0"/>
              <a:t>1907-1956)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488832" y="1166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Alan Turing</a:t>
            </a:r>
          </a:p>
          <a:p>
            <a:r>
              <a:rPr lang="en-US" dirty="0"/>
              <a:t>(1912-1954)</a:t>
            </a:r>
          </a:p>
        </p:txBody>
      </p:sp>
    </p:spTree>
    <p:extLst>
      <p:ext uri="{BB962C8B-B14F-4D97-AF65-F5344CB8AC3E}">
        <p14:creationId xmlns:p14="http://schemas.microsoft.com/office/powerpoint/2010/main" val="427297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068960"/>
            <a:ext cx="2098469" cy="14858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692696"/>
            <a:ext cx="2140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Beregninger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355976" y="1268760"/>
            <a:ext cx="4624665" cy="4824536"/>
            <a:chOff x="4355976" y="1268760"/>
            <a:chExt cx="4624665" cy="4824536"/>
          </a:xfrm>
        </p:grpSpPr>
        <p:pic>
          <p:nvPicPr>
            <p:cNvPr id="9" name="Picture 6" descr="iso00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268760"/>
              <a:ext cx="1800200" cy="2953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8224" y="1556792"/>
              <a:ext cx="2376264" cy="237626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2240" y="4437112"/>
              <a:ext cx="2248401" cy="15841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4080" y="4437112"/>
              <a:ext cx="1745978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24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08920"/>
            <a:ext cx="6264696" cy="1143000"/>
          </a:xfrm>
        </p:spPr>
        <p:txBody>
          <a:bodyPr/>
          <a:lstStyle/>
          <a:p>
            <a:r>
              <a:rPr lang="en-US" sz="4000" dirty="0" smtClean="0"/>
              <a:t>21 000 000 000 000 000</a:t>
            </a:r>
            <a:br>
              <a:rPr lang="en-US" sz="4000" dirty="0" smtClean="0"/>
            </a:br>
            <a:r>
              <a:rPr lang="en-US" sz="4000" dirty="0" smtClean="0"/>
              <a:t>     258 000 000 000 000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9520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6904112" cy="1143000"/>
          </a:xfrm>
        </p:spPr>
        <p:txBody>
          <a:bodyPr/>
          <a:lstStyle/>
          <a:p>
            <a:pPr algn="ctr"/>
            <a:r>
              <a:rPr lang="en-US" dirty="0" err="1" smtClean="0"/>
              <a:t>Programvare</a:t>
            </a:r>
            <a:r>
              <a:rPr lang="en-US" dirty="0" smtClean="0"/>
              <a:t> </a:t>
            </a:r>
            <a:r>
              <a:rPr lang="en-US" dirty="0" err="1" smtClean="0"/>
              <a:t>styrer</a:t>
            </a:r>
            <a:r>
              <a:rPr lang="en-US" dirty="0" smtClean="0"/>
              <a:t> </a:t>
            </a:r>
            <a:r>
              <a:rPr lang="en-US" dirty="0" err="1" smtClean="0"/>
              <a:t>verden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6012160" cy="3952217"/>
          </a:xfrm>
          <a:prstGeom prst="rect">
            <a:avLst/>
          </a:prstGeom>
        </p:spPr>
      </p:pic>
      <p:pic>
        <p:nvPicPr>
          <p:cNvPr id="5" name="Picture 30" descr="photo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3429000"/>
            <a:ext cx="3096344" cy="273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58979" y="6237312"/>
            <a:ext cx="4233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Ole-Johan Dahl </a:t>
            </a:r>
            <a:r>
              <a:rPr lang="en-US" dirty="0" err="1" smtClean="0"/>
              <a:t>og</a:t>
            </a:r>
            <a:r>
              <a:rPr lang="en-US" dirty="0" smtClean="0"/>
              <a:t> Kristen </a:t>
            </a:r>
            <a:r>
              <a:rPr lang="en-US" dirty="0" err="1" smtClean="0"/>
              <a:t>Nygaard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9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52" y="1"/>
            <a:ext cx="9772452" cy="688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0407" y="980728"/>
            <a:ext cx="23194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Et </a:t>
            </a:r>
            <a:r>
              <a:rPr lang="en-US" sz="2800" dirty="0" err="1" smtClean="0">
                <a:solidFill>
                  <a:srgbClr val="FFFF00"/>
                </a:solidFill>
              </a:rPr>
              <a:t>verktøy</a:t>
            </a:r>
            <a:r>
              <a:rPr lang="en-US" sz="2800" dirty="0" smtClean="0">
                <a:solidFill>
                  <a:srgbClr val="FFFF00"/>
                </a:solidFill>
              </a:rPr>
              <a:t> for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“mange”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(1968-1991)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6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696200" cy="914400"/>
          </a:xfrm>
        </p:spPr>
        <p:txBody>
          <a:bodyPr/>
          <a:lstStyle/>
          <a:p>
            <a:r>
              <a:rPr lang="en-US" sz="2400" dirty="0" err="1" smtClean="0"/>
              <a:t>Fremveksten</a:t>
            </a:r>
            <a:r>
              <a:rPr lang="en-US" sz="2400" dirty="0" smtClean="0"/>
              <a:t> </a:t>
            </a:r>
            <a:r>
              <a:rPr lang="en-US" sz="2400" dirty="0" err="1" smtClean="0"/>
              <a:t>av</a:t>
            </a:r>
            <a:r>
              <a:rPr lang="en-US" sz="2400" dirty="0" smtClean="0"/>
              <a:t> den </a:t>
            </a:r>
            <a:r>
              <a:rPr lang="en-US" sz="2400" dirty="0" err="1" smtClean="0"/>
              <a:t>tredje</a:t>
            </a:r>
            <a:r>
              <a:rPr lang="en-US" sz="2400" dirty="0" smtClean="0"/>
              <a:t> (</a:t>
            </a:r>
            <a:r>
              <a:rPr lang="en-US" sz="2400" dirty="0" err="1" smtClean="0"/>
              <a:t>globale</a:t>
            </a:r>
            <a:r>
              <a:rPr lang="en-US" sz="2400" dirty="0" smtClean="0"/>
              <a:t>) </a:t>
            </a:r>
            <a:r>
              <a:rPr lang="en-US" sz="2400" dirty="0" err="1" smtClean="0"/>
              <a:t>infrastruktur</a:t>
            </a:r>
            <a:endParaRPr lang="en-US" sz="2400" dirty="0"/>
          </a:p>
        </p:txBody>
      </p:sp>
      <p:pic>
        <p:nvPicPr>
          <p:cNvPr id="4" name="Picture 3" descr="Picture 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69" y="1752600"/>
            <a:ext cx="2514600" cy="1891465"/>
          </a:xfrm>
          <a:prstGeom prst="rect">
            <a:avLst/>
          </a:prstGeom>
        </p:spPr>
      </p:pic>
      <p:pic>
        <p:nvPicPr>
          <p:cNvPr id="6" name="Picture 5" descr="Picture 24.png"/>
          <p:cNvPicPr>
            <a:picLocks noChangeAspect="1"/>
          </p:cNvPicPr>
          <p:nvPr/>
        </p:nvPicPr>
        <p:blipFill>
          <a:blip r:embed="rId3"/>
          <a:srcRect l="8019"/>
          <a:stretch>
            <a:fillRect/>
          </a:stretch>
        </p:blipFill>
        <p:spPr>
          <a:xfrm>
            <a:off x="1041869" y="3791117"/>
            <a:ext cx="2539531" cy="1828800"/>
          </a:xfrm>
          <a:prstGeom prst="rect">
            <a:avLst/>
          </a:prstGeom>
        </p:spPr>
      </p:pic>
      <p:pic>
        <p:nvPicPr>
          <p:cNvPr id="7" name="Picture 6" descr="Picture 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06206"/>
            <a:ext cx="3352800" cy="336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6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6120680" cy="990600"/>
          </a:xfrm>
        </p:spPr>
        <p:txBody>
          <a:bodyPr/>
          <a:lstStyle/>
          <a:p>
            <a:pPr algn="ctr"/>
            <a:r>
              <a:rPr lang="en-US" dirty="0" err="1" smtClean="0"/>
              <a:t>Transistoren</a:t>
            </a:r>
            <a:r>
              <a:rPr lang="en-US" dirty="0" smtClean="0"/>
              <a:t> -</a:t>
            </a:r>
            <a:r>
              <a:rPr lang="en-US" dirty="0"/>
              <a:t> </a:t>
            </a:r>
            <a:r>
              <a:rPr lang="en-US" dirty="0" err="1" smtClean="0"/>
              <a:t>stadig</a:t>
            </a:r>
            <a:r>
              <a:rPr lang="en-US" dirty="0" smtClean="0"/>
              <a:t> </a:t>
            </a:r>
            <a:r>
              <a:rPr lang="en-US" dirty="0" err="1" smtClean="0"/>
              <a:t>mindre</a:t>
            </a:r>
            <a:r>
              <a:rPr lang="en-US" dirty="0" smtClean="0"/>
              <a:t>, </a:t>
            </a:r>
            <a:r>
              <a:rPr lang="en-US" dirty="0" err="1" smtClean="0"/>
              <a:t>stadig</a:t>
            </a:r>
            <a:r>
              <a:rPr lang="en-US" dirty="0" smtClean="0"/>
              <a:t> </a:t>
            </a:r>
            <a:r>
              <a:rPr lang="en-US" dirty="0" err="1" smtClean="0"/>
              <a:t>sterkere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44824"/>
            <a:ext cx="7175500" cy="4140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732240" y="980728"/>
            <a:ext cx="2396584" cy="1728192"/>
            <a:chOff x="6732240" y="980728"/>
            <a:chExt cx="2396584" cy="1728192"/>
          </a:xfrm>
        </p:grpSpPr>
        <p:cxnSp>
          <p:nvCxnSpPr>
            <p:cNvPr id="5" name="Straight Connector 4"/>
            <p:cNvCxnSpPr/>
            <p:nvPr/>
          </p:nvCxnSpPr>
          <p:spPr bwMode="auto">
            <a:xfrm flipH="1">
              <a:off x="6732240" y="1412776"/>
              <a:ext cx="1656184" cy="129614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H="1">
              <a:off x="8388424" y="980728"/>
              <a:ext cx="740400" cy="43204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Rectangle 11"/>
          <p:cNvSpPr/>
          <p:nvPr/>
        </p:nvSpPr>
        <p:spPr>
          <a:xfrm>
            <a:off x="8533631" y="1052736"/>
            <a:ext cx="60767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</a:t>
            </a:r>
            <a:endParaRPr lang="nb-NO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635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52" y="1"/>
            <a:ext cx="9772452" cy="6885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394" y="1124744"/>
            <a:ext cx="3717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En </a:t>
            </a:r>
            <a:r>
              <a:rPr lang="en-US" sz="2800" dirty="0" err="1" smtClean="0">
                <a:solidFill>
                  <a:srgbClr val="FFFF00"/>
                </a:solidFill>
              </a:rPr>
              <a:t>gjennomdigitalisert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samfunn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7240" y="260648"/>
            <a:ext cx="260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Total </a:t>
            </a:r>
            <a:r>
              <a:rPr lang="en-US" sz="2800" dirty="0" err="1" smtClean="0">
                <a:solidFill>
                  <a:srgbClr val="FFFF00"/>
                </a:solidFill>
              </a:rPr>
              <a:t>avhengig</a:t>
            </a:r>
            <a:r>
              <a:rPr lang="en-US" sz="2800" dirty="0" smtClean="0">
                <a:solidFill>
                  <a:srgbClr val="FFFF00"/>
                </a:solidFill>
              </a:rPr>
              <a:t>!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8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Utstyret</a:t>
            </a:r>
            <a:r>
              <a:rPr lang="en-US" dirty="0" smtClean="0"/>
              <a:t> </a:t>
            </a:r>
            <a:r>
              <a:rPr lang="en-US" dirty="0" err="1" smtClean="0"/>
              <a:t>blir</a:t>
            </a:r>
            <a:r>
              <a:rPr lang="en-US" dirty="0" smtClean="0"/>
              <a:t> </a:t>
            </a:r>
            <a:r>
              <a:rPr lang="en-US" dirty="0" err="1" smtClean="0"/>
              <a:t>billigere</a:t>
            </a:r>
            <a:r>
              <a:rPr lang="en-US" dirty="0" smtClean="0"/>
              <a:t>, </a:t>
            </a:r>
            <a:r>
              <a:rPr lang="en-US" dirty="0" err="1" smtClean="0"/>
              <a:t>kanskje</a:t>
            </a:r>
            <a:r>
              <a:rPr lang="en-US" dirty="0" smtClean="0"/>
              <a:t> </a:t>
            </a:r>
            <a:r>
              <a:rPr lang="en-US" dirty="0" err="1" smtClean="0"/>
              <a:t>først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fremst</a:t>
            </a:r>
            <a:r>
              <a:rPr lang="en-US" dirty="0" smtClean="0"/>
              <a:t> </a:t>
            </a:r>
            <a:r>
              <a:rPr lang="en-US" dirty="0" err="1" smtClean="0"/>
              <a:t>representert</a:t>
            </a:r>
            <a:r>
              <a:rPr lang="en-US" dirty="0" smtClean="0"/>
              <a:t> </a:t>
            </a:r>
            <a:r>
              <a:rPr lang="en-US" dirty="0" err="1" smtClean="0"/>
              <a:t>ved</a:t>
            </a:r>
            <a:r>
              <a:rPr lang="en-US" dirty="0" smtClean="0"/>
              <a:t> </a:t>
            </a:r>
            <a:r>
              <a:rPr lang="en-US" dirty="0" err="1" smtClean="0"/>
              <a:t>PCn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20" descr="pc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2896"/>
            <a:ext cx="3092744" cy="31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 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3501008"/>
            <a:ext cx="1832351" cy="2450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6093296"/>
            <a:ext cx="30963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William Henry “Bill” Gates </a:t>
            </a:r>
          </a:p>
          <a:p>
            <a:pPr algn="ctr"/>
            <a:r>
              <a:rPr lang="en-US" sz="1600" dirty="0" smtClean="0"/>
              <a:t>(1955-*)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526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52" y="1"/>
            <a:ext cx="9772452" cy="688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0407" y="980728"/>
            <a:ext cx="23194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Et </a:t>
            </a:r>
            <a:r>
              <a:rPr lang="en-US" sz="2800" dirty="0" err="1" smtClean="0">
                <a:solidFill>
                  <a:srgbClr val="FFFF00"/>
                </a:solidFill>
              </a:rPr>
              <a:t>verktøy</a:t>
            </a:r>
            <a:r>
              <a:rPr lang="en-US" sz="2800" dirty="0" smtClean="0">
                <a:solidFill>
                  <a:srgbClr val="FFFF00"/>
                </a:solidFill>
              </a:rPr>
              <a:t> for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“</a:t>
            </a:r>
            <a:r>
              <a:rPr lang="en-US" sz="2800" dirty="0" err="1" smtClean="0">
                <a:solidFill>
                  <a:srgbClr val="FFFF00"/>
                </a:solidFill>
              </a:rPr>
              <a:t>alle</a:t>
            </a:r>
            <a:r>
              <a:rPr lang="en-US" sz="2800" dirty="0" smtClean="0">
                <a:solidFill>
                  <a:srgbClr val="FFFF00"/>
                </a:solidFill>
              </a:rPr>
              <a:t>”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(1991-2010)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2348880"/>
            <a:ext cx="436529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11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</a:t>
            </a:r>
            <a:endParaRPr lang="nb-NO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Picture 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348880"/>
            <a:ext cx="2245832" cy="2266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4797152"/>
            <a:ext cx="31226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Timothy John “Tim” Berners-Lee </a:t>
            </a:r>
          </a:p>
          <a:p>
            <a:pPr algn="ctr"/>
            <a:r>
              <a:rPr lang="en-US" sz="1600" dirty="0" smtClean="0"/>
              <a:t>(1955-*)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846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80728"/>
            <a:ext cx="7973874" cy="5731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</a:t>
            </a:r>
            <a:r>
              <a:rPr lang="en-US" dirty="0" smtClean="0"/>
              <a:t> du ser!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692696"/>
            <a:ext cx="1965808" cy="2561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6296" y="3356992"/>
            <a:ext cx="17281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Steve Paul Jobs</a:t>
            </a:r>
          </a:p>
          <a:p>
            <a:pPr algn="ctr"/>
            <a:r>
              <a:rPr lang="en-US" sz="1600" dirty="0" smtClean="0"/>
              <a:t>(1955-2011)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38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52" y="1"/>
            <a:ext cx="9772452" cy="688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339" y="980728"/>
            <a:ext cx="36175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Et </a:t>
            </a:r>
            <a:r>
              <a:rPr lang="en-US" sz="2800" dirty="0" err="1" smtClean="0">
                <a:solidFill>
                  <a:srgbClr val="FFFF00"/>
                </a:solidFill>
              </a:rPr>
              <a:t>gjennomdigitalisert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samfunn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(2010 - *)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8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0aug2011_lumeta_v4tld.jpg"/>
          <p:cNvPicPr>
            <a:picLocks noChangeAspect="1"/>
          </p:cNvPicPr>
          <p:nvPr/>
        </p:nvPicPr>
        <p:blipFill rotWithShape="1">
          <a:blip r:embed="rId2">
            <a:alphaModFix am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1860" r="11037" b="179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7219" y="457508"/>
            <a:ext cx="8931871" cy="5635788"/>
            <a:chOff x="157219" y="457508"/>
            <a:chExt cx="8931871" cy="5635788"/>
          </a:xfrm>
        </p:grpSpPr>
        <p:pic>
          <p:nvPicPr>
            <p:cNvPr id="23613" name="Picture 10" descr="Picture 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969" y="2130896"/>
              <a:ext cx="1266749" cy="107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4" name="Picture 11" descr="Picture 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969" y="3257377"/>
              <a:ext cx="1295322" cy="107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5" name="Picture 12" descr="Picture 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647" y="4476578"/>
              <a:ext cx="1219127" cy="109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17" name="TextBox 15"/>
            <p:cNvSpPr txBox="1">
              <a:spLocks noChangeArrowheads="1"/>
            </p:cNvSpPr>
            <p:nvPr/>
          </p:nvSpPr>
          <p:spPr bwMode="auto">
            <a:xfrm>
              <a:off x="3942480" y="5559896"/>
              <a:ext cx="13322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(</a:t>
              </a:r>
              <a:r>
                <a:rPr lang="en-US" sz="1400" dirty="0" err="1" smtClean="0"/>
                <a:t>Internasjonal</a:t>
              </a:r>
              <a:r>
                <a:rPr lang="en-US" sz="1400" dirty="0" smtClean="0"/>
                <a:t>) </a:t>
              </a:r>
              <a:endParaRPr lang="en-US" sz="1400" dirty="0"/>
            </a:p>
            <a:p>
              <a:pPr algn="ctr" eaLnBrk="1" hangingPunct="1"/>
              <a:r>
                <a:rPr lang="en-US" sz="1400" dirty="0" err="1" smtClean="0"/>
                <a:t>politikk</a:t>
              </a:r>
              <a:endParaRPr lang="en-US" sz="1400" dirty="0"/>
            </a:p>
          </p:txBody>
        </p:sp>
        <p:sp>
          <p:nvSpPr>
            <p:cNvPr id="23618" name="TextBox 16"/>
            <p:cNvSpPr txBox="1">
              <a:spLocks noChangeArrowheads="1"/>
            </p:cNvSpPr>
            <p:nvPr/>
          </p:nvSpPr>
          <p:spPr bwMode="auto">
            <a:xfrm>
              <a:off x="5410015" y="5559896"/>
              <a:ext cx="92845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Grønne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løsninger</a:t>
              </a:r>
              <a:endParaRPr lang="en-US" sz="1400" dirty="0"/>
            </a:p>
          </p:txBody>
        </p:sp>
        <p:sp>
          <p:nvSpPr>
            <p:cNvPr id="23619" name="TextBox 17"/>
            <p:cNvSpPr txBox="1">
              <a:spLocks noChangeArrowheads="1"/>
            </p:cNvSpPr>
            <p:nvPr/>
          </p:nvSpPr>
          <p:spPr bwMode="auto">
            <a:xfrm>
              <a:off x="7934453" y="3426296"/>
              <a:ext cx="103290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Helse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/>
                <a:t>o</a:t>
              </a:r>
              <a:r>
                <a:rPr lang="en-US" sz="1400" dirty="0" err="1" smtClean="0"/>
                <a:t>g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omsorg</a:t>
              </a:r>
              <a:endParaRPr lang="en-US" sz="1400" dirty="0" smtClean="0"/>
            </a:p>
          </p:txBody>
        </p:sp>
        <p:sp>
          <p:nvSpPr>
            <p:cNvPr id="23620" name="TextBox 18"/>
            <p:cNvSpPr txBox="1">
              <a:spLocks noChangeArrowheads="1"/>
            </p:cNvSpPr>
            <p:nvPr/>
          </p:nvSpPr>
          <p:spPr bwMode="auto">
            <a:xfrm>
              <a:off x="7964477" y="2369676"/>
              <a:ext cx="97285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Universell</a:t>
              </a:r>
              <a:endParaRPr lang="en-US" sz="1400" dirty="0"/>
            </a:p>
            <a:p>
              <a:pPr algn="ctr" eaLnBrk="1" hangingPunct="1"/>
              <a:r>
                <a:rPr lang="en-US" sz="1400" dirty="0"/>
                <a:t>design</a:t>
              </a:r>
            </a:p>
          </p:txBody>
        </p:sp>
        <p:pic>
          <p:nvPicPr>
            <p:cNvPr id="23621" name="Picture 20" descr="Picture 1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2" y="4493097"/>
              <a:ext cx="1177854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2" name="TextBox 21"/>
            <p:cNvSpPr txBox="1">
              <a:spLocks noChangeArrowheads="1"/>
            </p:cNvSpPr>
            <p:nvPr/>
          </p:nvSpPr>
          <p:spPr bwMode="auto">
            <a:xfrm>
              <a:off x="2552091" y="5570076"/>
              <a:ext cx="140241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Underholdning</a:t>
              </a:r>
              <a:r>
                <a:rPr lang="en-US" sz="1400" dirty="0" smtClean="0"/>
                <a:t>,</a:t>
              </a:r>
            </a:p>
            <a:p>
              <a:pPr algn="ctr" eaLnBrk="1" hangingPunct="1"/>
              <a:r>
                <a:rPr lang="en-US" sz="1400" dirty="0" err="1"/>
                <a:t>k</a:t>
              </a:r>
              <a:r>
                <a:rPr lang="en-US" sz="1400" dirty="0" err="1" smtClean="0"/>
                <a:t>unst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og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kultur</a:t>
              </a:r>
              <a:endParaRPr lang="en-US" sz="1400" dirty="0" smtClean="0"/>
            </a:p>
          </p:txBody>
        </p:sp>
        <p:sp>
          <p:nvSpPr>
            <p:cNvPr id="72" name="TextBox 21"/>
            <p:cNvSpPr txBox="1">
              <a:spLocks noChangeArrowheads="1"/>
            </p:cNvSpPr>
            <p:nvPr/>
          </p:nvSpPr>
          <p:spPr bwMode="auto">
            <a:xfrm>
              <a:off x="1434176" y="5641503"/>
              <a:ext cx="1003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Utdanning</a:t>
              </a:r>
              <a:endParaRPr lang="en-US" sz="1400" dirty="0" smtClean="0"/>
            </a:p>
          </p:txBody>
        </p:sp>
        <p:sp>
          <p:nvSpPr>
            <p:cNvPr id="74" name="TextBox 16"/>
            <p:cNvSpPr txBox="1">
              <a:spLocks noChangeArrowheads="1"/>
            </p:cNvSpPr>
            <p:nvPr/>
          </p:nvSpPr>
          <p:spPr bwMode="auto">
            <a:xfrm>
              <a:off x="7101526" y="5517232"/>
              <a:ext cx="1846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z="1400" dirty="0"/>
            </a:p>
          </p:txBody>
        </p:sp>
        <p:sp>
          <p:nvSpPr>
            <p:cNvPr id="76" name="TextBox 15"/>
            <p:cNvSpPr txBox="1">
              <a:spLocks noChangeArrowheads="1"/>
            </p:cNvSpPr>
            <p:nvPr/>
          </p:nvSpPr>
          <p:spPr bwMode="auto">
            <a:xfrm>
              <a:off x="404124" y="4869160"/>
              <a:ext cx="7835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Bistand</a:t>
              </a:r>
              <a:endParaRPr lang="en-US" sz="1400" dirty="0"/>
            </a:p>
          </p:txBody>
        </p:sp>
        <p:pic>
          <p:nvPicPr>
            <p:cNvPr id="23603" name="Picture 5" descr="Picture 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212" y="971437"/>
              <a:ext cx="1231929" cy="1072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5" name="Picture 7" descr="Picture 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772" y="971437"/>
              <a:ext cx="1212877" cy="1077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6" name="Picture 8" descr="Picture 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484" y="980728"/>
              <a:ext cx="1219227" cy="107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7" name="Picture 9" descr="Picture 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284984"/>
              <a:ext cx="1219227" cy="108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08" name="TextBox 14"/>
            <p:cNvSpPr txBox="1">
              <a:spLocks noChangeArrowheads="1"/>
            </p:cNvSpPr>
            <p:nvPr/>
          </p:nvSpPr>
          <p:spPr bwMode="auto">
            <a:xfrm>
              <a:off x="195870" y="3579017"/>
              <a:ext cx="10530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Innovasjon</a:t>
              </a:r>
              <a:endParaRPr lang="en-US" sz="1400" dirty="0"/>
            </a:p>
          </p:txBody>
        </p:sp>
        <p:sp>
          <p:nvSpPr>
            <p:cNvPr id="23609" name="TextBox 19"/>
            <p:cNvSpPr txBox="1">
              <a:spLocks noChangeArrowheads="1"/>
            </p:cNvSpPr>
            <p:nvPr/>
          </p:nvSpPr>
          <p:spPr bwMode="auto">
            <a:xfrm>
              <a:off x="157219" y="1268760"/>
              <a:ext cx="11328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Den </a:t>
              </a:r>
              <a:r>
                <a:rPr lang="en-US" sz="1400" dirty="0" err="1" smtClean="0"/>
                <a:t>digitale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infrastruktur</a:t>
              </a:r>
              <a:endParaRPr lang="en-US" sz="1400" dirty="0"/>
            </a:p>
          </p:txBody>
        </p:sp>
        <p:sp>
          <p:nvSpPr>
            <p:cNvPr id="23610" name="TextBox 22"/>
            <p:cNvSpPr txBox="1">
              <a:spLocks noChangeArrowheads="1"/>
            </p:cNvSpPr>
            <p:nvPr/>
          </p:nvSpPr>
          <p:spPr bwMode="auto">
            <a:xfrm>
              <a:off x="2770622" y="457508"/>
              <a:ext cx="9328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Markeds</a:t>
              </a:r>
              <a:r>
                <a:rPr lang="en-US" sz="1400" dirty="0" smtClean="0"/>
                <a:t>-</a:t>
              </a:r>
            </a:p>
            <a:p>
              <a:pPr algn="ctr" eaLnBrk="1" hangingPunct="1"/>
              <a:r>
                <a:rPr lang="en-US" sz="1400" dirty="0" err="1" smtClean="0"/>
                <a:t>plassene</a:t>
              </a:r>
              <a:endParaRPr lang="en-US" sz="1400" dirty="0"/>
            </a:p>
          </p:txBody>
        </p:sp>
        <p:sp>
          <p:nvSpPr>
            <p:cNvPr id="23611" name="TextBox 23"/>
            <p:cNvSpPr txBox="1">
              <a:spLocks noChangeArrowheads="1"/>
            </p:cNvSpPr>
            <p:nvPr/>
          </p:nvSpPr>
          <p:spPr bwMode="auto">
            <a:xfrm>
              <a:off x="3995160" y="548680"/>
              <a:ext cx="10823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Standarder</a:t>
              </a:r>
              <a:endParaRPr lang="en-US" sz="1400" dirty="0"/>
            </a:p>
          </p:txBody>
        </p:sp>
        <p:sp>
          <p:nvSpPr>
            <p:cNvPr id="23612" name="TextBox 24"/>
            <p:cNvSpPr txBox="1">
              <a:spLocks noChangeArrowheads="1"/>
            </p:cNvSpPr>
            <p:nvPr/>
          </p:nvSpPr>
          <p:spPr bwMode="auto">
            <a:xfrm>
              <a:off x="5269462" y="457508"/>
              <a:ext cx="11592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Rubusthet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/>
                <a:t>o</a:t>
              </a:r>
              <a:r>
                <a:rPr lang="en-US" sz="1400" dirty="0" err="1" smtClean="0"/>
                <a:t>g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sikkerhet</a:t>
              </a:r>
              <a:endParaRPr lang="en-US" sz="1400" dirty="0"/>
            </a:p>
          </p:txBody>
        </p:sp>
        <p:pic>
          <p:nvPicPr>
            <p:cNvPr id="3" name="Picture 2" descr="Screen shot 2011-10-05 at 12.20.13 P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" b="16242"/>
            <a:stretch/>
          </p:blipFill>
          <p:spPr>
            <a:xfrm>
              <a:off x="1371600" y="4509120"/>
              <a:ext cx="1186526" cy="1061947"/>
            </a:xfrm>
            <a:prstGeom prst="rect">
              <a:avLst/>
            </a:prstGeom>
          </p:spPr>
        </p:pic>
        <p:pic>
          <p:nvPicPr>
            <p:cNvPr id="5" name="Picture 4" descr="Screen shot 2011-10-05 at 12.23.50 PM.p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3"/>
            <a:stretch/>
          </p:blipFill>
          <p:spPr>
            <a:xfrm>
              <a:off x="3995936" y="4509120"/>
              <a:ext cx="1225233" cy="1070413"/>
            </a:xfrm>
            <a:prstGeom prst="rect">
              <a:avLst/>
            </a:prstGeom>
          </p:spPr>
        </p:pic>
        <p:pic>
          <p:nvPicPr>
            <p:cNvPr id="6" name="Picture 5" descr="Screen shot 2011-10-05 at 12.27.56 P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152" y="2132856"/>
              <a:ext cx="1209624" cy="1080120"/>
            </a:xfrm>
            <a:prstGeom prst="rect">
              <a:avLst/>
            </a:prstGeom>
          </p:spPr>
        </p:pic>
        <p:sp>
          <p:nvSpPr>
            <p:cNvPr id="77" name="TextBox 19"/>
            <p:cNvSpPr txBox="1">
              <a:spLocks noChangeArrowheads="1"/>
            </p:cNvSpPr>
            <p:nvPr/>
          </p:nvSpPr>
          <p:spPr bwMode="auto">
            <a:xfrm>
              <a:off x="265391" y="2348880"/>
              <a:ext cx="9165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Tingenes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internett</a:t>
              </a:r>
              <a:endParaRPr lang="en-US" sz="1400" dirty="0"/>
            </a:p>
          </p:txBody>
        </p:sp>
        <p:pic>
          <p:nvPicPr>
            <p:cNvPr id="8" name="Picture 7" descr="Screen shot 2011-10-05 at 12.31.27 PM.p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80"/>
            <a:stretch/>
          </p:blipFill>
          <p:spPr>
            <a:xfrm>
              <a:off x="6582589" y="4437112"/>
              <a:ext cx="1301779" cy="1118840"/>
            </a:xfrm>
            <a:prstGeom prst="rect">
              <a:avLst/>
            </a:prstGeom>
          </p:spPr>
        </p:pic>
        <p:sp>
          <p:nvSpPr>
            <p:cNvPr id="78" name="TextBox 16"/>
            <p:cNvSpPr txBox="1">
              <a:spLocks noChangeArrowheads="1"/>
            </p:cNvSpPr>
            <p:nvPr/>
          </p:nvSpPr>
          <p:spPr bwMode="auto">
            <a:xfrm>
              <a:off x="6753754" y="5589240"/>
              <a:ext cx="108287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/>
                <a:t>P</a:t>
              </a:r>
              <a:r>
                <a:rPr lang="en-US" sz="1400" dirty="0" err="1" smtClean="0"/>
                <a:t>roduksjon</a:t>
              </a:r>
              <a:endParaRPr lang="en-US" sz="1400" dirty="0"/>
            </a:p>
          </p:txBody>
        </p:sp>
        <p:sp>
          <p:nvSpPr>
            <p:cNvPr id="79" name="TextBox 17"/>
            <p:cNvSpPr txBox="1">
              <a:spLocks noChangeArrowheads="1"/>
            </p:cNvSpPr>
            <p:nvPr/>
          </p:nvSpPr>
          <p:spPr bwMode="auto">
            <a:xfrm>
              <a:off x="7993604" y="4705980"/>
              <a:ext cx="10567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Smarte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omgivelser</a:t>
              </a:r>
              <a:endParaRPr lang="en-US" sz="1400" dirty="0" smtClean="0"/>
            </a:p>
          </p:txBody>
        </p:sp>
        <p:pic>
          <p:nvPicPr>
            <p:cNvPr id="10" name="Picture 9" descr="sosialemedier.jp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61"/>
            <a:stretch/>
          </p:blipFill>
          <p:spPr>
            <a:xfrm>
              <a:off x="6516215" y="980728"/>
              <a:ext cx="1281585" cy="1080120"/>
            </a:xfrm>
            <a:prstGeom prst="rect">
              <a:avLst/>
            </a:prstGeom>
          </p:spPr>
        </p:pic>
        <p:sp>
          <p:nvSpPr>
            <p:cNvPr id="83" name="TextBox 18"/>
            <p:cNvSpPr txBox="1">
              <a:spLocks noChangeArrowheads="1"/>
            </p:cNvSpPr>
            <p:nvPr/>
          </p:nvSpPr>
          <p:spPr bwMode="auto">
            <a:xfrm>
              <a:off x="7756636" y="1268760"/>
              <a:ext cx="133245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Interpersonale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medier</a:t>
              </a:r>
              <a:r>
                <a:rPr lang="en-US" sz="1400" dirty="0" smtClean="0"/>
                <a:t> </a:t>
              </a:r>
            </a:p>
            <a:p>
              <a:pPr algn="ctr" eaLnBrk="1" hangingPunct="1"/>
              <a:endParaRPr lang="en-US" sz="1400" dirty="0"/>
            </a:p>
          </p:txBody>
        </p:sp>
        <p:sp>
          <p:nvSpPr>
            <p:cNvPr id="85" name="TextBox 23"/>
            <p:cNvSpPr txBox="1">
              <a:spLocks noChangeArrowheads="1"/>
            </p:cNvSpPr>
            <p:nvPr/>
          </p:nvSpPr>
          <p:spPr bwMode="auto">
            <a:xfrm>
              <a:off x="6521171" y="528935"/>
              <a:ext cx="12326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Samhandling</a:t>
              </a:r>
              <a:endParaRPr lang="en-US" sz="1400" dirty="0"/>
            </a:p>
          </p:txBody>
        </p:sp>
        <p:sp>
          <p:nvSpPr>
            <p:cNvPr id="87" name="TextBox 19"/>
            <p:cNvSpPr txBox="1">
              <a:spLocks noChangeArrowheads="1"/>
            </p:cNvSpPr>
            <p:nvPr/>
          </p:nvSpPr>
          <p:spPr bwMode="auto">
            <a:xfrm>
              <a:off x="1356497" y="476672"/>
              <a:ext cx="11826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Lover </a:t>
              </a:r>
              <a:r>
                <a:rPr lang="en-US" sz="1400" dirty="0" err="1" smtClean="0"/>
                <a:t>og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reguleringer</a:t>
              </a:r>
              <a:endParaRPr lang="en-US" sz="1400" dirty="0"/>
            </a:p>
          </p:txBody>
        </p:sp>
        <p:pic>
          <p:nvPicPr>
            <p:cNvPr id="23604" name="Picture 6" descr="Picture 2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343" y="971437"/>
              <a:ext cx="1219226" cy="1066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3218676" y="2996952"/>
            <a:ext cx="26853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nb-NO" altLang="ja-JP" dirty="0" smtClean="0"/>
              <a:t>Datasystemene er</a:t>
            </a:r>
          </a:p>
          <a:p>
            <a:pPr algn="ctr" eaLnBrk="1" hangingPunct="1"/>
            <a:r>
              <a:rPr lang="nb-NO" dirty="0" smtClean="0"/>
              <a:t>overalt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651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FIF-flk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9838"/>
          <a:stretch>
            <a:fillRect/>
          </a:stretch>
        </p:blipFill>
        <p:spPr>
          <a:xfrm>
            <a:off x="764232" y="1762472"/>
            <a:ext cx="7696200" cy="4114800"/>
          </a:xfrm>
        </p:spPr>
      </p:pic>
      <p:sp>
        <p:nvSpPr>
          <p:cNvPr id="2" name="Rectangle 1"/>
          <p:cNvSpPr/>
          <p:nvPr/>
        </p:nvSpPr>
        <p:spPr>
          <a:xfrm>
            <a:off x="-1044624" y="548680"/>
            <a:ext cx="114212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IKT (informatikk) er læren om </a:t>
            </a:r>
          </a:p>
          <a:p>
            <a:pPr algn="ctr"/>
            <a:r>
              <a:rPr lang="nb-NO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r>
              <a:rPr lang="nb-NO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vordan datasystemer konstrueres og brukes!</a:t>
            </a:r>
            <a:endParaRPr lang="nb-NO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65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52" y="1"/>
            <a:ext cx="9772452" cy="688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657" y="980728"/>
            <a:ext cx="2639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Oppsummering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</a:t>
            </a:r>
            <a:r>
              <a:rPr lang="en-US" sz="2800" dirty="0" err="1" smtClean="0">
                <a:solidFill>
                  <a:srgbClr val="FFFF00"/>
                </a:solidFill>
              </a:rPr>
              <a:t>tre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tidsbilder</a:t>
            </a:r>
            <a:r>
              <a:rPr lang="en-US" sz="2800" dirty="0" smtClean="0">
                <a:solidFill>
                  <a:srgbClr val="FFFF00"/>
                </a:solidFill>
              </a:rPr>
              <a:t>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3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3"/>
          <p:cNvSpPr>
            <a:spLocks noGrp="1"/>
          </p:cNvSpPr>
          <p:nvPr>
            <p:ph type="title"/>
          </p:nvPr>
        </p:nvSpPr>
        <p:spPr>
          <a:xfrm>
            <a:off x="179512" y="476672"/>
            <a:ext cx="6477000" cy="792088"/>
          </a:xfrm>
        </p:spPr>
        <p:txBody>
          <a:bodyPr/>
          <a:lstStyle/>
          <a:p>
            <a:r>
              <a:rPr lang="en-US" sz="2800" dirty="0" smtClean="0">
                <a:latin typeface="TheSansBold-Plain" pitchFamily="32" charset="0"/>
                <a:ea typeface="ＭＳ Ｐゴシック" pitchFamily="-108" charset="-128"/>
                <a:cs typeface="ＭＳ Ｐゴシック" pitchFamily="-108" charset="-128"/>
              </a:rPr>
              <a:t>De fire </a:t>
            </a:r>
            <a:r>
              <a:rPr lang="en-US" sz="2800" dirty="0" err="1" smtClean="0">
                <a:latin typeface="TheSansBold-Plain" pitchFamily="32" charset="0"/>
                <a:ea typeface="ＭＳ Ｐゴシック" pitchFamily="-108" charset="-128"/>
                <a:cs typeface="ＭＳ Ｐゴシック" pitchFamily="-108" charset="-128"/>
              </a:rPr>
              <a:t>bruksbølgene</a:t>
            </a:r>
            <a:r>
              <a:rPr lang="en-US" sz="2800" dirty="0" smtClean="0">
                <a:latin typeface="TheSansBold-Plain" pitchFamily="32" charset="0"/>
                <a:ea typeface="ＭＳ Ｐゴシック" pitchFamily="-108" charset="-128"/>
                <a:cs typeface="ＭＳ Ｐゴシック" pitchFamily="-108" charset="-128"/>
              </a:rPr>
              <a:t>!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143750" y="6640512"/>
            <a:ext cx="1885950" cy="2936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0072472-77CC-4949-AC04-CD65A396A920}" type="slidenum">
              <a:rPr lang="en-US" smtClean="0">
                <a:latin typeface="TheSans-Plain" pitchFamily="32" charset="0"/>
                <a:ea typeface="Arial" pitchFamily="-108" charset="0"/>
                <a:cs typeface="Arial" pitchFamily="-108" charset="0"/>
              </a:rPr>
              <a:pPr/>
              <a:t>28</a:t>
            </a:fld>
            <a:endParaRPr lang="en-US" smtClean="0">
              <a:latin typeface="TheSans-Plain" pitchFamily="32" charset="0"/>
              <a:ea typeface="Arial" pitchFamily="-108" charset="0"/>
              <a:cs typeface="Arial" pitchFamily="-10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3781" y="6000744"/>
            <a:ext cx="8651619" cy="552456"/>
            <a:chOff x="70" y="3501"/>
            <a:chExt cx="6199" cy="371"/>
          </a:xfrm>
        </p:grpSpPr>
        <p:sp>
          <p:nvSpPr>
            <p:cNvPr id="19474" name="Line 4"/>
            <p:cNvSpPr>
              <a:spLocks noChangeShapeType="1"/>
            </p:cNvSpPr>
            <p:nvPr/>
          </p:nvSpPr>
          <p:spPr bwMode="auto">
            <a:xfrm>
              <a:off x="1152" y="3552"/>
              <a:ext cx="5117" cy="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5" name="Line 5"/>
            <p:cNvSpPr>
              <a:spLocks noChangeShapeType="1"/>
            </p:cNvSpPr>
            <p:nvPr/>
          </p:nvSpPr>
          <p:spPr bwMode="auto">
            <a:xfrm>
              <a:off x="1531" y="3509"/>
              <a:ext cx="0" cy="7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6" name="Line 6"/>
            <p:cNvSpPr>
              <a:spLocks noChangeShapeType="1"/>
            </p:cNvSpPr>
            <p:nvPr/>
          </p:nvSpPr>
          <p:spPr bwMode="auto">
            <a:xfrm flipH="1">
              <a:off x="710" y="3552"/>
              <a:ext cx="44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7" name="Line 7"/>
            <p:cNvSpPr>
              <a:spLocks noChangeShapeType="1"/>
            </p:cNvSpPr>
            <p:nvPr/>
          </p:nvSpPr>
          <p:spPr bwMode="auto">
            <a:xfrm>
              <a:off x="274" y="3552"/>
              <a:ext cx="42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9" name="Text Box 9"/>
            <p:cNvSpPr txBox="1">
              <a:spLocks noChangeArrowheads="1"/>
            </p:cNvSpPr>
            <p:nvPr/>
          </p:nvSpPr>
          <p:spPr bwMode="auto">
            <a:xfrm>
              <a:off x="1321" y="3619"/>
              <a:ext cx="459" cy="2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1946</a:t>
              </a:r>
            </a:p>
          </p:txBody>
        </p:sp>
        <p:sp>
          <p:nvSpPr>
            <p:cNvPr id="19480" name="Text Box 10"/>
            <p:cNvSpPr txBox="1">
              <a:spLocks noChangeArrowheads="1"/>
            </p:cNvSpPr>
            <p:nvPr/>
          </p:nvSpPr>
          <p:spPr bwMode="auto">
            <a:xfrm>
              <a:off x="70" y="3621"/>
              <a:ext cx="459" cy="2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1820</a:t>
              </a:r>
            </a:p>
          </p:txBody>
        </p:sp>
        <p:sp>
          <p:nvSpPr>
            <p:cNvPr id="19481" name="Line 11"/>
            <p:cNvSpPr>
              <a:spLocks noChangeShapeType="1"/>
            </p:cNvSpPr>
            <p:nvPr/>
          </p:nvSpPr>
          <p:spPr bwMode="auto">
            <a:xfrm>
              <a:off x="2964" y="3504"/>
              <a:ext cx="0" cy="10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2" name="Text Box 12"/>
            <p:cNvSpPr txBox="1">
              <a:spLocks noChangeArrowheads="1"/>
            </p:cNvSpPr>
            <p:nvPr/>
          </p:nvSpPr>
          <p:spPr bwMode="auto">
            <a:xfrm>
              <a:off x="2745" y="3634"/>
              <a:ext cx="459" cy="2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1968</a:t>
              </a:r>
            </a:p>
          </p:txBody>
        </p:sp>
        <p:sp>
          <p:nvSpPr>
            <p:cNvPr id="19483" name="Line 13"/>
            <p:cNvSpPr>
              <a:spLocks noChangeShapeType="1"/>
            </p:cNvSpPr>
            <p:nvPr/>
          </p:nvSpPr>
          <p:spPr bwMode="auto">
            <a:xfrm>
              <a:off x="4135" y="3501"/>
              <a:ext cx="0" cy="10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5" name="Text Box 15"/>
            <p:cNvSpPr txBox="1">
              <a:spLocks noChangeArrowheads="1"/>
            </p:cNvSpPr>
            <p:nvPr/>
          </p:nvSpPr>
          <p:spPr bwMode="auto">
            <a:xfrm>
              <a:off x="3941" y="3645"/>
              <a:ext cx="459" cy="2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1991</a:t>
              </a:r>
            </a:p>
          </p:txBody>
        </p:sp>
        <p:sp>
          <p:nvSpPr>
            <p:cNvPr id="19488" name="Text Box 18"/>
            <p:cNvSpPr txBox="1">
              <a:spLocks noChangeArrowheads="1"/>
            </p:cNvSpPr>
            <p:nvPr/>
          </p:nvSpPr>
          <p:spPr bwMode="auto">
            <a:xfrm>
              <a:off x="5202" y="3633"/>
              <a:ext cx="459" cy="2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2010</a:t>
              </a:r>
            </a:p>
          </p:txBody>
        </p:sp>
        <p:sp>
          <p:nvSpPr>
            <p:cNvPr id="19489" name="Line 19"/>
            <p:cNvSpPr>
              <a:spLocks noChangeShapeType="1"/>
            </p:cNvSpPr>
            <p:nvPr/>
          </p:nvSpPr>
          <p:spPr bwMode="auto">
            <a:xfrm>
              <a:off x="5427" y="3508"/>
              <a:ext cx="0" cy="10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Right Triangle 24"/>
          <p:cNvSpPr/>
          <p:nvPr/>
        </p:nvSpPr>
        <p:spPr>
          <a:xfrm flipH="1">
            <a:off x="914400" y="1621851"/>
            <a:ext cx="8001000" cy="4012183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 smtClean="0">
              <a:solidFill>
                <a:srgbClr val="0000FF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US" dirty="0" err="1" smtClean="0">
                <a:solidFill>
                  <a:srgbClr val="0000FF"/>
                </a:solidFill>
              </a:rPr>
              <a:t>Forskning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og</a:t>
            </a:r>
            <a:endParaRPr lang="en-US" dirty="0" smtClean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rgbClr val="0000FF"/>
                </a:solidFill>
              </a:rPr>
              <a:t>t</a:t>
            </a:r>
            <a:r>
              <a:rPr lang="en-US" dirty="0" err="1" smtClean="0">
                <a:solidFill>
                  <a:srgbClr val="0000FF"/>
                </a:solidFill>
              </a:rPr>
              <a:t>eknologiutviklingen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019252" y="3789040"/>
            <a:ext cx="2768772" cy="898563"/>
            <a:chOff x="2057544" y="2895600"/>
            <a:chExt cx="2635106" cy="614363"/>
          </a:xfrm>
        </p:grpSpPr>
        <p:pic>
          <p:nvPicPr>
            <p:cNvPr id="19472" name="Picture 26" descr="wave-ocean-blue-sea-water-white-foam-photo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0" y="2895600"/>
              <a:ext cx="882650" cy="61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3" name="TextBox 30"/>
            <p:cNvSpPr txBox="1">
              <a:spLocks noChangeArrowheads="1"/>
            </p:cNvSpPr>
            <p:nvPr/>
          </p:nvSpPr>
          <p:spPr bwMode="auto">
            <a:xfrm>
              <a:off x="2057544" y="3018142"/>
              <a:ext cx="169790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err="1" smtClean="0"/>
                <a:t>Stormaskiner</a:t>
              </a:r>
              <a:r>
                <a:rPr lang="en-US" dirty="0" smtClean="0"/>
                <a:t>     </a:t>
              </a:r>
              <a:endParaRPr lang="en-US" dirty="0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214736" y="3140968"/>
            <a:ext cx="3581400" cy="1242199"/>
            <a:chOff x="2133600" y="2362200"/>
            <a:chExt cx="3581400" cy="849313"/>
          </a:xfrm>
        </p:grpSpPr>
        <p:pic>
          <p:nvPicPr>
            <p:cNvPr id="19470" name="Picture 27" descr="wave-ocean-blue-sea-water-white-foam-photo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95800" y="2362200"/>
              <a:ext cx="12192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1" name="TextBox 31"/>
            <p:cNvSpPr txBox="1">
              <a:spLocks noChangeArrowheads="1"/>
            </p:cNvSpPr>
            <p:nvPr/>
          </p:nvSpPr>
          <p:spPr bwMode="auto">
            <a:xfrm>
              <a:off x="2133600" y="2443166"/>
              <a:ext cx="23508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 smtClean="0"/>
                <a:t>Småmaskiner</a:t>
              </a:r>
              <a:r>
                <a:rPr lang="en-US" dirty="0" smtClean="0"/>
                <a:t> (PC)</a:t>
              </a:r>
              <a:endParaRPr lang="en-US" dirty="0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281836" y="2362091"/>
            <a:ext cx="3728564" cy="1671743"/>
            <a:chOff x="3281836" y="1676400"/>
            <a:chExt cx="3728564" cy="1143000"/>
          </a:xfrm>
        </p:grpSpPr>
        <p:pic>
          <p:nvPicPr>
            <p:cNvPr id="19468" name="Picture 28" descr="wave-ocean-blue-sea-water-white-foam-photo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68925" y="1676400"/>
              <a:ext cx="16414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Box 32"/>
            <p:cNvSpPr txBox="1">
              <a:spLocks noChangeArrowheads="1"/>
            </p:cNvSpPr>
            <p:nvPr/>
          </p:nvSpPr>
          <p:spPr bwMode="auto">
            <a:xfrm>
              <a:off x="3281836" y="1828800"/>
              <a:ext cx="20521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 smtClean="0"/>
                <a:t>Bruk</a:t>
              </a:r>
              <a:r>
                <a:rPr lang="en-US" dirty="0" smtClean="0"/>
                <a:t> </a:t>
              </a:r>
              <a:r>
                <a:rPr lang="en-US" dirty="0" err="1" smtClean="0"/>
                <a:t>av</a:t>
              </a:r>
              <a:r>
                <a:rPr lang="en-US" dirty="0" smtClean="0"/>
                <a:t> </a:t>
              </a:r>
              <a:r>
                <a:rPr lang="en-US" dirty="0" err="1" smtClean="0"/>
                <a:t>internett</a:t>
              </a:r>
              <a:endParaRPr lang="en-US" dirty="0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851920" y="980728"/>
            <a:ext cx="5197861" cy="2595906"/>
            <a:chOff x="3946139" y="609600"/>
            <a:chExt cx="4969261" cy="1676400"/>
          </a:xfrm>
        </p:grpSpPr>
        <p:pic>
          <p:nvPicPr>
            <p:cNvPr id="19466" name="Picture 29" descr="wave-ocean-blue-sea-water-white-foam-photo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08750" y="609600"/>
              <a:ext cx="240665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7" name="TextBox 33"/>
            <p:cNvSpPr txBox="1">
              <a:spLocks noChangeArrowheads="1"/>
            </p:cNvSpPr>
            <p:nvPr/>
          </p:nvSpPr>
          <p:spPr bwMode="auto">
            <a:xfrm>
              <a:off x="3946139" y="725627"/>
              <a:ext cx="253086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 smtClean="0"/>
                <a:t>Avanserte</a:t>
              </a:r>
              <a:r>
                <a:rPr lang="en-US" dirty="0" smtClean="0"/>
                <a:t> </a:t>
              </a:r>
              <a:r>
                <a:rPr lang="en-US" dirty="0" err="1" smtClean="0"/>
                <a:t>tjenester</a:t>
              </a:r>
              <a:r>
                <a:rPr lang="en-US" dirty="0" smtClean="0"/>
                <a:t> </a:t>
              </a:r>
              <a:r>
                <a:rPr lang="en-US" dirty="0" err="1" smtClean="0"/>
                <a:t>i</a:t>
              </a:r>
              <a:endParaRPr lang="en-US" dirty="0" smtClean="0"/>
            </a:p>
            <a:p>
              <a:r>
                <a:rPr lang="en-US" dirty="0" smtClean="0"/>
                <a:t>(global) </a:t>
              </a:r>
              <a:r>
                <a:rPr lang="en-US" dirty="0" err="1" smtClean="0"/>
                <a:t>infrastruktur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0978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67544" y="908720"/>
            <a:ext cx="8676456" cy="1143000"/>
          </a:xfrm>
        </p:spPr>
        <p:txBody>
          <a:bodyPr/>
          <a:lstStyle/>
          <a:p>
            <a:r>
              <a:rPr lang="en-US" sz="2800" dirty="0" err="1" smtClean="0"/>
              <a:t>Betydning</a:t>
            </a:r>
            <a:r>
              <a:rPr lang="en-US" sz="2800" dirty="0" smtClean="0"/>
              <a:t> for </a:t>
            </a:r>
            <a:r>
              <a:rPr lang="en-US" sz="2800" dirty="0" err="1" smtClean="0"/>
              <a:t>samfunnsutviklingen</a:t>
            </a:r>
            <a:r>
              <a:rPr lang="en-US" sz="2800" dirty="0"/>
              <a:t>!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28600" y="2441872"/>
            <a:ext cx="2057400" cy="990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600" dirty="0" err="1" smtClean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Teknologisk</a:t>
            </a:r>
            <a:endParaRPr lang="en-US" sz="1600" dirty="0" smtClean="0">
              <a:solidFill>
                <a:srgbClr val="000000"/>
              </a:solidFill>
              <a:ea typeface="Arial" pitchFamily="-111" charset="0"/>
              <a:cs typeface="Arial" pitchFamily="-111" charset="0"/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1960</a:t>
            </a:r>
            <a:r>
              <a:rPr lang="en-US" sz="1600" dirty="0" smtClean="0">
                <a:solidFill>
                  <a:srgbClr val="000000"/>
                </a:solidFill>
                <a:ea typeface="Arial" pitchFamily="-111" charset="0"/>
                <a:cs typeface="Arial" pitchFamily="-111" charset="0"/>
                <a:sym typeface="Wingdings"/>
              </a:rPr>
              <a:t></a:t>
            </a:r>
            <a:endParaRPr lang="en-US" sz="1600" dirty="0">
              <a:solidFill>
                <a:srgbClr val="000000"/>
              </a:solidFill>
              <a:ea typeface="Arial" pitchFamily="-111" charset="0"/>
              <a:cs typeface="Arial" pitchFamily="-111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905000" y="3017936"/>
            <a:ext cx="2057400" cy="990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 smtClean="0">
                <a:solidFill>
                  <a:srgbClr val="000000"/>
                </a:solidFill>
              </a:rPr>
              <a:t>Økonomisk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1970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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581400" y="3611512"/>
            <a:ext cx="2057400" cy="990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 smtClean="0">
                <a:solidFill>
                  <a:srgbClr val="000000"/>
                </a:solidFill>
              </a:rPr>
              <a:t>Politisk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1980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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257800" y="4187576"/>
            <a:ext cx="2057400" cy="990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 smtClean="0">
                <a:solidFill>
                  <a:srgbClr val="000000"/>
                </a:solidFill>
              </a:rPr>
              <a:t>Kulturell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1990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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858000" y="4818136"/>
            <a:ext cx="2057400" cy="990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600" dirty="0" err="1" smtClean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Sosial</a:t>
            </a:r>
            <a:endParaRPr lang="en-US" sz="1600" dirty="0" smtClean="0">
              <a:solidFill>
                <a:srgbClr val="000000"/>
              </a:solidFill>
              <a:ea typeface="Arial" pitchFamily="-111" charset="0"/>
              <a:cs typeface="Arial" pitchFamily="-111" charset="0"/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2000</a:t>
            </a:r>
            <a:r>
              <a:rPr lang="en-US" sz="1600" dirty="0" smtClean="0">
                <a:solidFill>
                  <a:srgbClr val="000000"/>
                </a:solidFill>
                <a:ea typeface="Arial" pitchFamily="-111" charset="0"/>
                <a:cs typeface="Arial" pitchFamily="-111" charset="0"/>
                <a:sym typeface="Wingdings"/>
              </a:rPr>
              <a:t></a:t>
            </a:r>
            <a:endParaRPr lang="en-US" sz="1600" dirty="0">
              <a:solidFill>
                <a:srgbClr val="000000"/>
              </a:solidFill>
              <a:ea typeface="Arial" pitchFamily="-111" charset="0"/>
              <a:cs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63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0aug2011_lumeta_v4tld.jpg"/>
          <p:cNvPicPr>
            <a:picLocks noChangeAspect="1"/>
          </p:cNvPicPr>
          <p:nvPr/>
        </p:nvPicPr>
        <p:blipFill rotWithShape="1">
          <a:blip r:embed="rId2">
            <a:alphaModFix am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1860" r="11037" b="179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7219" y="457508"/>
            <a:ext cx="8931871" cy="5635788"/>
            <a:chOff x="157219" y="457508"/>
            <a:chExt cx="8931871" cy="5635788"/>
          </a:xfrm>
        </p:grpSpPr>
        <p:pic>
          <p:nvPicPr>
            <p:cNvPr id="23613" name="Picture 10" descr="Picture 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969" y="2130896"/>
              <a:ext cx="1266749" cy="107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4" name="Picture 11" descr="Picture 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969" y="3257377"/>
              <a:ext cx="1295322" cy="107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5" name="Picture 12" descr="Picture 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647" y="4476578"/>
              <a:ext cx="1219127" cy="109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17" name="TextBox 15"/>
            <p:cNvSpPr txBox="1">
              <a:spLocks noChangeArrowheads="1"/>
            </p:cNvSpPr>
            <p:nvPr/>
          </p:nvSpPr>
          <p:spPr bwMode="auto">
            <a:xfrm>
              <a:off x="3942480" y="5559896"/>
              <a:ext cx="13322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(</a:t>
              </a:r>
              <a:r>
                <a:rPr lang="en-US" sz="1400" dirty="0" err="1" smtClean="0"/>
                <a:t>Internasjonal</a:t>
              </a:r>
              <a:r>
                <a:rPr lang="en-US" sz="1400" dirty="0" smtClean="0"/>
                <a:t>) </a:t>
              </a:r>
              <a:endParaRPr lang="en-US" sz="1400" dirty="0"/>
            </a:p>
            <a:p>
              <a:pPr algn="ctr" eaLnBrk="1" hangingPunct="1"/>
              <a:r>
                <a:rPr lang="en-US" sz="1400" dirty="0" err="1" smtClean="0"/>
                <a:t>politikk</a:t>
              </a:r>
              <a:endParaRPr lang="en-US" sz="1400" dirty="0"/>
            </a:p>
          </p:txBody>
        </p:sp>
        <p:sp>
          <p:nvSpPr>
            <p:cNvPr id="23618" name="TextBox 16"/>
            <p:cNvSpPr txBox="1">
              <a:spLocks noChangeArrowheads="1"/>
            </p:cNvSpPr>
            <p:nvPr/>
          </p:nvSpPr>
          <p:spPr bwMode="auto">
            <a:xfrm>
              <a:off x="5410015" y="5559896"/>
              <a:ext cx="92845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Grønne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løsninger</a:t>
              </a:r>
              <a:endParaRPr lang="en-US" sz="1400" dirty="0"/>
            </a:p>
          </p:txBody>
        </p:sp>
        <p:sp>
          <p:nvSpPr>
            <p:cNvPr id="23619" name="TextBox 17"/>
            <p:cNvSpPr txBox="1">
              <a:spLocks noChangeArrowheads="1"/>
            </p:cNvSpPr>
            <p:nvPr/>
          </p:nvSpPr>
          <p:spPr bwMode="auto">
            <a:xfrm>
              <a:off x="7934453" y="3426296"/>
              <a:ext cx="103290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Helse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/>
                <a:t>o</a:t>
              </a:r>
              <a:r>
                <a:rPr lang="en-US" sz="1400" dirty="0" err="1" smtClean="0"/>
                <a:t>g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omsorg</a:t>
              </a:r>
              <a:endParaRPr lang="en-US" sz="1400" dirty="0" smtClean="0"/>
            </a:p>
          </p:txBody>
        </p:sp>
        <p:sp>
          <p:nvSpPr>
            <p:cNvPr id="23620" name="TextBox 18"/>
            <p:cNvSpPr txBox="1">
              <a:spLocks noChangeArrowheads="1"/>
            </p:cNvSpPr>
            <p:nvPr/>
          </p:nvSpPr>
          <p:spPr bwMode="auto">
            <a:xfrm>
              <a:off x="7964477" y="2369676"/>
              <a:ext cx="97285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Universell</a:t>
              </a:r>
              <a:endParaRPr lang="en-US" sz="1400" dirty="0"/>
            </a:p>
            <a:p>
              <a:pPr algn="ctr" eaLnBrk="1" hangingPunct="1"/>
              <a:r>
                <a:rPr lang="en-US" sz="1400" dirty="0"/>
                <a:t>design</a:t>
              </a:r>
            </a:p>
          </p:txBody>
        </p:sp>
        <p:pic>
          <p:nvPicPr>
            <p:cNvPr id="23621" name="Picture 20" descr="Picture 1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2" y="4493097"/>
              <a:ext cx="1177854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2" name="TextBox 21"/>
            <p:cNvSpPr txBox="1">
              <a:spLocks noChangeArrowheads="1"/>
            </p:cNvSpPr>
            <p:nvPr/>
          </p:nvSpPr>
          <p:spPr bwMode="auto">
            <a:xfrm>
              <a:off x="2552091" y="5570076"/>
              <a:ext cx="140241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Underholdning</a:t>
              </a:r>
              <a:r>
                <a:rPr lang="en-US" sz="1400" dirty="0" smtClean="0"/>
                <a:t>,</a:t>
              </a:r>
            </a:p>
            <a:p>
              <a:pPr algn="ctr" eaLnBrk="1" hangingPunct="1"/>
              <a:r>
                <a:rPr lang="en-US" sz="1400" dirty="0" err="1"/>
                <a:t>k</a:t>
              </a:r>
              <a:r>
                <a:rPr lang="en-US" sz="1400" dirty="0" err="1" smtClean="0"/>
                <a:t>unst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og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kultur</a:t>
              </a:r>
              <a:endParaRPr lang="en-US" sz="1400" dirty="0" smtClean="0"/>
            </a:p>
          </p:txBody>
        </p:sp>
        <p:sp>
          <p:nvSpPr>
            <p:cNvPr id="72" name="TextBox 21"/>
            <p:cNvSpPr txBox="1">
              <a:spLocks noChangeArrowheads="1"/>
            </p:cNvSpPr>
            <p:nvPr/>
          </p:nvSpPr>
          <p:spPr bwMode="auto">
            <a:xfrm>
              <a:off x="1434176" y="5641503"/>
              <a:ext cx="1003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Utdanning</a:t>
              </a:r>
              <a:endParaRPr lang="en-US" sz="1400" dirty="0" smtClean="0"/>
            </a:p>
          </p:txBody>
        </p:sp>
        <p:sp>
          <p:nvSpPr>
            <p:cNvPr id="74" name="TextBox 16"/>
            <p:cNvSpPr txBox="1">
              <a:spLocks noChangeArrowheads="1"/>
            </p:cNvSpPr>
            <p:nvPr/>
          </p:nvSpPr>
          <p:spPr bwMode="auto">
            <a:xfrm>
              <a:off x="7101526" y="5517232"/>
              <a:ext cx="1846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z="1400" dirty="0"/>
            </a:p>
          </p:txBody>
        </p:sp>
        <p:sp>
          <p:nvSpPr>
            <p:cNvPr id="76" name="TextBox 15"/>
            <p:cNvSpPr txBox="1">
              <a:spLocks noChangeArrowheads="1"/>
            </p:cNvSpPr>
            <p:nvPr/>
          </p:nvSpPr>
          <p:spPr bwMode="auto">
            <a:xfrm>
              <a:off x="404124" y="4869160"/>
              <a:ext cx="7835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Bistand</a:t>
              </a:r>
              <a:endParaRPr lang="en-US" sz="1400" dirty="0"/>
            </a:p>
          </p:txBody>
        </p:sp>
        <p:pic>
          <p:nvPicPr>
            <p:cNvPr id="23603" name="Picture 5" descr="Picture 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212" y="971437"/>
              <a:ext cx="1231929" cy="1072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5" name="Picture 7" descr="Picture 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772" y="971437"/>
              <a:ext cx="1212877" cy="1077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6" name="Picture 8" descr="Picture 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484" y="980728"/>
              <a:ext cx="1219227" cy="107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7" name="Picture 9" descr="Picture 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284984"/>
              <a:ext cx="1219227" cy="108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08" name="TextBox 14"/>
            <p:cNvSpPr txBox="1">
              <a:spLocks noChangeArrowheads="1"/>
            </p:cNvSpPr>
            <p:nvPr/>
          </p:nvSpPr>
          <p:spPr bwMode="auto">
            <a:xfrm>
              <a:off x="195870" y="3579017"/>
              <a:ext cx="10530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Innovasjon</a:t>
              </a:r>
              <a:endParaRPr lang="en-US" sz="1400" dirty="0"/>
            </a:p>
          </p:txBody>
        </p:sp>
        <p:sp>
          <p:nvSpPr>
            <p:cNvPr id="23609" name="TextBox 19"/>
            <p:cNvSpPr txBox="1">
              <a:spLocks noChangeArrowheads="1"/>
            </p:cNvSpPr>
            <p:nvPr/>
          </p:nvSpPr>
          <p:spPr bwMode="auto">
            <a:xfrm>
              <a:off x="157219" y="1268760"/>
              <a:ext cx="11328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Den </a:t>
              </a:r>
              <a:r>
                <a:rPr lang="en-US" sz="1400" dirty="0" err="1" smtClean="0"/>
                <a:t>digitale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infrastruktur</a:t>
              </a:r>
              <a:endParaRPr lang="en-US" sz="1400" dirty="0"/>
            </a:p>
          </p:txBody>
        </p:sp>
        <p:sp>
          <p:nvSpPr>
            <p:cNvPr id="23610" name="TextBox 22"/>
            <p:cNvSpPr txBox="1">
              <a:spLocks noChangeArrowheads="1"/>
            </p:cNvSpPr>
            <p:nvPr/>
          </p:nvSpPr>
          <p:spPr bwMode="auto">
            <a:xfrm>
              <a:off x="2770622" y="457508"/>
              <a:ext cx="9328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Markeds</a:t>
              </a:r>
              <a:r>
                <a:rPr lang="en-US" sz="1400" dirty="0" smtClean="0"/>
                <a:t>-</a:t>
              </a:r>
            </a:p>
            <a:p>
              <a:pPr algn="ctr" eaLnBrk="1" hangingPunct="1"/>
              <a:r>
                <a:rPr lang="en-US" sz="1400" dirty="0" err="1" smtClean="0"/>
                <a:t>plassene</a:t>
              </a:r>
              <a:endParaRPr lang="en-US" sz="1400" dirty="0"/>
            </a:p>
          </p:txBody>
        </p:sp>
        <p:sp>
          <p:nvSpPr>
            <p:cNvPr id="23611" name="TextBox 23"/>
            <p:cNvSpPr txBox="1">
              <a:spLocks noChangeArrowheads="1"/>
            </p:cNvSpPr>
            <p:nvPr/>
          </p:nvSpPr>
          <p:spPr bwMode="auto">
            <a:xfrm>
              <a:off x="3995160" y="548680"/>
              <a:ext cx="10823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Standarder</a:t>
              </a:r>
              <a:endParaRPr lang="en-US" sz="1400" dirty="0"/>
            </a:p>
          </p:txBody>
        </p:sp>
        <p:sp>
          <p:nvSpPr>
            <p:cNvPr id="23612" name="TextBox 24"/>
            <p:cNvSpPr txBox="1">
              <a:spLocks noChangeArrowheads="1"/>
            </p:cNvSpPr>
            <p:nvPr/>
          </p:nvSpPr>
          <p:spPr bwMode="auto">
            <a:xfrm>
              <a:off x="5269462" y="457508"/>
              <a:ext cx="11592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Rubusthet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/>
                <a:t>o</a:t>
              </a:r>
              <a:r>
                <a:rPr lang="en-US" sz="1400" dirty="0" err="1" smtClean="0"/>
                <a:t>g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sikkerhet</a:t>
              </a:r>
              <a:endParaRPr lang="en-US" sz="1400" dirty="0"/>
            </a:p>
          </p:txBody>
        </p:sp>
        <p:pic>
          <p:nvPicPr>
            <p:cNvPr id="3" name="Picture 2" descr="Screen shot 2011-10-05 at 12.20.13 P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" b="16242"/>
            <a:stretch/>
          </p:blipFill>
          <p:spPr>
            <a:xfrm>
              <a:off x="1371600" y="4509120"/>
              <a:ext cx="1186526" cy="1061947"/>
            </a:xfrm>
            <a:prstGeom prst="rect">
              <a:avLst/>
            </a:prstGeom>
          </p:spPr>
        </p:pic>
        <p:pic>
          <p:nvPicPr>
            <p:cNvPr id="5" name="Picture 4" descr="Screen shot 2011-10-05 at 12.23.50 PM.p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3"/>
            <a:stretch/>
          </p:blipFill>
          <p:spPr>
            <a:xfrm>
              <a:off x="3995936" y="4509120"/>
              <a:ext cx="1225233" cy="1070413"/>
            </a:xfrm>
            <a:prstGeom prst="rect">
              <a:avLst/>
            </a:prstGeom>
          </p:spPr>
        </p:pic>
        <p:pic>
          <p:nvPicPr>
            <p:cNvPr id="6" name="Picture 5" descr="Screen shot 2011-10-05 at 12.27.56 P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152" y="2132856"/>
              <a:ext cx="1209624" cy="1080120"/>
            </a:xfrm>
            <a:prstGeom prst="rect">
              <a:avLst/>
            </a:prstGeom>
          </p:spPr>
        </p:pic>
        <p:sp>
          <p:nvSpPr>
            <p:cNvPr id="77" name="TextBox 19"/>
            <p:cNvSpPr txBox="1">
              <a:spLocks noChangeArrowheads="1"/>
            </p:cNvSpPr>
            <p:nvPr/>
          </p:nvSpPr>
          <p:spPr bwMode="auto">
            <a:xfrm>
              <a:off x="265391" y="2348880"/>
              <a:ext cx="9165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Tingenes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internett</a:t>
              </a:r>
              <a:endParaRPr lang="en-US" sz="1400" dirty="0"/>
            </a:p>
          </p:txBody>
        </p:sp>
        <p:pic>
          <p:nvPicPr>
            <p:cNvPr id="8" name="Picture 7" descr="Screen shot 2011-10-05 at 12.31.27 PM.p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80"/>
            <a:stretch/>
          </p:blipFill>
          <p:spPr>
            <a:xfrm>
              <a:off x="6582589" y="4437112"/>
              <a:ext cx="1301779" cy="1118840"/>
            </a:xfrm>
            <a:prstGeom prst="rect">
              <a:avLst/>
            </a:prstGeom>
          </p:spPr>
        </p:pic>
        <p:sp>
          <p:nvSpPr>
            <p:cNvPr id="78" name="TextBox 16"/>
            <p:cNvSpPr txBox="1">
              <a:spLocks noChangeArrowheads="1"/>
            </p:cNvSpPr>
            <p:nvPr/>
          </p:nvSpPr>
          <p:spPr bwMode="auto">
            <a:xfrm>
              <a:off x="6753754" y="5589240"/>
              <a:ext cx="108287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/>
                <a:t>P</a:t>
              </a:r>
              <a:r>
                <a:rPr lang="en-US" sz="1400" dirty="0" err="1" smtClean="0"/>
                <a:t>roduksjon</a:t>
              </a:r>
              <a:endParaRPr lang="en-US" sz="1400" dirty="0"/>
            </a:p>
          </p:txBody>
        </p:sp>
        <p:sp>
          <p:nvSpPr>
            <p:cNvPr id="79" name="TextBox 17"/>
            <p:cNvSpPr txBox="1">
              <a:spLocks noChangeArrowheads="1"/>
            </p:cNvSpPr>
            <p:nvPr/>
          </p:nvSpPr>
          <p:spPr bwMode="auto">
            <a:xfrm>
              <a:off x="7993604" y="4705980"/>
              <a:ext cx="10567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Smarte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omgivelser</a:t>
              </a:r>
              <a:endParaRPr lang="en-US" sz="1400" dirty="0" smtClean="0"/>
            </a:p>
          </p:txBody>
        </p:sp>
        <p:pic>
          <p:nvPicPr>
            <p:cNvPr id="10" name="Picture 9" descr="sosialemedier.jp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61"/>
            <a:stretch/>
          </p:blipFill>
          <p:spPr>
            <a:xfrm>
              <a:off x="6516215" y="980728"/>
              <a:ext cx="1281585" cy="1080120"/>
            </a:xfrm>
            <a:prstGeom prst="rect">
              <a:avLst/>
            </a:prstGeom>
          </p:spPr>
        </p:pic>
        <p:sp>
          <p:nvSpPr>
            <p:cNvPr id="83" name="TextBox 18"/>
            <p:cNvSpPr txBox="1">
              <a:spLocks noChangeArrowheads="1"/>
            </p:cNvSpPr>
            <p:nvPr/>
          </p:nvSpPr>
          <p:spPr bwMode="auto">
            <a:xfrm>
              <a:off x="7756636" y="1268760"/>
              <a:ext cx="133245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Interpersonale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medier</a:t>
              </a:r>
              <a:r>
                <a:rPr lang="en-US" sz="1400" dirty="0" smtClean="0"/>
                <a:t> </a:t>
              </a:r>
            </a:p>
            <a:p>
              <a:pPr algn="ctr" eaLnBrk="1" hangingPunct="1"/>
              <a:endParaRPr lang="en-US" sz="1400" dirty="0"/>
            </a:p>
          </p:txBody>
        </p:sp>
        <p:sp>
          <p:nvSpPr>
            <p:cNvPr id="85" name="TextBox 23"/>
            <p:cNvSpPr txBox="1">
              <a:spLocks noChangeArrowheads="1"/>
            </p:cNvSpPr>
            <p:nvPr/>
          </p:nvSpPr>
          <p:spPr bwMode="auto">
            <a:xfrm>
              <a:off x="6521171" y="528935"/>
              <a:ext cx="12326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Samhandling</a:t>
              </a:r>
              <a:endParaRPr lang="en-US" sz="1400" dirty="0"/>
            </a:p>
          </p:txBody>
        </p:sp>
        <p:sp>
          <p:nvSpPr>
            <p:cNvPr id="87" name="TextBox 19"/>
            <p:cNvSpPr txBox="1">
              <a:spLocks noChangeArrowheads="1"/>
            </p:cNvSpPr>
            <p:nvPr/>
          </p:nvSpPr>
          <p:spPr bwMode="auto">
            <a:xfrm>
              <a:off x="1356497" y="476672"/>
              <a:ext cx="11826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Lover </a:t>
              </a:r>
              <a:r>
                <a:rPr lang="en-US" sz="1400" dirty="0" err="1" smtClean="0"/>
                <a:t>og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reguleringer</a:t>
              </a:r>
              <a:endParaRPr lang="en-US" sz="1400" dirty="0"/>
            </a:p>
          </p:txBody>
        </p:sp>
        <p:pic>
          <p:nvPicPr>
            <p:cNvPr id="23604" name="Picture 6" descr="Picture 2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343" y="971437"/>
              <a:ext cx="1219226" cy="1066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0" y="2996952"/>
            <a:ext cx="9144000" cy="3861048"/>
            <a:chOff x="0" y="2996952"/>
            <a:chExt cx="9144000" cy="3861048"/>
          </a:xfrm>
        </p:grpSpPr>
        <p:sp>
          <p:nvSpPr>
            <p:cNvPr id="117" name="TextBox 116"/>
            <p:cNvSpPr txBox="1">
              <a:spLocks noChangeArrowheads="1"/>
            </p:cNvSpPr>
            <p:nvPr/>
          </p:nvSpPr>
          <p:spPr bwMode="auto">
            <a:xfrm>
              <a:off x="3584157" y="2996952"/>
              <a:ext cx="195438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nb-NO" altLang="ja-JP" dirty="0" smtClean="0"/>
                <a:t>Kompleksitet</a:t>
              </a:r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</a:rPr>
                <a:t>"I think the next century will be the century of complexity"</a:t>
              </a:r>
            </a:p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</a:rPr>
                <a:t>(Stephan Hawking, San Jose Mercury News, </a:t>
              </a:r>
              <a:r>
                <a:rPr lang="en-US" dirty="0" smtClean="0">
                  <a:solidFill>
                    <a:srgbClr val="000000"/>
                  </a:solidFill>
                </a:rPr>
                <a:t>January 2000)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1976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7200800" cy="1143000"/>
          </a:xfrm>
        </p:spPr>
        <p:txBody>
          <a:bodyPr/>
          <a:lstStyle/>
          <a:p>
            <a:r>
              <a:rPr lang="en-US" dirty="0" err="1" smtClean="0"/>
              <a:t>Arbeid</a:t>
            </a:r>
            <a:r>
              <a:rPr lang="en-US" dirty="0" smtClean="0"/>
              <a:t>….!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55576" y="2996952"/>
            <a:ext cx="2016224" cy="10801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Sterkere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o</a:t>
            </a:r>
            <a:r>
              <a:rPr lang="en-US" dirty="0" err="1" smtClean="0"/>
              <a:t>g</a:t>
            </a:r>
            <a:r>
              <a:rPr lang="en-US" dirty="0" smtClean="0"/>
              <a:t> </a:t>
            </a:r>
            <a:r>
              <a:rPr lang="en-US" dirty="0" err="1" smtClean="0"/>
              <a:t>raskere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915816" y="2996952"/>
            <a:ext cx="2016224" cy="10801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/>
              <a:t>Raskere</a:t>
            </a:r>
            <a:r>
              <a:rPr lang="en-US" dirty="0" smtClean="0"/>
              <a:t>,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m/</a:t>
            </a:r>
            <a:r>
              <a:rPr lang="en-US" dirty="0" err="1" smtClean="0"/>
              <a:t>færre</a:t>
            </a:r>
            <a:r>
              <a:rPr lang="en-US" dirty="0" smtClean="0"/>
              <a:t> </a:t>
            </a:r>
            <a:r>
              <a:rPr lang="en-US" dirty="0" err="1" smtClean="0"/>
              <a:t>feil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5076056" y="2996952"/>
            <a:ext cx="2016224" cy="1080120"/>
          </a:xfrm>
          <a:prstGeom prst="rect">
            <a:avLst/>
          </a:prstGeom>
          <a:solidFill>
            <a:srgbClr val="9FD7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Smartere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o</a:t>
            </a:r>
            <a:r>
              <a:rPr lang="en-US" dirty="0" err="1" smtClean="0"/>
              <a:t>g</a:t>
            </a:r>
            <a:r>
              <a:rPr lang="en-US" dirty="0" smtClean="0"/>
              <a:t> </a:t>
            </a:r>
            <a:r>
              <a:rPr lang="en-US" dirty="0" err="1" smtClean="0"/>
              <a:t>billigere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55576" y="1916832"/>
            <a:ext cx="2016224" cy="10801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Overtar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for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/>
              <a:t>muskelkraft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915816" y="1916832"/>
            <a:ext cx="2016224" cy="10801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Overtar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/>
              <a:t>rutinejobber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76056" y="1916832"/>
            <a:ext cx="2016224" cy="1080120"/>
          </a:xfrm>
          <a:prstGeom prst="rect">
            <a:avLst/>
          </a:prstGeom>
          <a:solidFill>
            <a:srgbClr val="9FD7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Overtar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for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k</a:t>
            </a:r>
            <a:r>
              <a:rPr lang="en-US" dirty="0" err="1" smtClean="0"/>
              <a:t>unnskaps</a:t>
            </a:r>
            <a:r>
              <a:rPr lang="en-US" dirty="0" smtClean="0"/>
              <a:t>-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j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obbene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!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755576" y="4293096"/>
            <a:ext cx="7488832" cy="10081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Økt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velstand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55576" y="5517232"/>
            <a:ext cx="7488832" cy="8640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Frigjør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tid</a:t>
            </a:r>
            <a:r>
              <a:rPr lang="en-US" dirty="0"/>
              <a:t> </a:t>
            </a:r>
            <a:r>
              <a:rPr lang="en-US" dirty="0" err="1" smtClean="0"/>
              <a:t>til</a:t>
            </a:r>
            <a:r>
              <a:rPr lang="en-US" dirty="0"/>
              <a:t> </a:t>
            </a:r>
            <a:r>
              <a:rPr lang="en-US" dirty="0" err="1" smtClean="0"/>
              <a:t>å</a:t>
            </a:r>
            <a:r>
              <a:rPr lang="en-US" dirty="0" smtClean="0"/>
              <a:t> </a:t>
            </a:r>
            <a:r>
              <a:rPr lang="en-US" dirty="0" err="1" smtClean="0"/>
              <a:t>gjøre</a:t>
            </a:r>
            <a:r>
              <a:rPr lang="en-US" dirty="0" smtClean="0"/>
              <a:t> </a:t>
            </a:r>
            <a:r>
              <a:rPr lang="en-US" dirty="0" err="1" smtClean="0"/>
              <a:t>andre</a:t>
            </a:r>
            <a:r>
              <a:rPr lang="en-US" dirty="0" smtClean="0"/>
              <a:t> VIKTIGE ting!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8344" y="2492896"/>
            <a:ext cx="607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732240" y="2492896"/>
            <a:ext cx="2304256" cy="10081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Kreativitet</a:t>
            </a:r>
            <a:endParaRPr lang="en-US" sz="1800" dirty="0">
              <a:solidFill>
                <a:schemeClr val="bg1"/>
              </a:solidFill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og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samarbeid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327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0aug2011_lumeta_v4tld.jpg"/>
          <p:cNvPicPr>
            <a:picLocks noChangeAspect="1"/>
          </p:cNvPicPr>
          <p:nvPr/>
        </p:nvPicPr>
        <p:blipFill rotWithShape="1">
          <a:blip r:embed="rId2">
            <a:alphaModFix am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1860" r="11037" b="179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6819" y="457508"/>
            <a:ext cx="8932271" cy="5635788"/>
            <a:chOff x="156819" y="457508"/>
            <a:chExt cx="8932271" cy="5635788"/>
          </a:xfrm>
        </p:grpSpPr>
        <p:pic>
          <p:nvPicPr>
            <p:cNvPr id="23613" name="Picture 10" descr="Picture 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969" y="2130896"/>
              <a:ext cx="1266749" cy="107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4" name="Picture 11" descr="Picture 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969" y="3257377"/>
              <a:ext cx="1295322" cy="107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5" name="Picture 12" descr="Picture 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647" y="4476578"/>
              <a:ext cx="1219127" cy="109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17" name="TextBox 15"/>
            <p:cNvSpPr txBox="1">
              <a:spLocks noChangeArrowheads="1"/>
            </p:cNvSpPr>
            <p:nvPr/>
          </p:nvSpPr>
          <p:spPr bwMode="auto">
            <a:xfrm>
              <a:off x="4197012" y="5559896"/>
              <a:ext cx="8232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/>
                <a:t>(Global) </a:t>
              </a:r>
            </a:p>
            <a:p>
              <a:pPr algn="ctr" eaLnBrk="1" hangingPunct="1"/>
              <a:r>
                <a:rPr lang="en-US" sz="1400" dirty="0" err="1" smtClean="0"/>
                <a:t>politikk</a:t>
              </a:r>
              <a:endParaRPr lang="en-US" sz="1400" dirty="0"/>
            </a:p>
          </p:txBody>
        </p:sp>
        <p:sp>
          <p:nvSpPr>
            <p:cNvPr id="23618" name="TextBox 16"/>
            <p:cNvSpPr txBox="1">
              <a:spLocks noChangeArrowheads="1"/>
            </p:cNvSpPr>
            <p:nvPr/>
          </p:nvSpPr>
          <p:spPr bwMode="auto">
            <a:xfrm>
              <a:off x="5410014" y="5559896"/>
              <a:ext cx="92845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“</a:t>
              </a:r>
              <a:r>
                <a:rPr lang="en-US" sz="1400" dirty="0" err="1" smtClean="0"/>
                <a:t>Grønne</a:t>
              </a:r>
              <a:r>
                <a:rPr lang="en-US" sz="1400" dirty="0" smtClean="0"/>
                <a:t>”</a:t>
              </a:r>
            </a:p>
            <a:p>
              <a:pPr algn="ctr" eaLnBrk="1" hangingPunct="1"/>
              <a:r>
                <a:rPr lang="en-US" sz="1400" dirty="0" err="1" smtClean="0"/>
                <a:t>løsninger</a:t>
              </a:r>
              <a:endParaRPr lang="en-US" sz="1400" dirty="0"/>
            </a:p>
          </p:txBody>
        </p:sp>
        <p:sp>
          <p:nvSpPr>
            <p:cNvPr id="23619" name="TextBox 17"/>
            <p:cNvSpPr txBox="1">
              <a:spLocks noChangeArrowheads="1"/>
            </p:cNvSpPr>
            <p:nvPr/>
          </p:nvSpPr>
          <p:spPr bwMode="auto">
            <a:xfrm>
              <a:off x="7909602" y="3426296"/>
              <a:ext cx="108261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Fremtidens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/>
                <a:t>h</a:t>
              </a:r>
              <a:r>
                <a:rPr lang="en-US" sz="1400" dirty="0" err="1" smtClean="0"/>
                <a:t>else</a:t>
              </a:r>
              <a:r>
                <a:rPr lang="en-US" sz="1400" dirty="0" smtClean="0"/>
                <a:t>-</a:t>
              </a:r>
            </a:p>
            <a:p>
              <a:pPr algn="ctr" eaLnBrk="1" hangingPunct="1"/>
              <a:r>
                <a:rPr lang="en-US" sz="1400" dirty="0" err="1" smtClean="0"/>
                <a:t>tjenester</a:t>
              </a:r>
              <a:endParaRPr lang="en-US" sz="1400" dirty="0" smtClean="0"/>
            </a:p>
          </p:txBody>
        </p:sp>
        <p:sp>
          <p:nvSpPr>
            <p:cNvPr id="23620" name="TextBox 18"/>
            <p:cNvSpPr txBox="1">
              <a:spLocks noChangeArrowheads="1"/>
            </p:cNvSpPr>
            <p:nvPr/>
          </p:nvSpPr>
          <p:spPr bwMode="auto">
            <a:xfrm>
              <a:off x="7964477" y="2369676"/>
              <a:ext cx="97285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Universell</a:t>
              </a:r>
              <a:endParaRPr lang="en-US" sz="1400" dirty="0"/>
            </a:p>
            <a:p>
              <a:pPr algn="ctr" eaLnBrk="1" hangingPunct="1"/>
              <a:r>
                <a:rPr lang="en-US" sz="1400" dirty="0"/>
                <a:t>design</a:t>
              </a:r>
            </a:p>
          </p:txBody>
        </p:sp>
        <p:pic>
          <p:nvPicPr>
            <p:cNvPr id="23621" name="Picture 20" descr="Picture 1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2" y="4493097"/>
              <a:ext cx="1177854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2" name="TextBox 21"/>
            <p:cNvSpPr txBox="1">
              <a:spLocks noChangeArrowheads="1"/>
            </p:cNvSpPr>
            <p:nvPr/>
          </p:nvSpPr>
          <p:spPr bwMode="auto">
            <a:xfrm>
              <a:off x="2552092" y="5570076"/>
              <a:ext cx="140241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Underholdning</a:t>
              </a:r>
              <a:r>
                <a:rPr lang="en-US" sz="1400" dirty="0" smtClean="0"/>
                <a:t>,</a:t>
              </a:r>
            </a:p>
            <a:p>
              <a:pPr algn="ctr" eaLnBrk="1" hangingPunct="1"/>
              <a:r>
                <a:rPr lang="en-US" sz="1400" dirty="0" err="1"/>
                <a:t>k</a:t>
              </a:r>
              <a:r>
                <a:rPr lang="en-US" sz="1400" dirty="0" err="1" smtClean="0"/>
                <a:t>unst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kultur</a:t>
              </a:r>
              <a:endParaRPr lang="en-US" sz="1400" dirty="0" smtClean="0"/>
            </a:p>
          </p:txBody>
        </p:sp>
        <p:sp>
          <p:nvSpPr>
            <p:cNvPr id="72" name="TextBox 21"/>
            <p:cNvSpPr txBox="1">
              <a:spLocks noChangeArrowheads="1"/>
            </p:cNvSpPr>
            <p:nvPr/>
          </p:nvSpPr>
          <p:spPr bwMode="auto">
            <a:xfrm>
              <a:off x="1434176" y="5589240"/>
              <a:ext cx="1003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Utdanning</a:t>
              </a:r>
              <a:endParaRPr lang="en-US" sz="1400" dirty="0" smtClean="0"/>
            </a:p>
          </p:txBody>
        </p:sp>
        <p:sp>
          <p:nvSpPr>
            <p:cNvPr id="74" name="TextBox 16"/>
            <p:cNvSpPr txBox="1">
              <a:spLocks noChangeArrowheads="1"/>
            </p:cNvSpPr>
            <p:nvPr/>
          </p:nvSpPr>
          <p:spPr bwMode="auto">
            <a:xfrm>
              <a:off x="7101526" y="5517232"/>
              <a:ext cx="1846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z="1400" dirty="0"/>
            </a:p>
          </p:txBody>
        </p:sp>
        <p:sp>
          <p:nvSpPr>
            <p:cNvPr id="76" name="TextBox 15"/>
            <p:cNvSpPr txBox="1">
              <a:spLocks noChangeArrowheads="1"/>
            </p:cNvSpPr>
            <p:nvPr/>
          </p:nvSpPr>
          <p:spPr bwMode="auto">
            <a:xfrm>
              <a:off x="322108" y="4797152"/>
              <a:ext cx="7835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Bistand</a:t>
              </a:r>
              <a:endParaRPr lang="en-US" sz="1400" dirty="0"/>
            </a:p>
          </p:txBody>
        </p:sp>
        <p:pic>
          <p:nvPicPr>
            <p:cNvPr id="23603" name="Picture 5" descr="Picture 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212" y="971437"/>
              <a:ext cx="1231929" cy="1072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5" name="Picture 7" descr="Picture 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772" y="971437"/>
              <a:ext cx="1212877" cy="1077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6" name="Picture 8" descr="Picture 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484" y="980728"/>
              <a:ext cx="1219227" cy="107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7" name="Picture 9" descr="Picture 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284984"/>
              <a:ext cx="1219227" cy="108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08" name="TextBox 14"/>
            <p:cNvSpPr txBox="1">
              <a:spLocks noChangeArrowheads="1"/>
            </p:cNvSpPr>
            <p:nvPr/>
          </p:nvSpPr>
          <p:spPr bwMode="auto">
            <a:xfrm>
              <a:off x="195869" y="3579017"/>
              <a:ext cx="10530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Innovasjon</a:t>
              </a:r>
              <a:endParaRPr lang="en-US" sz="1400" dirty="0" smtClean="0"/>
            </a:p>
          </p:txBody>
        </p:sp>
        <p:sp>
          <p:nvSpPr>
            <p:cNvPr id="23609" name="TextBox 19"/>
            <p:cNvSpPr txBox="1">
              <a:spLocks noChangeArrowheads="1"/>
            </p:cNvSpPr>
            <p:nvPr/>
          </p:nvSpPr>
          <p:spPr bwMode="auto">
            <a:xfrm>
              <a:off x="156819" y="1268760"/>
              <a:ext cx="11336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Den </a:t>
              </a:r>
              <a:r>
                <a:rPr lang="en-US" sz="1400" dirty="0" err="1" smtClean="0"/>
                <a:t>digitale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infrastruktur</a:t>
              </a:r>
              <a:endParaRPr lang="en-US" sz="1400" dirty="0"/>
            </a:p>
          </p:txBody>
        </p:sp>
        <p:sp>
          <p:nvSpPr>
            <p:cNvPr id="23610" name="TextBox 22"/>
            <p:cNvSpPr txBox="1">
              <a:spLocks noChangeArrowheads="1"/>
            </p:cNvSpPr>
            <p:nvPr/>
          </p:nvSpPr>
          <p:spPr bwMode="auto">
            <a:xfrm>
              <a:off x="2860256" y="457508"/>
              <a:ext cx="753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Handel</a:t>
              </a:r>
              <a:endParaRPr lang="en-US" sz="1400" dirty="0"/>
            </a:p>
          </p:txBody>
        </p:sp>
        <p:sp>
          <p:nvSpPr>
            <p:cNvPr id="23611" name="TextBox 23"/>
            <p:cNvSpPr txBox="1">
              <a:spLocks noChangeArrowheads="1"/>
            </p:cNvSpPr>
            <p:nvPr/>
          </p:nvSpPr>
          <p:spPr bwMode="auto">
            <a:xfrm>
              <a:off x="3995162" y="548680"/>
              <a:ext cx="10823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Standarder</a:t>
              </a:r>
              <a:endParaRPr lang="en-US" sz="1400" dirty="0"/>
            </a:p>
          </p:txBody>
        </p:sp>
        <p:sp>
          <p:nvSpPr>
            <p:cNvPr id="23612" name="TextBox 24"/>
            <p:cNvSpPr txBox="1">
              <a:spLocks noChangeArrowheads="1"/>
            </p:cNvSpPr>
            <p:nvPr/>
          </p:nvSpPr>
          <p:spPr bwMode="auto">
            <a:xfrm>
              <a:off x="5382581" y="457508"/>
              <a:ext cx="9330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Sikkerhet</a:t>
              </a:r>
              <a:endParaRPr lang="en-US" sz="1400" dirty="0"/>
            </a:p>
          </p:txBody>
        </p:sp>
        <p:pic>
          <p:nvPicPr>
            <p:cNvPr id="3" name="Picture 2" descr="Screen shot 2011-10-05 at 12.20.13 P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" b="16242"/>
            <a:stretch/>
          </p:blipFill>
          <p:spPr>
            <a:xfrm>
              <a:off x="1371600" y="4509120"/>
              <a:ext cx="1186526" cy="1061947"/>
            </a:xfrm>
            <a:prstGeom prst="rect">
              <a:avLst/>
            </a:prstGeom>
          </p:spPr>
        </p:pic>
        <p:pic>
          <p:nvPicPr>
            <p:cNvPr id="5" name="Picture 4" descr="Screen shot 2011-10-05 at 12.23.50 PM.p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3"/>
            <a:stretch/>
          </p:blipFill>
          <p:spPr>
            <a:xfrm>
              <a:off x="3995936" y="4509120"/>
              <a:ext cx="1225233" cy="1070413"/>
            </a:xfrm>
            <a:prstGeom prst="rect">
              <a:avLst/>
            </a:prstGeom>
          </p:spPr>
        </p:pic>
        <p:pic>
          <p:nvPicPr>
            <p:cNvPr id="6" name="Picture 5" descr="Screen shot 2011-10-05 at 12.27.56 P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152" y="2132856"/>
              <a:ext cx="1209624" cy="1080120"/>
            </a:xfrm>
            <a:prstGeom prst="rect">
              <a:avLst/>
            </a:prstGeom>
          </p:spPr>
        </p:pic>
        <p:sp>
          <p:nvSpPr>
            <p:cNvPr id="77" name="TextBox 19"/>
            <p:cNvSpPr txBox="1">
              <a:spLocks noChangeArrowheads="1"/>
            </p:cNvSpPr>
            <p:nvPr/>
          </p:nvSpPr>
          <p:spPr bwMode="auto">
            <a:xfrm>
              <a:off x="260130" y="2348880"/>
              <a:ext cx="92709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“Internet</a:t>
              </a:r>
            </a:p>
            <a:p>
              <a:pPr algn="ctr" eaLnBrk="1" hangingPunct="1"/>
              <a:r>
                <a:rPr lang="en-US" sz="1400" dirty="0"/>
                <a:t>o</a:t>
              </a:r>
              <a:r>
                <a:rPr lang="en-US" sz="1400" dirty="0" smtClean="0"/>
                <a:t>f things”</a:t>
              </a:r>
              <a:endParaRPr lang="en-US" sz="1400" dirty="0"/>
            </a:p>
          </p:txBody>
        </p:sp>
        <p:pic>
          <p:nvPicPr>
            <p:cNvPr id="8" name="Picture 7" descr="Screen shot 2011-10-05 at 12.31.27 PM.p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80"/>
            <a:stretch/>
          </p:blipFill>
          <p:spPr>
            <a:xfrm>
              <a:off x="6582589" y="4437112"/>
              <a:ext cx="1301779" cy="1118840"/>
            </a:xfrm>
            <a:prstGeom prst="rect">
              <a:avLst/>
            </a:prstGeom>
          </p:spPr>
        </p:pic>
        <p:sp>
          <p:nvSpPr>
            <p:cNvPr id="78" name="TextBox 16"/>
            <p:cNvSpPr txBox="1">
              <a:spLocks noChangeArrowheads="1"/>
            </p:cNvSpPr>
            <p:nvPr/>
          </p:nvSpPr>
          <p:spPr bwMode="auto">
            <a:xfrm>
              <a:off x="6763704" y="5589240"/>
              <a:ext cx="106297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produksjon</a:t>
              </a:r>
              <a:endParaRPr lang="en-US" sz="1400" dirty="0"/>
            </a:p>
          </p:txBody>
        </p:sp>
        <p:sp>
          <p:nvSpPr>
            <p:cNvPr id="79" name="TextBox 17"/>
            <p:cNvSpPr txBox="1">
              <a:spLocks noChangeArrowheads="1"/>
            </p:cNvSpPr>
            <p:nvPr/>
          </p:nvSpPr>
          <p:spPr bwMode="auto">
            <a:xfrm>
              <a:off x="7995417" y="4705980"/>
              <a:ext cx="10530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Intelligente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omgivelser</a:t>
              </a:r>
              <a:endParaRPr lang="en-US" sz="1400" dirty="0" smtClean="0"/>
            </a:p>
          </p:txBody>
        </p:sp>
        <p:pic>
          <p:nvPicPr>
            <p:cNvPr id="10" name="Picture 9" descr="sosialemedier.jp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61"/>
            <a:stretch/>
          </p:blipFill>
          <p:spPr>
            <a:xfrm>
              <a:off x="6516215" y="980728"/>
              <a:ext cx="1281585" cy="1080120"/>
            </a:xfrm>
            <a:prstGeom prst="rect">
              <a:avLst/>
            </a:prstGeom>
          </p:spPr>
        </p:pic>
        <p:sp>
          <p:nvSpPr>
            <p:cNvPr id="83" name="TextBox 18"/>
            <p:cNvSpPr txBox="1">
              <a:spLocks noChangeArrowheads="1"/>
            </p:cNvSpPr>
            <p:nvPr/>
          </p:nvSpPr>
          <p:spPr bwMode="auto">
            <a:xfrm>
              <a:off x="7756636" y="1268760"/>
              <a:ext cx="133245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Interpersonale</a:t>
              </a:r>
              <a:endParaRPr lang="en-US" sz="1400" dirty="0" smtClean="0"/>
            </a:p>
            <a:p>
              <a:pPr algn="ctr" eaLnBrk="1" hangingPunct="1"/>
              <a:r>
                <a:rPr lang="en-US" sz="1400" dirty="0" err="1" smtClean="0"/>
                <a:t>medier</a:t>
              </a:r>
              <a:r>
                <a:rPr lang="en-US" sz="1400" dirty="0" smtClean="0"/>
                <a:t> </a:t>
              </a:r>
            </a:p>
            <a:p>
              <a:pPr algn="ctr" eaLnBrk="1" hangingPunct="1"/>
              <a:endParaRPr lang="en-US" sz="1400" dirty="0"/>
            </a:p>
          </p:txBody>
        </p:sp>
        <p:sp>
          <p:nvSpPr>
            <p:cNvPr id="85" name="TextBox 23"/>
            <p:cNvSpPr txBox="1">
              <a:spLocks noChangeArrowheads="1"/>
            </p:cNvSpPr>
            <p:nvPr/>
          </p:nvSpPr>
          <p:spPr bwMode="auto">
            <a:xfrm>
              <a:off x="6521171" y="476672"/>
              <a:ext cx="12326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/>
                <a:t>Samhandling</a:t>
              </a:r>
              <a:endParaRPr lang="en-US" sz="1400" dirty="0"/>
            </a:p>
          </p:txBody>
        </p:sp>
        <p:sp>
          <p:nvSpPr>
            <p:cNvPr id="87" name="TextBox 19"/>
            <p:cNvSpPr txBox="1">
              <a:spLocks noChangeArrowheads="1"/>
            </p:cNvSpPr>
            <p:nvPr/>
          </p:nvSpPr>
          <p:spPr bwMode="auto">
            <a:xfrm>
              <a:off x="1506138" y="476672"/>
              <a:ext cx="8833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smtClean="0"/>
                <a:t>Lover </a:t>
              </a:r>
              <a:r>
                <a:rPr lang="en-US" sz="1400" dirty="0" err="1" smtClean="0"/>
                <a:t>og</a:t>
              </a:r>
              <a:r>
                <a:rPr lang="en-US" sz="1400" dirty="0" smtClean="0"/>
                <a:t> </a:t>
              </a:r>
            </a:p>
            <a:p>
              <a:pPr algn="ctr" eaLnBrk="1" hangingPunct="1"/>
              <a:r>
                <a:rPr lang="en-US" sz="1400" dirty="0" err="1" smtClean="0"/>
                <a:t>regler</a:t>
              </a:r>
              <a:endParaRPr lang="en-US" sz="1400" dirty="0"/>
            </a:p>
          </p:txBody>
        </p:sp>
        <p:pic>
          <p:nvPicPr>
            <p:cNvPr id="23604" name="Picture 6" descr="Picture 2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343" y="971437"/>
              <a:ext cx="1219226" cy="1066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0" y="2996952"/>
            <a:ext cx="9144000" cy="3861048"/>
            <a:chOff x="0" y="2996952"/>
            <a:chExt cx="9144000" cy="3861048"/>
          </a:xfrm>
        </p:grpSpPr>
        <p:sp>
          <p:nvSpPr>
            <p:cNvPr id="117" name="TextBox 116"/>
            <p:cNvSpPr txBox="1">
              <a:spLocks noChangeArrowheads="1"/>
            </p:cNvSpPr>
            <p:nvPr/>
          </p:nvSpPr>
          <p:spPr bwMode="auto">
            <a:xfrm>
              <a:off x="4469014" y="2996952"/>
              <a:ext cx="1846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</a:rPr>
                <a:t>"I think the next century will be the century of complexity"</a:t>
              </a:r>
            </a:p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</a:rPr>
                <a:t>(Stephan Hawking, San Jose Mercury News, </a:t>
              </a:r>
              <a:r>
                <a:rPr lang="en-US" dirty="0" smtClean="0">
                  <a:solidFill>
                    <a:srgbClr val="000000"/>
                  </a:solidFill>
                </a:rPr>
                <a:t>January 2000)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Forstå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løse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opp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den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 smtClean="0"/>
              <a:t>kompleksitet</a:t>
            </a:r>
            <a:endParaRPr lang="en-US" sz="2400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/>
              <a:t>s</a:t>
            </a:r>
            <a:r>
              <a:rPr lang="en-US" sz="2400" dirty="0" err="1" smtClean="0"/>
              <a:t>om</a:t>
            </a:r>
            <a:r>
              <a:rPr lang="en-US" sz="2400" dirty="0" smtClean="0"/>
              <a:t> ligger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b="1" dirty="0" err="1" smtClean="0"/>
              <a:t>utvikling</a:t>
            </a:r>
            <a:endParaRPr lang="en-US" sz="2400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/>
              <a:t>o</a:t>
            </a:r>
            <a:r>
              <a:rPr lang="en-US" sz="2400" b="1" dirty="0" err="1" smtClean="0"/>
              <a:t>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bruk</a:t>
            </a:r>
            <a:r>
              <a:rPr lang="en-US" sz="2400" dirty="0" smtClean="0"/>
              <a:t> </a:t>
            </a:r>
            <a:r>
              <a:rPr lang="en-US" sz="2400" dirty="0" err="1" smtClean="0"/>
              <a:t>av</a:t>
            </a:r>
            <a:r>
              <a:rPr lang="en-US" sz="2400" dirty="0" smtClean="0"/>
              <a:t> IKT-</a:t>
            </a:r>
            <a:r>
              <a:rPr lang="en-US" sz="2400" dirty="0" err="1" smtClean="0"/>
              <a:t>systemer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066403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52" y="1"/>
            <a:ext cx="9772452" cy="688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06" y="980728"/>
            <a:ext cx="41153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Drømmen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om</a:t>
            </a:r>
            <a:r>
              <a:rPr lang="en-US" sz="2800" dirty="0" smtClean="0">
                <a:solidFill>
                  <a:srgbClr val="FFFF00"/>
                </a:solidFill>
              </a:rPr>
              <a:t> en </a:t>
            </a:r>
            <a:r>
              <a:rPr lang="en-US" sz="2800" dirty="0" err="1" smtClean="0">
                <a:solidFill>
                  <a:srgbClr val="FFFF00"/>
                </a:solidFill>
              </a:rPr>
              <a:t>maskin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err="1">
                <a:solidFill>
                  <a:srgbClr val="FFFF00"/>
                </a:solidFill>
              </a:rPr>
              <a:t>s</a:t>
            </a:r>
            <a:r>
              <a:rPr lang="en-US" sz="2800" dirty="0" err="1" smtClean="0">
                <a:solidFill>
                  <a:srgbClr val="FFFF00"/>
                </a:solidFill>
              </a:rPr>
              <a:t>om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kunne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regne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(*-1820)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4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2228125" cy="3026791"/>
          </a:xfrm>
          <a:prstGeom prst="rect">
            <a:avLst/>
          </a:prstGeom>
        </p:spPr>
      </p:pic>
      <p:pic>
        <p:nvPicPr>
          <p:cNvPr id="3" name="Picture 2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556792"/>
            <a:ext cx="2963413" cy="2416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4581128"/>
            <a:ext cx="6861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 -5  -4  -3  -2  -1  </a:t>
            </a:r>
            <a:r>
              <a:rPr lang="en-US" sz="8000" dirty="0" smtClean="0"/>
              <a:t>0</a:t>
            </a:r>
            <a:r>
              <a:rPr lang="en-US" sz="2800" dirty="0" smtClean="0"/>
              <a:t>  1  2  3  4  5  …..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571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 11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3692" y="0"/>
            <a:ext cx="12064524" cy="6881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6192688" cy="1143000"/>
          </a:xfrm>
        </p:spPr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første</a:t>
            </a:r>
            <a:r>
              <a:rPr lang="en-US" dirty="0"/>
              <a:t> </a:t>
            </a:r>
            <a:r>
              <a:rPr lang="en-US" dirty="0" err="1" smtClean="0"/>
              <a:t>regnemaskiner</a:t>
            </a:r>
            <a:endParaRPr lang="en-US" dirty="0"/>
          </a:p>
        </p:txBody>
      </p:sp>
      <p:pic>
        <p:nvPicPr>
          <p:cNvPr id="3" name="Picture 2" descr="Picture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96752"/>
            <a:ext cx="1942345" cy="2520280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pic>
        <p:nvPicPr>
          <p:cNvPr id="4" name="Picture 3" descr="Picture 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196752"/>
            <a:ext cx="1728192" cy="2525759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pic>
        <p:nvPicPr>
          <p:cNvPr id="5" name="Picture 4" descr="Picture 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1196752"/>
            <a:ext cx="2016224" cy="2533373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5576" y="3933056"/>
            <a:ext cx="2403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Leonardo</a:t>
            </a:r>
            <a:r>
              <a:rPr lang="en-US" b="1" dirty="0"/>
              <a:t> </a:t>
            </a:r>
            <a:r>
              <a:rPr lang="en-US" b="1" dirty="0" smtClean="0"/>
              <a:t>da Vinci</a:t>
            </a:r>
            <a:endParaRPr lang="en-US" b="1" dirty="0"/>
          </a:p>
          <a:p>
            <a:pPr algn="ctr"/>
            <a:r>
              <a:rPr lang="en-US" b="1" dirty="0" smtClean="0"/>
              <a:t>(1500)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72200" y="3933056"/>
            <a:ext cx="2513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Gottfried Wilhelm</a:t>
            </a:r>
          </a:p>
          <a:p>
            <a:pPr algn="ctr"/>
            <a:r>
              <a:rPr lang="en-US" b="1" dirty="0" smtClean="0"/>
              <a:t>Leibniz (1694)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393305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Blaise</a:t>
            </a:r>
            <a:r>
              <a:rPr lang="en-US" b="1" dirty="0" smtClean="0"/>
              <a:t> Pascal (1642)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083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52" y="1"/>
            <a:ext cx="9772452" cy="688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445" y="980728"/>
            <a:ext cx="2659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Den </a:t>
            </a:r>
            <a:r>
              <a:rPr lang="en-US" sz="2800" dirty="0" err="1" smtClean="0">
                <a:solidFill>
                  <a:srgbClr val="FFFF00"/>
                </a:solidFill>
              </a:rPr>
              <a:t>mekaniske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err="1">
                <a:solidFill>
                  <a:srgbClr val="FFFF00"/>
                </a:solidFill>
              </a:rPr>
              <a:t>r</a:t>
            </a:r>
            <a:r>
              <a:rPr lang="en-US" sz="2800" dirty="0" err="1" smtClean="0">
                <a:solidFill>
                  <a:srgbClr val="FFFF00"/>
                </a:solidFill>
              </a:rPr>
              <a:t>egnemaskin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(1820-1946)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1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6" y="-10794"/>
            <a:ext cx="9579154" cy="6865359"/>
          </a:xfrm>
          <a:prstGeom prst="rect">
            <a:avLst/>
          </a:prstGeom>
        </p:spPr>
      </p:pic>
      <p:pic>
        <p:nvPicPr>
          <p:cNvPr id="3" name="Picture 2" descr="Picture 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2820702" cy="2811574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6982" y="0"/>
            <a:ext cx="2166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Charles Babbage</a:t>
            </a:r>
          </a:p>
          <a:p>
            <a:pPr algn="ctr"/>
            <a:r>
              <a:rPr lang="en-US" dirty="0" smtClean="0"/>
              <a:t>(1791-1871)</a:t>
            </a:r>
          </a:p>
        </p:txBody>
      </p:sp>
      <p:pic>
        <p:nvPicPr>
          <p:cNvPr id="5" name="Picture 13" descr="2003-06-ada_lovelac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0232" y="1628800"/>
            <a:ext cx="2257494" cy="2808312"/>
          </a:xfrm>
          <a:prstGeom prst="rect">
            <a:avLst/>
          </a:prstGeom>
          <a:noFill/>
          <a:ln w="57150" cmpd="sng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580112" y="-7262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Augusta Ada King, Countess</a:t>
            </a:r>
          </a:p>
          <a:p>
            <a:r>
              <a:rPr lang="en-US" dirty="0"/>
              <a:t>of Lovelace (1815-1852)</a:t>
            </a:r>
          </a:p>
        </p:txBody>
      </p:sp>
    </p:spTree>
    <p:extLst>
      <p:ext uri="{BB962C8B-B14F-4D97-AF65-F5344CB8AC3E}">
        <p14:creationId xmlns:p14="http://schemas.microsoft.com/office/powerpoint/2010/main" val="291565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io-2-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uio-2-1.potx</Template>
  <TotalTime>3953</TotalTime>
  <Words>617</Words>
  <Application>Microsoft Macintosh PowerPoint</Application>
  <PresentationFormat>On-screen Show (4:3)</PresentationFormat>
  <Paragraphs>233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uio-2-1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første regnemaskiner</vt:lpstr>
      <vt:lpstr>PowerPoint Presentation</vt:lpstr>
      <vt:lpstr>PowerPoint Presentation</vt:lpstr>
      <vt:lpstr>PowerPoint Presentation</vt:lpstr>
      <vt:lpstr>Fra offentlig oppgave til “big business”</vt:lpstr>
      <vt:lpstr>PowerPoint Presentation</vt:lpstr>
      <vt:lpstr>PowerPoint Presentation</vt:lpstr>
      <vt:lpstr>PowerPoint Presentation</vt:lpstr>
      <vt:lpstr>21 000 000 000 000 000      258 000 000 000 000</vt:lpstr>
      <vt:lpstr>Programvare styrer verden</vt:lpstr>
      <vt:lpstr>PowerPoint Presentation</vt:lpstr>
      <vt:lpstr>Fremveksten av den tredje (globale) infrastruktur</vt:lpstr>
      <vt:lpstr>Transistoren - stadig mindre, stadig sterkere</vt:lpstr>
      <vt:lpstr>Utstyret blir billigere, kanskje først og fremst representert ved PCn…</vt:lpstr>
      <vt:lpstr>PowerPoint Presentation</vt:lpstr>
      <vt:lpstr>PowerPoint Presentation</vt:lpstr>
      <vt:lpstr>Det du ser!</vt:lpstr>
      <vt:lpstr>PowerPoint Presentation</vt:lpstr>
      <vt:lpstr>PowerPoint Presentation</vt:lpstr>
      <vt:lpstr>PowerPoint Presentation</vt:lpstr>
      <vt:lpstr>PowerPoint Presentation</vt:lpstr>
      <vt:lpstr>De fire bruksbølgene!</vt:lpstr>
      <vt:lpstr>Betydning for samfunnsutviklingen!</vt:lpstr>
      <vt:lpstr>Arbeid….!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Junior IfI</dc:creator>
  <cp:lastModifiedBy>Bruker ved UiO</cp:lastModifiedBy>
  <cp:revision>198</cp:revision>
  <cp:lastPrinted>2012-08-01T11:39:26Z</cp:lastPrinted>
  <dcterms:created xsi:type="dcterms:W3CDTF">2011-02-02T12:00:54Z</dcterms:created>
  <dcterms:modified xsi:type="dcterms:W3CDTF">2015-10-08T15:49:32Z</dcterms:modified>
</cp:coreProperties>
</file>