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91" r:id="rId3"/>
    <p:sldId id="393" r:id="rId4"/>
    <p:sldId id="416" r:id="rId5"/>
    <p:sldId id="394" r:id="rId6"/>
    <p:sldId id="398" r:id="rId7"/>
    <p:sldId id="399" r:id="rId8"/>
    <p:sldId id="400" r:id="rId9"/>
    <p:sldId id="401" r:id="rId10"/>
    <p:sldId id="397" r:id="rId11"/>
    <p:sldId id="402" r:id="rId12"/>
    <p:sldId id="404" r:id="rId13"/>
    <p:sldId id="405" r:id="rId14"/>
    <p:sldId id="408" r:id="rId15"/>
    <p:sldId id="409" r:id="rId16"/>
    <p:sldId id="410" r:id="rId17"/>
    <p:sldId id="417" r:id="rId18"/>
    <p:sldId id="406" r:id="rId19"/>
    <p:sldId id="407" r:id="rId20"/>
    <p:sldId id="411" r:id="rId21"/>
    <p:sldId id="413" r:id="rId22"/>
    <p:sldId id="418" r:id="rId23"/>
    <p:sldId id="419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D2D5"/>
    <a:srgbClr val="FF7360"/>
    <a:srgbClr val="AFFF41"/>
    <a:srgbClr val="C31FFF"/>
    <a:srgbClr val="F7DBFF"/>
    <a:srgbClr val="FF6AD8"/>
    <a:srgbClr val="5295FF"/>
    <a:srgbClr val="E4EFFF"/>
    <a:srgbClr val="CC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3" autoAdjust="0"/>
    <p:restoredTop sz="94640" autoAdjust="0"/>
  </p:normalViewPr>
  <p:slideViewPr>
    <p:cSldViewPr>
      <p:cViewPr>
        <p:scale>
          <a:sx n="99" d="100"/>
          <a:sy n="99" d="100"/>
        </p:scale>
        <p:origin x="-536" y="-208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6F9EC6-0123-1545-9E27-A03C2B3247B0}" type="datetime1">
              <a:rPr lang="nb-NO"/>
              <a:pPr>
                <a:defRPr/>
              </a:pPr>
              <a:t>06.06.15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D2A31A-7A27-664A-BBF5-A88047838DD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889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1D5C9B-2E52-4042-B571-1F55626C7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15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D5C9B-2E52-4042-B571-1F55626C7F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D5C9B-2E52-4042-B571-1F55626C7F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9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4800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 sz="3200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1556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400">
                <a:latin typeface="Calibri"/>
                <a:cs typeface="Calibri"/>
              </a:defRPr>
            </a:lvl3pPr>
            <a:lvl4pPr>
              <a:defRPr sz="2400">
                <a:latin typeface="Calibri"/>
                <a:cs typeface="Calibri"/>
              </a:defRPr>
            </a:lvl4pPr>
            <a:lvl5pPr>
              <a:defRPr sz="2400"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7429598" y="4784576"/>
            <a:ext cx="3024336" cy="457200"/>
          </a:xfrm>
        </p:spPr>
        <p:txBody>
          <a:bodyPr/>
          <a:lstStyle>
            <a:lvl1pPr>
              <a:defRPr sz="1200"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Tone Bratteteig – </a:t>
            </a:r>
            <a:r>
              <a:rPr lang="en-US" dirty="0" err="1" smtClean="0"/>
              <a:t>Realfestival</a:t>
            </a:r>
            <a:r>
              <a:rPr lang="en-US" dirty="0" smtClean="0"/>
              <a:t> 22/11 2013</a:t>
            </a: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/>
                <a:cs typeface="Calibri"/>
              </a:defRPr>
            </a:lvl1pPr>
          </a:lstStyle>
          <a:p>
            <a:pPr>
              <a:defRPr/>
            </a:pPr>
            <a:fld id="{18289E1F-0670-BE44-86B4-7BDF3E169D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BEDEB640-6874-6A40-8044-0F9FD6D4E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MN_IFI_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7099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emf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1556792"/>
            <a:ext cx="7452320" cy="3528392"/>
          </a:xfrm>
        </p:spPr>
        <p:txBody>
          <a:bodyPr/>
          <a:lstStyle/>
          <a:p>
            <a:r>
              <a:rPr lang="nb-NO" sz="4400" dirty="0" smtClean="0">
                <a:latin typeface="Cambria"/>
                <a:cs typeface="Cambria"/>
              </a:rPr>
              <a:t>Velferdsteknologi </a:t>
            </a:r>
            <a:r>
              <a:rPr lang="nb-NO" sz="4400" dirty="0">
                <a:latin typeface="Cambria"/>
                <a:cs typeface="Cambria"/>
              </a:rPr>
              <a:t/>
            </a:r>
            <a:br>
              <a:rPr lang="nb-NO" sz="4400" dirty="0">
                <a:latin typeface="Cambria"/>
                <a:cs typeface="Cambria"/>
              </a:rPr>
            </a:br>
            <a:r>
              <a:rPr lang="nb-NO" sz="4400" dirty="0">
                <a:latin typeface="Cambria"/>
                <a:cs typeface="Cambria"/>
              </a:rPr>
              <a:t>de eldre kan </a:t>
            </a:r>
            <a:r>
              <a:rPr lang="nb-NO" sz="4400" dirty="0" smtClean="0">
                <a:latin typeface="Cambria"/>
                <a:cs typeface="Cambria"/>
              </a:rPr>
              <a:t>like</a:t>
            </a:r>
            <a:r>
              <a:rPr lang="en-US" sz="4400" dirty="0" smtClean="0">
                <a:latin typeface="Cambria"/>
                <a:cs typeface="Cambria"/>
              </a:rPr>
              <a:t/>
            </a:r>
            <a:br>
              <a:rPr lang="en-US" sz="4400" dirty="0" smtClean="0">
                <a:latin typeface="Cambria"/>
                <a:cs typeface="Cambria"/>
              </a:rPr>
            </a:br>
            <a:endParaRPr lang="nb-NO" sz="4400" i="1" dirty="0">
              <a:latin typeface="Cambria"/>
              <a:cs typeface="Cambria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5301208"/>
            <a:ext cx="7200800" cy="1556792"/>
          </a:xfrm>
        </p:spPr>
        <p:txBody>
          <a:bodyPr/>
          <a:lstStyle/>
          <a:p>
            <a:r>
              <a:rPr lang="nb-NO" sz="2400" b="1" dirty="0" smtClean="0">
                <a:latin typeface="Cambria"/>
                <a:cs typeface="Cambria"/>
              </a:rPr>
              <a:t>Tone Bratteteig </a:t>
            </a:r>
          </a:p>
          <a:p>
            <a:r>
              <a:rPr lang="nb-NO" sz="2000" i="1" dirty="0" smtClean="0">
                <a:solidFill>
                  <a:schemeClr val="bg1">
                    <a:lumMod val="65000"/>
                  </a:schemeClr>
                </a:solidFill>
                <a:latin typeface="Cambria"/>
                <a:cs typeface="Cambria"/>
              </a:rPr>
              <a:t>Design av informasjonssystemer</a:t>
            </a:r>
            <a:endParaRPr lang="nb-NO" sz="2400" i="1" dirty="0" smtClean="0">
              <a:solidFill>
                <a:schemeClr val="bg1">
                  <a:lumMod val="65000"/>
                </a:schemeClr>
              </a:solidFill>
              <a:latin typeface="Cambria"/>
              <a:cs typeface="Cambria"/>
            </a:endParaRPr>
          </a:p>
          <a:p>
            <a:pPr eaLnBrk="1" hangingPunct="1"/>
            <a:endParaRPr lang="nb-NO" sz="2000" dirty="0">
              <a:latin typeface="Cambria"/>
              <a:cs typeface="Cambria"/>
            </a:endParaRPr>
          </a:p>
          <a:p>
            <a:pPr eaLnBrk="1" hangingPunct="1"/>
            <a:endParaRPr lang="nb-NO" sz="2000" dirty="0" smtClean="0">
              <a:latin typeface="Cambria"/>
              <a:cs typeface="Cambria"/>
            </a:endParaRPr>
          </a:p>
          <a:p>
            <a:pPr eaLnBrk="1" hangingPunct="1"/>
            <a:endParaRPr lang="nb-NO" sz="2400" dirty="0">
              <a:latin typeface="Cambria"/>
              <a:cs typeface="Cambria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91680" y="6353944"/>
            <a:ext cx="47525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2000" i="1" dirty="0" smtClean="0">
                <a:solidFill>
                  <a:schemeClr val="bg1">
                    <a:lumMod val="65000"/>
                  </a:schemeClr>
                </a:solidFill>
                <a:latin typeface="Cambria"/>
                <a:cs typeface="Cambria"/>
              </a:rPr>
              <a:t>Oslo, 6/6/2015 – “Viten på lørdag”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3" name="Picture 2" descr="2012 07 Vedtatt velferdsteknologirapport IS-199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8"/>
            <a:ext cx="8413396" cy="11906016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typer velferdsteknologi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55976" y="3573016"/>
            <a:ext cx="3528392" cy="3600400"/>
          </a:xfrm>
          <a:prstGeom prst="rect">
            <a:avLst/>
          </a:prstGeom>
          <a:solidFill>
            <a:srgbClr val="FFFFFF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99592" y="1844824"/>
            <a:ext cx="3456384" cy="1440160"/>
          </a:xfrm>
          <a:prstGeom prst="rect">
            <a:avLst/>
          </a:prstGeom>
          <a:solidFill>
            <a:srgbClr val="FFFFFF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7" name="Picture 2" descr="Fagrapport-om-implementering-av-velferdsteknologi-i-de-kommunale-helse-og-omsorgstjenestene-2013-2030-IS-1990.pdf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9076">
            <a:off x="6219673" y="3647160"/>
            <a:ext cx="2481158" cy="3512600"/>
          </a:xfrm>
          <a:prstGeom prst="rect">
            <a:avLst/>
          </a:prstGeom>
          <a:noFill/>
          <a:ln w="9525">
            <a:solidFill>
              <a:srgbClr val="4692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979"/>
                  </a:s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97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trygghets- &amp; sikkerhetsteknologi</a:t>
            </a:r>
          </a:p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kompensasjons- &amp; velværeteknologi</a:t>
            </a:r>
          </a:p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teknologi for sosial kontakt</a:t>
            </a:r>
          </a:p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teknologi for behandling og pleie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9" name="Picture 11" descr="M:\phd\bilder_131106\LYS203691_MBR-20130829-9730-scr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162192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M:\phd\poster\ToneJoshi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2996953"/>
            <a:ext cx="1636043" cy="12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M:\phd\poster\bilder\Komfyrvak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1772815"/>
            <a:ext cx="1691680" cy="102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Karis-nattbord-oversik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17220" y="3395948"/>
            <a:ext cx="2039840" cy="152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M:\phd\poster\fra_tone\tv-eksp-kampen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2500793" cy="14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69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trygghets- &amp; sikkerhetsteknologi</a:t>
            </a:r>
          </a:p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9" name="Picture 11" descr="M:\phd\bilder_131106\LYS203691_MBR-20130829-9730-scr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4005064"/>
            <a:ext cx="281133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M:\phd\poster\bilder\Komfyrva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887898" cy="174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xethru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4005064"/>
            <a:ext cx="3668577" cy="2135270"/>
          </a:xfrm>
          <a:prstGeom prst="rect">
            <a:avLst/>
          </a:prstGeom>
        </p:spPr>
      </p:pic>
      <p:pic>
        <p:nvPicPr>
          <p:cNvPr id="3" name="Picture 2" descr="novelda-rad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039196"/>
            <a:ext cx="1797174" cy="1198116"/>
          </a:xfrm>
          <a:prstGeom prst="rect">
            <a:avLst/>
          </a:prstGeom>
        </p:spPr>
      </p:pic>
      <p:pic>
        <p:nvPicPr>
          <p:cNvPr id="5" name="Picture 4" descr="trygghetsalarm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13349" y="4896163"/>
            <a:ext cx="1944216" cy="1458162"/>
          </a:xfrm>
          <a:prstGeom prst="rect">
            <a:avLst/>
          </a:prstGeom>
        </p:spPr>
      </p:pic>
      <p:pic>
        <p:nvPicPr>
          <p:cNvPr id="6" name="Picture 5" descr="images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996952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135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:\phd\poster\ToneJoshi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65723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komfyr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37798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komfyr5-tap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495" y="2852936"/>
            <a:ext cx="1872169" cy="13983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komfyr-mikro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916832"/>
            <a:ext cx="1355072" cy="1012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ullator-parkerin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1772816"/>
            <a:ext cx="1936650" cy="259228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7624" y="1700808"/>
            <a:ext cx="8856984" cy="1080120"/>
          </a:xfrm>
        </p:spPr>
        <p:txBody>
          <a:bodyPr/>
          <a:lstStyle/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2.   kompensasjons- &amp; velværeteknologi</a:t>
            </a:r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4829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700808"/>
            <a:ext cx="7200800" cy="3898776"/>
          </a:xfrm>
        </p:spPr>
        <p:txBody>
          <a:bodyPr/>
          <a:lstStyle/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2.   kompensasjons- &amp; velværeteknologi</a:t>
            </a:r>
          </a:p>
        </p:txBody>
      </p:sp>
      <p:pic>
        <p:nvPicPr>
          <p:cNvPr id="12" name="Picture 3" descr="Karis-nattbord-oversik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67115" y="3227555"/>
            <a:ext cx="4149080" cy="31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aris-nattbord-næ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03815" y="3245600"/>
            <a:ext cx="412845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ids-tal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32748" y="3640460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70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348880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</a:p>
        </p:txBody>
      </p:sp>
      <p:pic>
        <p:nvPicPr>
          <p:cNvPr id="7" name="Picture 3" descr="M:\phd\poster\bilder\radio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883639"/>
            <a:ext cx="6660232" cy="497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70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348880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</a:p>
        </p:txBody>
      </p:sp>
      <p:pic>
        <p:nvPicPr>
          <p:cNvPr id="5" name="Bilde 5" descr="Skjermbilde 2014-09-04 kl. 15.29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23" y="5301208"/>
            <a:ext cx="11525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2" descr="Skjermbilde 2014-09-04 kl. 15.28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148" y="5301208"/>
            <a:ext cx="11811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3" descr="Skjermbilde 2014-09-04 kl. 15.29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698" y="5301208"/>
            <a:ext cx="16335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4" descr="Skjermbilde 2014-09-04 kl. 15.29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485" y="5301208"/>
            <a:ext cx="1800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6" descr="Skjermbilde 2014-09-04 kl. 15.34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4698" y="5301208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 descr="Skjermbilde 2014-09-04 kl. 15.34.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535" y="5301208"/>
            <a:ext cx="158432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iradio_sluttrapport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-6075363"/>
            <a:ext cx="9180512" cy="1188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9" descr="Skjermbilde 2014-09-04 kl. 15.37.1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1628775"/>
            <a:ext cx="23225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10" descr="Skjermbilde 2014-09-04 kl. 15.37.0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44450"/>
            <a:ext cx="23399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radio-desig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" y="2996952"/>
            <a:ext cx="22764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altern</a:t>
            </a:r>
            <a:r>
              <a:rPr lang="nb-NO" dirty="0" smtClean="0">
                <a:solidFill>
                  <a:schemeClr val="bg2">
                    <a:lumMod val="75000"/>
                  </a:schemeClr>
                </a:solidFill>
                <a:latin typeface="Cambria"/>
                <a:cs typeface="Cambria"/>
              </a:rPr>
              <a:t>ativer &amp; nye muligheter</a:t>
            </a:r>
            <a:endParaRPr lang="nb-NO" dirty="0">
              <a:solidFill>
                <a:schemeClr val="bg2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302516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llator-veivis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5085184"/>
            <a:ext cx="2520280" cy="1680187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2348880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</a:p>
        </p:txBody>
      </p:sp>
      <p:pic>
        <p:nvPicPr>
          <p:cNvPr id="5" name="Picture 4" descr="radio-klosser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16832"/>
            <a:ext cx="6016668" cy="3384376"/>
          </a:xfrm>
          <a:prstGeom prst="rect">
            <a:avLst/>
          </a:prstGeom>
        </p:spPr>
      </p:pic>
      <p:pic>
        <p:nvPicPr>
          <p:cNvPr id="8" name="Picture 7" descr="bilde-m-snor-3m-person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86711" y="3886497"/>
            <a:ext cx="3614785" cy="2699792"/>
          </a:xfrm>
          <a:prstGeom prst="rect">
            <a:avLst/>
          </a:prstGeom>
        </p:spPr>
      </p:pic>
      <p:pic>
        <p:nvPicPr>
          <p:cNvPr id="6" name="Picture 5" descr="radio-kloss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988840"/>
            <a:ext cx="2736304" cy="15391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 descr="lader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373216"/>
            <a:ext cx="2016223" cy="134415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skjermholder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5373216"/>
            <a:ext cx="2052228" cy="13681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275856" y="5661248"/>
            <a:ext cx="288032" cy="288032"/>
          </a:xfrm>
          <a:prstGeom prst="ellipse">
            <a:avLst/>
          </a:prstGeom>
          <a:solidFill>
            <a:srgbClr val="FFD2D5">
              <a:alpha val="7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0" y="4941168"/>
            <a:ext cx="0" cy="191683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98885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b-NO" dirty="0" smtClean="0">
                <a:solidFill>
                  <a:srgbClr val="BFBFBF"/>
                </a:solidFill>
                <a:latin typeface="Cambria"/>
                <a:cs typeface="Cambria"/>
              </a:rPr>
              <a:t>trygghets- &amp; sikkerhetsteknologi</a:t>
            </a:r>
          </a:p>
          <a:p>
            <a:pPr marL="0" indent="0">
              <a:buNone/>
            </a:pPr>
            <a:endParaRPr lang="nb-NO" dirty="0" smtClean="0">
              <a:solidFill>
                <a:srgbClr val="BFBFBF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rgbClr val="BFBFBF"/>
                </a:solidFill>
                <a:latin typeface="Cambria"/>
                <a:cs typeface="Cambria"/>
              </a:rPr>
              <a:t>kompensasjons- &amp; velværeteknologi</a:t>
            </a:r>
          </a:p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teknologi for sosial kontakt</a:t>
            </a:r>
          </a:p>
          <a:p>
            <a:pPr marL="0" indent="0">
              <a:buNone/>
            </a:pPr>
            <a:endParaRPr lang="nb-NO" dirty="0" smtClean="0">
              <a:solidFill>
                <a:srgbClr val="808080"/>
              </a:solidFill>
              <a:latin typeface="Cambria"/>
              <a:cs typeface="Cambria"/>
            </a:endParaRPr>
          </a:p>
          <a:p>
            <a:pPr marL="457200" indent="-457200">
              <a:buAutoNum type="arabicPeriod"/>
            </a:pPr>
            <a:r>
              <a:rPr lang="nb-NO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teknologi for</a:t>
            </a:r>
            <a:endParaRPr lang="nb-NO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32" name="Picture 12" descr="M:\phd\poster\fra_tone\tv-eksp-kampen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992267" cy="16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M:\phd\bilder_140124\20140124_1119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592387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M:\phd\bilder_131106\2013-11-06 08.13.5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130" y="5013176"/>
            <a:ext cx="2584346" cy="152805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phd\poster\2014-01-23 11.21.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337" y="4797152"/>
            <a:ext cx="2495131" cy="187220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nas-prototype-jpe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38" y="4869160"/>
            <a:ext cx="1944216" cy="109706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48445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trekant-velferdsteknologi-jpr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5013176"/>
            <a:ext cx="2483768" cy="152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alternativer &amp; nye muligheter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5085184"/>
            <a:ext cx="7200800" cy="1090464"/>
          </a:xfrm>
        </p:spPr>
        <p:txBody>
          <a:bodyPr/>
          <a:lstStyle/>
          <a:p>
            <a:pPr marL="0" indent="0">
              <a:buNone/>
            </a:pPr>
            <a:endParaRPr lang="nb-NO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4.   teknologi for behandling og pleie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3" name="Picture 2" descr="promo_pill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2564904"/>
            <a:ext cx="3678258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844824"/>
            <a:ext cx="1725538" cy="1152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2132856"/>
            <a:ext cx="1872208" cy="1880566"/>
          </a:xfrm>
          <a:prstGeom prst="rect">
            <a:avLst/>
          </a:prstGeom>
        </p:spPr>
      </p:pic>
      <p:pic>
        <p:nvPicPr>
          <p:cNvPr id="10" name="Picture 9" descr="xethru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132856"/>
            <a:ext cx="2736304" cy="1592647"/>
          </a:xfrm>
          <a:prstGeom prst="rect">
            <a:avLst/>
          </a:prstGeom>
        </p:spPr>
      </p:pic>
      <p:pic>
        <p:nvPicPr>
          <p:cNvPr id="8" name="Picture 7" descr="photo-1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429000"/>
            <a:ext cx="2088232" cy="1566174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48445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 07 Vedtatt velferdsteknologirapport IS-199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-891480"/>
            <a:ext cx="9577064" cy="135527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64288" y="5157192"/>
            <a:ext cx="1080120" cy="101845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83568" y="836712"/>
            <a:ext cx="3816424" cy="1152128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55576" y="5733256"/>
            <a:ext cx="3672408" cy="1124744"/>
          </a:xfrm>
          <a:prstGeom prst="rect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716016" y="764704"/>
            <a:ext cx="3888432" cy="6264696"/>
          </a:xfrm>
          <a:prstGeom prst="rect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8" name="Picture 2" descr="Fagrapport-om-implementering-av-velferdsteknologi-i-de-kommunale-helse-og-omsorgstjenestene-2013-2030-IS-1990.pdf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9076">
            <a:off x="6284913" y="2773363"/>
            <a:ext cx="2627312" cy="3719512"/>
          </a:xfrm>
          <a:prstGeom prst="rect">
            <a:avLst/>
          </a:prstGeom>
          <a:noFill/>
          <a:ln w="9525">
            <a:solidFill>
              <a:srgbClr val="4692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979"/>
                  </a:srgbClr>
                </a:solidFill>
              </a14:hiddenFill>
            </a:ext>
          </a:extLst>
        </p:spPr>
      </p:pic>
      <p:pic>
        <p:nvPicPr>
          <p:cNvPr id="7" name="Picture 4" descr="innovasjon-i-omsorg-s1-jpeg.jpg"/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-603250"/>
            <a:ext cx="26765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97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hva er velferdsteknologi?</a:t>
            </a:r>
          </a:p>
        </p:txBody>
      </p:sp>
    </p:spTree>
    <p:extLst>
      <p:ext uri="{BB962C8B-B14F-4D97-AF65-F5344CB8AC3E}">
        <p14:creationId xmlns:p14="http://schemas.microsoft.com/office/powerpoint/2010/main" val="4222314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M:\phd\bilder_140124\20140124_1119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1835696" cy="137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682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76921" y="4144359"/>
            <a:ext cx="2842555" cy="21319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6264696" cy="2086744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mulig og ønskelig velferdsteknologi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3212976"/>
            <a:ext cx="7200800" cy="2962672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107454"/>
            <a:ext cx="4464495" cy="248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527154" y="5828362"/>
            <a:ext cx="1362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ambria"/>
                <a:cs typeface="Cambria"/>
              </a:rPr>
              <a:t>foto</a:t>
            </a:r>
            <a:r>
              <a:rPr lang="en-US" sz="1400" dirty="0" smtClean="0">
                <a:latin typeface="Cambria"/>
                <a:cs typeface="Cambria"/>
              </a:rPr>
              <a:t>: S. </a:t>
            </a:r>
            <a:r>
              <a:rPr lang="en-US" sz="1400" dirty="0" err="1" smtClean="0">
                <a:latin typeface="Cambria"/>
                <a:cs typeface="Cambria"/>
              </a:rPr>
              <a:t>Aaløkke</a:t>
            </a:r>
            <a:endParaRPr lang="en-US" sz="1400" dirty="0">
              <a:latin typeface="Cambria"/>
              <a:cs typeface="Cambria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971600" y="2924944"/>
            <a:ext cx="604867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nb-NO" b="1" dirty="0" smtClean="0">
                <a:solidFill>
                  <a:srgbClr val="000000"/>
                </a:solidFill>
                <a:latin typeface="Cambria"/>
                <a:cs typeface="Cambria"/>
              </a:rPr>
              <a:t>hva slags teknologi vil vi ha?</a:t>
            </a:r>
          </a:p>
          <a:p>
            <a:pPr>
              <a:buFontTx/>
              <a:buChar char="-"/>
            </a:pPr>
            <a:r>
              <a:rPr lang="nb-NO" b="1" dirty="0" smtClean="0">
                <a:solidFill>
                  <a:srgbClr val="000000"/>
                </a:solidFill>
                <a:latin typeface="Cambria"/>
                <a:cs typeface="Cambria"/>
              </a:rPr>
              <a:t>hvilke konsekvenser får teknologien?</a:t>
            </a:r>
            <a:endParaRPr lang="nb-NO" b="1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77382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nel-ifi-gul-lap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70026" y="2779045"/>
            <a:ext cx="4541714" cy="339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24128" y="2348880"/>
            <a:ext cx="2160240" cy="230425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b-NO" b="1" dirty="0">
                <a:solidFill>
                  <a:srgbClr val="000000"/>
                </a:solidFill>
                <a:latin typeface="Cambria"/>
                <a:cs typeface="Cambria"/>
              </a:rPr>
              <a:t>livskvalitet</a:t>
            </a:r>
          </a:p>
          <a:p>
            <a:pPr>
              <a:buFontTx/>
              <a:buChar char="-"/>
            </a:pPr>
            <a:r>
              <a:rPr lang="nb-NO" b="1" dirty="0" smtClean="0">
                <a:solidFill>
                  <a:srgbClr val="000000"/>
                </a:solidFill>
                <a:latin typeface="Cambria"/>
                <a:cs typeface="Cambria"/>
              </a:rPr>
              <a:t>helse</a:t>
            </a:r>
          </a:p>
          <a:p>
            <a:pPr>
              <a:buFontTx/>
              <a:buChar char="-"/>
            </a:pPr>
            <a:endParaRPr lang="nb-NO" b="1" dirty="0" smtClean="0">
              <a:solidFill>
                <a:srgbClr val="000000"/>
              </a:solidFill>
              <a:latin typeface="Cambria"/>
              <a:cs typeface="Cambria"/>
            </a:endParaRPr>
          </a:p>
          <a:p>
            <a:pPr>
              <a:buFontTx/>
              <a:buChar char="-"/>
            </a:pPr>
            <a:endParaRPr lang="nb-NO" b="1" dirty="0">
              <a:solidFill>
                <a:srgbClr val="000000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nb-NO" b="1" dirty="0">
              <a:solidFill>
                <a:srgbClr val="000000"/>
              </a:solidFill>
              <a:latin typeface="Cambria"/>
              <a:cs typeface="Cambria"/>
            </a:endParaRPr>
          </a:p>
          <a:p>
            <a:pPr>
              <a:buFontTx/>
              <a:buChar char="-"/>
            </a:pPr>
            <a:r>
              <a:rPr lang="nb-NO" b="1" dirty="0">
                <a:solidFill>
                  <a:srgbClr val="000000"/>
                </a:solidFill>
                <a:latin typeface="Cambria"/>
                <a:cs typeface="Cambria"/>
              </a:rPr>
              <a:t>høre til</a:t>
            </a:r>
          </a:p>
          <a:p>
            <a:pPr>
              <a:buFontTx/>
              <a:buChar char="-"/>
            </a:pPr>
            <a:r>
              <a:rPr lang="nb-NO" b="1" dirty="0">
                <a:solidFill>
                  <a:srgbClr val="000000"/>
                </a:solidFill>
                <a:latin typeface="Cambria"/>
                <a:cs typeface="Cambria"/>
              </a:rPr>
              <a:t>hygge &amp; </a:t>
            </a:r>
            <a:r>
              <a:rPr lang="nb-NO" b="1" dirty="0" smtClean="0">
                <a:solidFill>
                  <a:srgbClr val="000000"/>
                </a:solidFill>
                <a:latin typeface="Cambria"/>
                <a:cs typeface="Cambria"/>
              </a:rPr>
              <a:t>mestring</a:t>
            </a:r>
            <a:endParaRPr lang="nb-NO" b="1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3" name="Picture 2" descr="rullator-julemes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2204864"/>
            <a:ext cx="6048671" cy="4536504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velferdsteknologi 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vi kan </a:t>
            </a:r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like</a:t>
            </a:r>
          </a:p>
        </p:txBody>
      </p:sp>
      <p:pic>
        <p:nvPicPr>
          <p:cNvPr id="6" name="Picture 1" descr="trekant-velferdsteknologi-jpr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533" y="3356992"/>
            <a:ext cx="18798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103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llator-julemes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2204864"/>
            <a:ext cx="6048671" cy="4536504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velferdsteknologi 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vi kan </a:t>
            </a:r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like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5" name="Picture 4" descr="220px-God_dag_mann_-_Økseska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813" y="2204864"/>
            <a:ext cx="2988116" cy="4536504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489567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ullator-julemes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145" y="1844824"/>
            <a:ext cx="6445224" cy="4833919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8153400" cy="1143000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  <a:latin typeface="Cambria"/>
                <a:cs typeface="Cambria"/>
              </a:rPr>
              <a:t>velferdsteknologi </a:t>
            </a:r>
            <a:r>
              <a:rPr lang="nb-NO" dirty="0" smtClean="0">
                <a:solidFill>
                  <a:schemeClr val="tx1"/>
                </a:solidFill>
                <a:latin typeface="Cambria"/>
                <a:cs typeface="Cambria"/>
              </a:rPr>
              <a:t>vi kan </a:t>
            </a:r>
            <a:r>
              <a:rPr lang="nb-NO" dirty="0">
                <a:solidFill>
                  <a:schemeClr val="tx1"/>
                </a:solidFill>
                <a:latin typeface="Cambria"/>
                <a:cs typeface="Cambria"/>
              </a:rPr>
              <a:t>like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75656" y="3429000"/>
            <a:ext cx="6408712" cy="3429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2F2F2"/>
                </a:solidFill>
                <a:latin typeface="Cambria"/>
                <a:cs typeface="Cambria"/>
              </a:rPr>
              <a:t>takk</a:t>
            </a:r>
            <a:r>
              <a:rPr lang="en-US" sz="3600" b="1" dirty="0" smtClean="0">
                <a:solidFill>
                  <a:srgbClr val="F2F2F2"/>
                </a:solidFill>
                <a:latin typeface="Cambria"/>
                <a:cs typeface="Cambria"/>
              </a:rPr>
              <a:t> for </a:t>
            </a:r>
            <a:r>
              <a:rPr lang="en-US" sz="3600" b="1" dirty="0" err="1" smtClean="0">
                <a:solidFill>
                  <a:srgbClr val="F2F2F2"/>
                </a:solidFill>
                <a:latin typeface="Cambria"/>
                <a:cs typeface="Cambria"/>
              </a:rPr>
              <a:t>oppmerksomheten</a:t>
            </a:r>
            <a:r>
              <a:rPr lang="en-US" sz="3600" b="1" dirty="0" smtClean="0">
                <a:solidFill>
                  <a:srgbClr val="F2F2F2"/>
                </a:solidFill>
                <a:latin typeface="Cambria"/>
                <a:cs typeface="Cambria"/>
              </a:rPr>
              <a:t>!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F2F2F2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en-US" sz="3600" b="1" dirty="0" smtClean="0">
              <a:solidFill>
                <a:srgbClr val="F2F2F2"/>
              </a:solidFill>
              <a:latin typeface="Cambria"/>
              <a:cs typeface="Cambria"/>
            </a:endParaRPr>
          </a:p>
          <a:p>
            <a:pPr marL="0" indent="0">
              <a:buNone/>
            </a:pPr>
            <a:endParaRPr lang="en-US" sz="3600" b="1" dirty="0">
              <a:solidFill>
                <a:srgbClr val="F2F2F2"/>
              </a:solidFill>
              <a:latin typeface="Cambria"/>
              <a:cs typeface="Cambria"/>
            </a:endParaRPr>
          </a:p>
          <a:p>
            <a:pPr marL="0" indent="0" algn="r">
              <a:buNone/>
            </a:pPr>
            <a:r>
              <a:rPr lang="en-US" sz="3600" i="1" dirty="0" smtClean="0">
                <a:solidFill>
                  <a:srgbClr val="F2F2F2"/>
                </a:solidFill>
                <a:latin typeface="Cambria"/>
                <a:cs typeface="Cambria"/>
              </a:rPr>
              <a:t>http://a3.ifi.uio.no</a:t>
            </a:r>
          </a:p>
          <a:p>
            <a:pPr marL="0" indent="0">
              <a:buNone/>
            </a:pPr>
            <a:endParaRPr lang="en-US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28955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620688"/>
            <a:ext cx="7757864" cy="1512168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hva er 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velferdsteknologi</a:t>
            </a:r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10" name="Picture 11" descr="M:\phd\bilder_131106\LYS203691_MBR-20130829-9730-scr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92675"/>
            <a:ext cx="29511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4883133"/>
            <a:ext cx="2903287" cy="207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skjerm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884017"/>
            <a:ext cx="321694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ørlås-m-kor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742" y="4738056"/>
            <a:ext cx="1598258" cy="2131011"/>
          </a:xfrm>
          <a:prstGeom prst="rect">
            <a:avLst/>
          </a:prstGeom>
        </p:spPr>
      </p:pic>
      <p:pic>
        <p:nvPicPr>
          <p:cNvPr id="9" name="Picture 2" descr="M:\phd\poster\sensor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963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094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ampen-omsorg-hjemmeside-jp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518614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990600" y="620688"/>
            <a:ext cx="7757864" cy="1512168"/>
          </a:xfrm>
        </p:spPr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hva er 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velferdsteknologi</a:t>
            </a:r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?</a:t>
            </a:r>
          </a:p>
        </p:txBody>
      </p:sp>
      <p:pic>
        <p:nvPicPr>
          <p:cNvPr id="13" name="Picture 1" descr="kampen-omsorg-teknologi-jpe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89620">
            <a:off x="4478549" y="2520614"/>
            <a:ext cx="3655160" cy="392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731" y="4293096"/>
            <a:ext cx="1805710" cy="242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5301208"/>
            <a:ext cx="7200800" cy="1368152"/>
          </a:xfrm>
        </p:spPr>
        <p:txBody>
          <a:bodyPr/>
          <a:lstStyle/>
          <a:p>
            <a:pPr marL="0" indent="0">
              <a:buNone/>
            </a:pPr>
            <a:r>
              <a:rPr lang="nb-NO" b="1" dirty="0" smtClean="0">
                <a:solidFill>
                  <a:srgbClr val="000000"/>
                </a:solidFill>
                <a:latin typeface="Cambria"/>
                <a:cs typeface="Cambria"/>
              </a:rPr>
              <a:t>studier av velferdsteknologi i praksis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Kampen Omsorg+</a:t>
            </a:r>
            <a:r>
              <a:rPr lang="nb-NO" sz="2000" dirty="0" smtClean="0">
                <a:solidFill>
                  <a:srgbClr val="000000"/>
                </a:solidFill>
                <a:latin typeface="Cambria"/>
                <a:cs typeface="Cambria"/>
              </a:rPr>
              <a:t> (Kirkens bymisjon &amp; Oslo Kommune)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Hjemmetjenesten Gamle Oslo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666673" y="5379675"/>
            <a:ext cx="2646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støttet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av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Norges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Forskningsråd</a:t>
            </a:r>
            <a:endParaRPr lang="en-US" sz="1400" i="1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8964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9" name="Picture 2" descr="M:\phd\poster\bilder\Trygve tren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3384550" cy="43338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hva er velferdsteknologi?</a:t>
            </a:r>
          </a:p>
        </p:txBody>
      </p:sp>
    </p:spTree>
    <p:extLst>
      <p:ext uri="{BB962C8B-B14F-4D97-AF65-F5344CB8AC3E}">
        <p14:creationId xmlns:p14="http://schemas.microsoft.com/office/powerpoint/2010/main" val="3706190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hvordan brukes velferdsteknologi i praksis?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" name="Picture 11" descr="M:\phd\bilder_131106\LYS203691_MBR-20130829-9730-scr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92675"/>
            <a:ext cx="29511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4883133"/>
            <a:ext cx="2903287" cy="207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skjerm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4884017"/>
            <a:ext cx="321694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ørlås-m-kor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742" y="4738056"/>
            <a:ext cx="1598258" cy="2131011"/>
          </a:xfrm>
          <a:prstGeom prst="rect">
            <a:avLst/>
          </a:prstGeom>
        </p:spPr>
      </p:pic>
      <p:pic>
        <p:nvPicPr>
          <p:cNvPr id="18" name="Picture 2" descr="M:\phd\poster\sensor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963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2884517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hvordan brukes velferdsteknologi i praksis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?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9" name="Picture 2" descr="M:\phd\poster\sensor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963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M:\phd\bilder_131106\LYS203691_MBR-20130829-9730-scr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311" y="4293096"/>
            <a:ext cx="3851501" cy="25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M:\phd\poster\fredrikke\IMG_141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5" y="4116249"/>
            <a:ext cx="4104456" cy="273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499389"/>
              </p:ext>
            </p:extLst>
          </p:nvPr>
        </p:nvGraphicFramePr>
        <p:xfrm>
          <a:off x="6228184" y="2132856"/>
          <a:ext cx="2582747" cy="2584142"/>
        </p:xfrm>
        <a:graphic>
          <a:graphicData uri="http://schemas.openxmlformats.org/drawingml/2006/table">
            <a:tbl>
              <a:tblPr/>
              <a:tblGrid>
                <a:gridCol w="1556195"/>
                <a:gridCol w="1026552"/>
              </a:tblGrid>
              <a:tr h="345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blå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skjerm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kan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ha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flere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årsaker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skjermen nullstilles ved software-oppdatering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gir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blå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skjerm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76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flatt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batteri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gir svart skjerm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76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ustabilt nettverk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bruker klarer ikke trykke på trykkfølsom skjerm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bruker klarer ikke sette skjerm i ladestasjon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50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dobbelt matbestilling</a:t>
                      </a: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både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manuelt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og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via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brett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3" marR="14398" marT="53953" marB="53953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131840" y="5548986"/>
            <a:ext cx="6192687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10287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nb-NO" sz="2400" dirty="0" smtClean="0">
                <a:solidFill>
                  <a:schemeClr val="bg1"/>
                </a:solidFill>
                <a:latin typeface="Segoe UI Light" charset="0"/>
              </a:rPr>
              <a:t>  </a:t>
            </a:r>
            <a:r>
              <a:rPr lang="nb-NO" sz="3600" b="1" dirty="0" smtClean="0">
                <a:solidFill>
                  <a:schemeClr val="bg1"/>
                </a:solidFill>
                <a:latin typeface="Cambria"/>
                <a:cs typeface="Cambria"/>
              </a:rPr>
              <a:t>systematisk  brukertesting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b-NO" sz="2400" b="1" dirty="0" smtClean="0">
                <a:solidFill>
                  <a:schemeClr val="bg1"/>
                </a:solidFill>
                <a:latin typeface="Segoe UI Light" charset="0"/>
              </a:rPr>
              <a:t>                           </a:t>
            </a:r>
            <a:r>
              <a:rPr lang="nb-NO" sz="3600" i="1" dirty="0" smtClean="0">
                <a:solidFill>
                  <a:schemeClr val="bg1"/>
                </a:solidFill>
                <a:latin typeface="Cambria"/>
                <a:cs typeface="Cambria"/>
              </a:rPr>
              <a:t>(upartisk, over tid)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144230"/>
              </p:ext>
            </p:extLst>
          </p:nvPr>
        </p:nvGraphicFramePr>
        <p:xfrm>
          <a:off x="755576" y="2348880"/>
          <a:ext cx="2735263" cy="1911360"/>
        </p:xfrm>
        <a:graphic>
          <a:graphicData uri="http://schemas.openxmlformats.org/drawingml/2006/table">
            <a:tbl>
              <a:tblPr/>
              <a:tblGrid>
                <a:gridCol w="1305466"/>
                <a:gridCol w="1429797"/>
              </a:tblGrid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intet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signal ved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trykk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alarm-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knapp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feedback-signal mangler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feil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lokalisering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ved alarm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lokalisering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=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romnummer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035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flatt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batteri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alarm i ikke-kritiske situasjoner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brukes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som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"room-service"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par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som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deler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leilighet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har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en alarm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71971" marR="14395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1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  <a:latin typeface="Cambria"/>
                <a:cs typeface="Cambria"/>
              </a:rPr>
              <a:t>hvordan brukes velferdsteknologi i praksis</a:t>
            </a: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?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492896"/>
            <a:ext cx="3080009" cy="33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anita-tablet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2564904"/>
            <a:ext cx="66833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M:\phd\poster\ToneJoshi\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2564904"/>
            <a:ext cx="100806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6" descr="nettstudier-paa-kampe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5157192"/>
            <a:ext cx="9572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964488" y="4077072"/>
            <a:ext cx="576262" cy="5760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15" descr="kampen-worksh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3429000"/>
            <a:ext cx="114972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9108504" y="4653136"/>
            <a:ext cx="467544" cy="19442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" name="Picture 2" descr="M:\phd\poster\ToneJoshi\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52" y="2492896"/>
            <a:ext cx="379571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M:\phd\poster\bilder\Komfyrvak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773" y="2492896"/>
            <a:ext cx="4000500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35742"/>
              </p:ext>
            </p:extLst>
          </p:nvPr>
        </p:nvGraphicFramePr>
        <p:xfrm>
          <a:off x="107504" y="2276872"/>
          <a:ext cx="2716212" cy="825504"/>
        </p:xfrm>
        <a:graphic>
          <a:graphicData uri="http://schemas.openxmlformats.org/drawingml/2006/table">
            <a:tbl>
              <a:tblPr/>
              <a:tblGrid>
                <a:gridCol w="1559862"/>
                <a:gridCol w="1156350"/>
              </a:tblGrid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lys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stue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om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natten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ved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bevegelse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i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seng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8" marR="14400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når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dør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til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soverom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er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åpen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8" marR="14400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lys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på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bad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av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når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dusjforheng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trekkes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for</a:t>
                      </a:r>
                    </a:p>
                  </a:txBody>
                  <a:tcPr marL="71998" marR="14400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sensor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plassert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utenfor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egoe UI Light" charset="0"/>
                          <a:ea typeface="ＭＳ Ｐゴシック" charset="0"/>
                          <a:cs typeface="Arial" charset="0"/>
                        </a:rPr>
                        <a:t>dusjen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 Ligh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71998" marR="14400" marT="53976" marB="53976" anchor="b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" descr="M:\phd\poster\fredrikke\IMG_141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4221088"/>
            <a:ext cx="683306" cy="4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388424" y="5517232"/>
            <a:ext cx="144016" cy="151216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16" descr="skjermen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4774497"/>
            <a:ext cx="576064" cy="76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532440" y="4797152"/>
            <a:ext cx="720080" cy="23042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8388424" y="5549549"/>
            <a:ext cx="0" cy="151216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8532440" y="5517232"/>
            <a:ext cx="0" cy="151216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23528" y="5373217"/>
            <a:ext cx="882047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10287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nb-NO" sz="2400" b="1" dirty="0" smtClean="0">
                <a:solidFill>
                  <a:srgbClr val="000000"/>
                </a:solidFill>
                <a:latin typeface="Cambria"/>
                <a:cs typeface="Cambria"/>
              </a:rPr>
              <a:t>”</a:t>
            </a:r>
            <a:r>
              <a:rPr lang="en-US" sz="2400" b="1" dirty="0">
                <a:solidFill>
                  <a:srgbClr val="000000"/>
                </a:solidFill>
                <a:latin typeface="Cambria"/>
                <a:cs typeface="Cambria"/>
              </a:rPr>
              <a:t>looking for trouble</a:t>
            </a:r>
            <a:r>
              <a:rPr lang="nb-NO" sz="2400" b="1" dirty="0" smtClean="0">
                <a:solidFill>
                  <a:srgbClr val="000000"/>
                </a:solidFill>
                <a:latin typeface="Cambria"/>
                <a:cs typeface="Cambria"/>
              </a:rPr>
              <a:t>”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-"/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jakte på feil</a:t>
            </a:r>
            <a:r>
              <a:rPr lang="nb-NO" sz="2400" dirty="0">
                <a:solidFill>
                  <a:srgbClr val="000000"/>
                </a:solidFill>
                <a:latin typeface="Cambria"/>
                <a:cs typeface="Cambria"/>
              </a:rPr>
              <a:t>, heftelser, plunder, ikke-bruk, uheldige effekter  </a:t>
            </a: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…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-"/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gjennom observasjon </a:t>
            </a:r>
            <a:r>
              <a:rPr lang="nb-NO" sz="2400" dirty="0">
                <a:solidFill>
                  <a:srgbClr val="000000"/>
                </a:solidFill>
                <a:latin typeface="Cambria"/>
                <a:cs typeface="Cambria"/>
              </a:rPr>
              <a:t>&amp; </a:t>
            </a: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intervju</a:t>
            </a:r>
            <a:endParaRPr lang="nb-NO" sz="24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53318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hva vil de eldre egentlig ha?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2276872"/>
            <a:ext cx="7200800" cy="389877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latin typeface="Cambria"/>
                <a:cs typeface="Cambria"/>
              </a:rPr>
              <a:t>   </a:t>
            </a:r>
            <a:endParaRPr lang="nb-NO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 rot="11818069" flipV="1">
            <a:off x="12340" y="5592182"/>
            <a:ext cx="1547664" cy="31541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10287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endParaRPr lang="nb-NO" sz="2400" dirty="0" smtClean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043608" y="2276872"/>
            <a:ext cx="5292080" cy="206084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1028700"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involvere brukerne i design</a:t>
            </a:r>
          </a:p>
          <a:p>
            <a:pPr marL="457200" indent="-457200" eaLnBrk="1" hangingPunct="1">
              <a:spcBef>
                <a:spcPct val="20000"/>
              </a:spcBef>
              <a:buAutoNum type="arabicPeriod"/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forbedre dagens løsninger</a:t>
            </a:r>
          </a:p>
          <a:p>
            <a:pPr marL="457200" indent="-457200" eaLnBrk="1" hangingPunct="1">
              <a:spcBef>
                <a:spcPct val="20000"/>
              </a:spcBef>
              <a:buAutoNum type="arabicPeriod"/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designe alternativer</a:t>
            </a:r>
          </a:p>
          <a:p>
            <a:pPr marL="457200" indent="-457200" eaLnBrk="1" hangingPunct="1">
              <a:spcBef>
                <a:spcPct val="20000"/>
              </a:spcBef>
              <a:buAutoNum type="arabicPeriod"/>
              <a:defRPr/>
            </a:pPr>
            <a:r>
              <a:rPr lang="nb-NO" sz="2400" dirty="0" smtClean="0">
                <a:solidFill>
                  <a:srgbClr val="000000"/>
                </a:solidFill>
                <a:latin typeface="Cambria"/>
                <a:cs typeface="Cambria"/>
              </a:rPr>
              <a:t>utvikle &amp; prøve ut nye muligheter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09991" cy="22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M:\phd\poster\ToneJoshi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276872"/>
            <a:ext cx="2173062" cy="16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776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io-ppt-mal-norsk-1(1)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uio-ppt-mal-norsk-1(1).potx</Template>
  <TotalTime>2780</TotalTime>
  <Words>404</Words>
  <Application>Microsoft Macintosh PowerPoint</Application>
  <PresentationFormat>On-screen Show (4:3)</PresentationFormat>
  <Paragraphs>119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uio-ppt-mal-norsk-1(1)</vt:lpstr>
      <vt:lpstr>Velferdsteknologi  de eldre kan like </vt:lpstr>
      <vt:lpstr>hva er velferdsteknologi?</vt:lpstr>
      <vt:lpstr>hva er velferdsteknologi?</vt:lpstr>
      <vt:lpstr>hva er velferdsteknologi?</vt:lpstr>
      <vt:lpstr>hva er velferdsteknologi?</vt:lpstr>
      <vt:lpstr>hvordan brukes velferdsteknologi i praksis?</vt:lpstr>
      <vt:lpstr>hvordan brukes velferdsteknologi i praksis?</vt:lpstr>
      <vt:lpstr>hvordan brukes velferdsteknologi i praksis?</vt:lpstr>
      <vt:lpstr>hva vil de eldre egentlig ha?</vt:lpstr>
      <vt:lpstr>typer velferdsteknologi</vt:lpstr>
      <vt:lpstr>alternativer &amp; nye muligheter</vt:lpstr>
      <vt:lpstr>alternativer &amp; nye muligheter</vt:lpstr>
      <vt:lpstr>alternativer &amp; nye muligheter</vt:lpstr>
      <vt:lpstr>alternativer &amp; nye muligheter</vt:lpstr>
      <vt:lpstr>alternativer &amp; nye muligheter</vt:lpstr>
      <vt:lpstr>alternativer &amp; nye muligheter</vt:lpstr>
      <vt:lpstr>alternativer &amp; nye muligheter</vt:lpstr>
      <vt:lpstr>alternativer &amp; nye muligheter</vt:lpstr>
      <vt:lpstr>alternativer &amp; nye muligheter</vt:lpstr>
      <vt:lpstr>mulig og ønskelig velferdsteknologi</vt:lpstr>
      <vt:lpstr>velferdsteknologi vi kan like</vt:lpstr>
      <vt:lpstr>velferdsteknologi vi kan like</vt:lpstr>
      <vt:lpstr>velferdsteknologi vi kan like</vt:lpstr>
    </vt:vector>
  </TitlesOfParts>
  <Manager/>
  <Company>Rayon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Henrik Haugan</dc:creator>
  <cp:keywords/>
  <dc:description/>
  <cp:lastModifiedBy>Bruker ved UiO</cp:lastModifiedBy>
  <cp:revision>277</cp:revision>
  <cp:lastPrinted>2015-06-06T09:13:08Z</cp:lastPrinted>
  <dcterms:created xsi:type="dcterms:W3CDTF">2012-11-05T12:34:24Z</dcterms:created>
  <dcterms:modified xsi:type="dcterms:W3CDTF">2015-06-06T09:24:25Z</dcterms:modified>
  <cp:category/>
</cp:coreProperties>
</file>