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331" r:id="rId3"/>
    <p:sldId id="332" r:id="rId4"/>
    <p:sldId id="333" r:id="rId5"/>
    <p:sldId id="344" r:id="rId6"/>
    <p:sldId id="277" r:id="rId7"/>
    <p:sldId id="263" r:id="rId8"/>
    <p:sldId id="288" r:id="rId9"/>
    <p:sldId id="335" r:id="rId10"/>
    <p:sldId id="361" r:id="rId11"/>
    <p:sldId id="338" r:id="rId12"/>
    <p:sldId id="377" r:id="rId13"/>
    <p:sldId id="339" r:id="rId14"/>
    <p:sldId id="340" r:id="rId15"/>
    <p:sldId id="378" r:id="rId16"/>
    <p:sldId id="380" r:id="rId17"/>
    <p:sldId id="393" r:id="rId18"/>
    <p:sldId id="382" r:id="rId19"/>
    <p:sldId id="391" r:id="rId20"/>
    <p:sldId id="392" r:id="rId21"/>
    <p:sldId id="323" r:id="rId22"/>
    <p:sldId id="347" r:id="rId23"/>
    <p:sldId id="388" r:id="rId24"/>
  </p:sldIdLst>
  <p:sldSz cx="9144000" cy="6858000" type="screen4x3"/>
  <p:notesSz cx="6761163" cy="99425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2" autoAdjust="0"/>
    <p:restoredTop sz="94660"/>
  </p:normalViewPr>
  <p:slideViewPr>
    <p:cSldViewPr>
      <p:cViewPr varScale="1">
        <p:scale>
          <a:sx n="107" d="100"/>
          <a:sy n="107" d="100"/>
        </p:scale>
        <p:origin x="-1650" y="-84"/>
      </p:cViewPr>
      <p:guideLst>
        <p:guide orient="horz" pos="2160"/>
        <p:guide pos="672"/>
        <p:guide pos="5472"/>
        <p:guide pos="1008"/>
        <p:guide pos="115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6" d="100"/>
          <a:sy n="76" d="100"/>
        </p:scale>
        <p:origin x="-3276" y="-84"/>
      </p:cViewPr>
      <p:guideLst>
        <p:guide orient="horz" pos="3133"/>
        <p:guide pos="212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929837" cy="497126"/>
          </a:xfrm>
          <a:prstGeom prst="rect">
            <a:avLst/>
          </a:prstGeom>
        </p:spPr>
        <p:txBody>
          <a:bodyPr vert="horz" lIns="91426" tIns="45714" rIns="91426" bIns="45714" rtlCol="0"/>
          <a:lstStyle>
            <a:lvl1pPr algn="l">
              <a:defRPr sz="12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29763" y="2"/>
            <a:ext cx="2929837" cy="497126"/>
          </a:xfrm>
          <a:prstGeom prst="rect">
            <a:avLst/>
          </a:prstGeom>
        </p:spPr>
        <p:txBody>
          <a:bodyPr vert="horz" lIns="91426" tIns="45714" rIns="91426" bIns="45714" rtlCol="0"/>
          <a:lstStyle>
            <a:lvl1pPr algn="r">
              <a:defRPr sz="1200"/>
            </a:lvl1pPr>
          </a:lstStyle>
          <a:p>
            <a:pPr>
              <a:defRPr/>
            </a:pPr>
            <a:fld id="{74467260-BB25-E841-AD28-CE351C2E20E7}" type="datetime1">
              <a:rPr lang="nb-NO"/>
              <a:pPr>
                <a:defRPr/>
              </a:pPr>
              <a:t>06.06.2015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43663"/>
            <a:ext cx="2929837" cy="497126"/>
          </a:xfrm>
          <a:prstGeom prst="rect">
            <a:avLst/>
          </a:prstGeom>
        </p:spPr>
        <p:txBody>
          <a:bodyPr vert="horz" lIns="91426" tIns="45714" rIns="91426" bIns="45714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29763" y="9443663"/>
            <a:ext cx="2929837" cy="497126"/>
          </a:xfrm>
          <a:prstGeom prst="rect">
            <a:avLst/>
          </a:prstGeom>
        </p:spPr>
        <p:txBody>
          <a:bodyPr vert="horz" lIns="91426" tIns="45714" rIns="91426" bIns="45714" rtlCol="0" anchor="b"/>
          <a:lstStyle>
            <a:lvl1pPr algn="r">
              <a:defRPr sz="1200"/>
            </a:lvl1pPr>
          </a:lstStyle>
          <a:p>
            <a:pPr>
              <a:defRPr/>
            </a:pPr>
            <a:fld id="{27CA1E62-CC2A-8148-BB91-AD446A194A32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1683493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929837" cy="497126"/>
          </a:xfrm>
          <a:prstGeom prst="rect">
            <a:avLst/>
          </a:prstGeom>
        </p:spPr>
        <p:txBody>
          <a:bodyPr vert="horz" lIns="91426" tIns="45714" rIns="91426" bIns="45714" rtlCol="0"/>
          <a:lstStyle>
            <a:lvl1pPr algn="l">
              <a:defRPr sz="12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29763" y="2"/>
            <a:ext cx="2929837" cy="497126"/>
          </a:xfrm>
          <a:prstGeom prst="rect">
            <a:avLst/>
          </a:prstGeom>
        </p:spPr>
        <p:txBody>
          <a:bodyPr vert="horz" lIns="91426" tIns="45714" rIns="91426" bIns="45714" rtlCol="0"/>
          <a:lstStyle>
            <a:lvl1pPr algn="r">
              <a:defRPr sz="1200"/>
            </a:lvl1pPr>
          </a:lstStyle>
          <a:p>
            <a:pPr>
              <a:defRPr/>
            </a:pPr>
            <a:fld id="{E8B89D8A-2F8B-C04A-BC6B-DB7D04FC438F}" type="datetime1">
              <a:rPr lang="nb-NO"/>
              <a:pPr>
                <a:defRPr/>
              </a:pPr>
              <a:t>06.06.2015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46125"/>
            <a:ext cx="496728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6" tIns="45714" rIns="91426" bIns="45714" rtlCol="0" anchor="ctr"/>
          <a:lstStyle/>
          <a:p>
            <a:pPr lvl="0"/>
            <a:endParaRPr lang="nb-NO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6117" y="4722696"/>
            <a:ext cx="5408930" cy="4474131"/>
          </a:xfrm>
          <a:prstGeom prst="rect">
            <a:avLst/>
          </a:prstGeom>
        </p:spPr>
        <p:txBody>
          <a:bodyPr vert="horz" lIns="91426" tIns="45714" rIns="91426" bIns="45714" rtlCol="0">
            <a:normAutofit/>
          </a:bodyPr>
          <a:lstStyle/>
          <a:p>
            <a:pPr lvl="0"/>
            <a:r>
              <a:rPr lang="nb-NO" noProof="0" smtClean="0"/>
              <a:t>Click to edit Master text styles</a:t>
            </a:r>
          </a:p>
          <a:p>
            <a:pPr lvl="1"/>
            <a:r>
              <a:rPr lang="nb-NO" noProof="0" smtClean="0"/>
              <a:t>Second level</a:t>
            </a:r>
          </a:p>
          <a:p>
            <a:pPr lvl="2"/>
            <a:r>
              <a:rPr lang="nb-NO" noProof="0" smtClean="0"/>
              <a:t>Third level</a:t>
            </a:r>
          </a:p>
          <a:p>
            <a:pPr lvl="3"/>
            <a:r>
              <a:rPr lang="nb-NO" noProof="0" smtClean="0"/>
              <a:t>Fourth level</a:t>
            </a:r>
          </a:p>
          <a:p>
            <a:pPr lvl="4"/>
            <a:r>
              <a:rPr lang="nb-NO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43663"/>
            <a:ext cx="2929837" cy="497126"/>
          </a:xfrm>
          <a:prstGeom prst="rect">
            <a:avLst/>
          </a:prstGeom>
        </p:spPr>
        <p:txBody>
          <a:bodyPr vert="horz" lIns="91426" tIns="45714" rIns="91426" bIns="45714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29763" y="9443663"/>
            <a:ext cx="2929837" cy="497126"/>
          </a:xfrm>
          <a:prstGeom prst="rect">
            <a:avLst/>
          </a:prstGeom>
        </p:spPr>
        <p:txBody>
          <a:bodyPr vert="horz" lIns="91426" tIns="45714" rIns="91426" bIns="45714" rtlCol="0" anchor="b"/>
          <a:lstStyle>
            <a:lvl1pPr algn="r">
              <a:defRPr sz="1200"/>
            </a:lvl1pPr>
          </a:lstStyle>
          <a:p>
            <a:pPr>
              <a:defRPr/>
            </a:pPr>
            <a:fld id="{077B73DA-9EE8-434B-A1C6-2C48B0366100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5999643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333214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4A564-DB9A-4FCE-9B28-4AE28C225D03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000612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884307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44277" y="4683226"/>
            <a:ext cx="5408930" cy="4474131"/>
          </a:xfrm>
        </p:spPr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997696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410008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658546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183684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183684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899378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811882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809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NHM2_engelsk.jp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1" descr="NHM3_engelsk.jp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2" descr="NHM4_engelsk.jpg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3" descr="NHM5_engelsk.jpg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4" descr="NHM6_engelsk.jpg"/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6" descr="SpesialpedA.jpg"/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7" descr="MN_FAI_1.jpg"/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8" descr="MN_FAI_2.jpg"/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1026"/>
          <p:cNvSpPr>
            <a:spLocks noGrp="1" noChangeArrowheads="1"/>
          </p:cNvSpPr>
          <p:nvPr>
            <p:ph type="ctrTitle" sz="quarter"/>
          </p:nvPr>
        </p:nvSpPr>
        <p:spPr>
          <a:xfrm>
            <a:off x="1295400" y="1905000"/>
            <a:ext cx="6934200" cy="1143000"/>
          </a:xfrm>
        </p:spPr>
        <p:txBody>
          <a:bodyPr anchor="b"/>
          <a:lstStyle>
            <a:lvl1pPr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075" name="Rectangle 102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295400" y="3048000"/>
            <a:ext cx="7315200" cy="1752600"/>
          </a:xfrm>
        </p:spPr>
        <p:txBody>
          <a:bodyPr/>
          <a:lstStyle>
            <a:lvl1pPr marL="0" indent="0">
              <a:buFontTx/>
              <a:buNone/>
              <a:defRPr sz="3000" b="1" i="0" baseline="0"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2750" y="838200"/>
            <a:ext cx="1924050" cy="5257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838200"/>
            <a:ext cx="5619750" cy="5257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981200"/>
            <a:ext cx="37719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7719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5240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nb-NO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838200"/>
            <a:ext cx="7696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981200"/>
            <a:ext cx="7696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A17B0A9-3518-9841-9BFB-27031265B869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D946564-8460-034F-82D2-EAF4781263F9}" type="datetime1">
              <a:rPr lang="nb-NO"/>
              <a:pPr>
                <a:defRPr/>
              </a:pPr>
              <a:t>06.06.2015</a:t>
            </a:fld>
            <a:endParaRPr lang="nb-NO" dirty="0"/>
          </a:p>
        </p:txBody>
      </p:sp>
      <p:pic>
        <p:nvPicPr>
          <p:cNvPr id="1031" name="Picture 10" descr="MN_FAI_A.png"/>
          <p:cNvPicPr>
            <a:picLocks noChangeAspect="1"/>
          </p:cNvPicPr>
          <p:nvPr/>
        </p:nvPicPr>
        <p:blipFill>
          <a:blip r:embed="rId13"/>
          <a:srcRect b="54741"/>
          <a:stretch>
            <a:fillRect/>
          </a:stretch>
        </p:blipFill>
        <p:spPr bwMode="auto">
          <a:xfrm>
            <a:off x="304800" y="228600"/>
            <a:ext cx="369411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39" r:id="rId1"/>
    <p:sldLayoutId id="2147483940" r:id="rId2"/>
    <p:sldLayoutId id="2147483941" r:id="rId3"/>
    <p:sldLayoutId id="2147483942" r:id="rId4"/>
    <p:sldLayoutId id="2147483943" r:id="rId5"/>
    <p:sldLayoutId id="2147483944" r:id="rId6"/>
    <p:sldLayoutId id="2147483945" r:id="rId7"/>
    <p:sldLayoutId id="2147483946" r:id="rId8"/>
    <p:sldLayoutId id="2147483947" r:id="rId9"/>
    <p:sldLayoutId id="2147483948" r:id="rId10"/>
    <p:sldLayoutId id="2147483949" r:id="rId11"/>
  </p:sldLayoutIdLst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dx.doi.org/10.1016/j.addr.2008.03.018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25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http://www.google.no/url?sa=i&amp;rct=j&amp;q=&amp;esrc=s&amp;frm=1&amp;source=images&amp;cd=&amp;cad=rja&amp;uact=8&amp;ved=0CAcQjRw&amp;url=http://www.shahirabarry.com/tag/teeth-whitener/&amp;ei=4T2PVIT5G4n4UomxgKAB&amp;bvm=bv.81828268,d.d24&amp;psig=AFQjCNFZPU-03ibDKa8gG0gVnBo5WaDNPg&amp;ust=1418759973829719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no/url?sa=i&amp;rct=j&amp;q=&amp;esrc=s&amp;frm=1&amp;source=images&amp;cd=&amp;cad=rja&amp;uact=8&amp;ved=0CAcQjRw&amp;url=https://ocg.cancer.gov/e-newsletter-issue/issue-11/translating-cancer-targets-nanotechnology-based-therapeutics&amp;ei=EP1uVfP6HoaSsgGNyYDgDA&amp;psig=AFQjCNG64tYPVxEvpnvYhqI7mJAmfSBw0A&amp;ust=1433423393308805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5"/>
          <p:cNvSpPr>
            <a:spLocks noGrp="1"/>
          </p:cNvSpPr>
          <p:nvPr>
            <p:ph type="ctrTitle" sz="quarter"/>
          </p:nvPr>
        </p:nvSpPr>
        <p:spPr>
          <a:xfrm>
            <a:off x="1763688" y="5805264"/>
            <a:ext cx="6934200" cy="648072"/>
          </a:xfrm>
        </p:spPr>
        <p:txBody>
          <a:bodyPr/>
          <a:lstStyle/>
          <a:p>
            <a:pPr eaLnBrk="1" hangingPunct="1"/>
            <a:r>
              <a:rPr lang="nb-NO" dirty="0" smtClean="0"/>
              <a:t>Professor Marianne </a:t>
            </a:r>
            <a:r>
              <a:rPr lang="nb-NO" dirty="0" err="1" smtClean="0"/>
              <a:t>Hiorth</a:t>
            </a:r>
            <a:endParaRPr lang="nb-NO" dirty="0"/>
          </a:p>
        </p:txBody>
      </p:sp>
      <p:sp>
        <p:nvSpPr>
          <p:cNvPr id="15363" name="Subtitle 6"/>
          <p:cNvSpPr>
            <a:spLocks noGrp="1"/>
          </p:cNvSpPr>
          <p:nvPr>
            <p:ph type="subTitle" sz="quarter" idx="1"/>
          </p:nvPr>
        </p:nvSpPr>
        <p:spPr>
          <a:xfrm>
            <a:off x="1217240" y="2708920"/>
            <a:ext cx="7531224" cy="1752600"/>
          </a:xfrm>
        </p:spPr>
        <p:txBody>
          <a:bodyPr/>
          <a:lstStyle/>
          <a:p>
            <a:r>
              <a:rPr lang="nb-NO" sz="4000" dirty="0" smtClean="0"/>
              <a:t>Jakten på fremtidens </a:t>
            </a:r>
            <a:r>
              <a:rPr lang="nb-NO" sz="4000" dirty="0" err="1" smtClean="0"/>
              <a:t>nanomedisiner</a:t>
            </a:r>
            <a:endParaRPr lang="nb-NO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800" b="0" dirty="0" smtClean="0"/>
              <a:t>2. Legemiddelet fordeles i kroppen </a:t>
            </a:r>
            <a:r>
              <a:rPr lang="nb-NO" sz="2800" b="0" dirty="0" err="1" smtClean="0"/>
              <a:t>vha</a:t>
            </a:r>
            <a:r>
              <a:rPr lang="nb-NO" sz="2800" b="0" dirty="0" smtClean="0"/>
              <a:t> blodet</a:t>
            </a:r>
            <a:endParaRPr lang="nb-NO" sz="2800" b="0" dirty="0"/>
          </a:p>
        </p:txBody>
      </p:sp>
      <p:sp>
        <p:nvSpPr>
          <p:cNvPr id="4" name="Plassholder for innhold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/>
              <a:t>Hvordan kan vi utnytte </a:t>
            </a:r>
            <a:r>
              <a:rPr lang="nb-NO" dirty="0" smtClean="0"/>
              <a:t>dette?</a:t>
            </a:r>
            <a:r>
              <a:rPr lang="nb-NO" dirty="0"/>
              <a:t/>
            </a:r>
            <a:br>
              <a:rPr lang="nb-NO" dirty="0"/>
            </a:br>
            <a:endParaRPr lang="nb-NO" dirty="0"/>
          </a:p>
        </p:txBody>
      </p:sp>
      <p:grpSp>
        <p:nvGrpSpPr>
          <p:cNvPr id="5" name="Group 4"/>
          <p:cNvGrpSpPr/>
          <p:nvPr/>
        </p:nvGrpSpPr>
        <p:grpSpPr>
          <a:xfrm>
            <a:off x="2123728" y="3212976"/>
            <a:ext cx="5256584" cy="1143000"/>
            <a:chOff x="179512" y="5310336"/>
            <a:chExt cx="5256584" cy="1143000"/>
          </a:xfrm>
        </p:grpSpPr>
        <p:sp>
          <p:nvSpPr>
            <p:cNvPr id="6" name="Title 1"/>
            <p:cNvSpPr txBox="1">
              <a:spLocks/>
            </p:cNvSpPr>
            <p:nvPr/>
          </p:nvSpPr>
          <p:spPr bwMode="auto">
            <a:xfrm>
              <a:off x="1074581" y="5310336"/>
              <a:ext cx="4361515" cy="114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Arial" charset="0"/>
                  <a:ea typeface="ヒラギノ角ゴ Pro W3" charset="-128"/>
                  <a:cs typeface="ヒラギノ角ゴ Pro W3" charset="-128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Arial" charset="0"/>
                  <a:ea typeface="ヒラギノ角ゴ Pro W3" charset="-128"/>
                  <a:cs typeface="ヒラギノ角ゴ Pro W3" charset="-128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Arial" charset="0"/>
                  <a:ea typeface="ヒラギノ角ゴ Pro W3" charset="-128"/>
                  <a:cs typeface="ヒラギノ角ゴ Pro W3" charset="-128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Arial" charset="0"/>
                  <a:ea typeface="ヒラギノ角ゴ Pro W3" charset="-128"/>
                  <a:cs typeface="ヒラギノ角ゴ Pro W3" charset="-128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Arial" charset="0"/>
                  <a:ea typeface="ヒラギノ角ゴ Pro W3" charset="-128"/>
                  <a:cs typeface="ヒラギノ角ゴ Pro W3" charset="-128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Arial" charset="0"/>
                  <a:ea typeface="ヒラギノ角ゴ Pro W3" charset="-128"/>
                  <a:cs typeface="ヒラギノ角ゴ Pro W3" charset="-128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Arial" charset="0"/>
                  <a:ea typeface="ヒラギノ角ゴ Pro W3" charset="-128"/>
                  <a:cs typeface="ヒラギノ角ゴ Pro W3" charset="-128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Arial" charset="0"/>
                  <a:ea typeface="ヒラギノ角ゴ Pro W3" charset="-128"/>
                  <a:cs typeface="ヒラギノ角ゴ Pro W3" charset="-128"/>
                </a:defRPr>
              </a:lvl9pPr>
            </a:lstStyle>
            <a:p>
              <a:r>
                <a:rPr lang="nb-NO" kern="0" dirty="0" smtClean="0"/>
                <a:t>Passiv målstyring</a:t>
              </a:r>
              <a:endParaRPr lang="nb-NO" kern="0" dirty="0"/>
            </a:p>
          </p:txBody>
        </p:sp>
        <p:sp>
          <p:nvSpPr>
            <p:cNvPr id="7" name="Right Arrow 6"/>
            <p:cNvSpPr/>
            <p:nvPr/>
          </p:nvSpPr>
          <p:spPr bwMode="auto">
            <a:xfrm>
              <a:off x="179512" y="5661249"/>
              <a:ext cx="792088" cy="453534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b-NO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611560" y="4941168"/>
            <a:ext cx="70567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 smtClean="0">
                <a:solidFill>
                  <a:schemeClr val="bg1">
                    <a:lumMod val="50000"/>
                  </a:schemeClr>
                </a:solidFill>
              </a:rPr>
              <a:t>(Men immunsystemet og makrofagene er en utfordring)</a:t>
            </a:r>
            <a:endParaRPr lang="nb-NO" sz="28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510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074581" y="4437112"/>
            <a:ext cx="4361515" cy="1143000"/>
          </a:xfrm>
        </p:spPr>
        <p:txBody>
          <a:bodyPr/>
          <a:lstStyle/>
          <a:p>
            <a:r>
              <a:rPr lang="nb-NO" dirty="0"/>
              <a:t>Passiv </a:t>
            </a:r>
            <a:r>
              <a:rPr lang="nb-NO" dirty="0" smtClean="0"/>
              <a:t>målstyring</a:t>
            </a:r>
            <a:endParaRPr lang="nb-NO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41804" y="338978"/>
            <a:ext cx="3702196" cy="3090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44016" y="1340182"/>
            <a:ext cx="702027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nb-NO" sz="3200" b="1" dirty="0" smtClean="0"/>
              <a:t>Passiv målstyring </a:t>
            </a:r>
          </a:p>
          <a:p>
            <a:pPr lvl="0"/>
            <a:r>
              <a:rPr lang="nb-NO" sz="3200" b="1" dirty="0" smtClean="0"/>
              <a:t>EPR-effekten</a:t>
            </a:r>
          </a:p>
          <a:p>
            <a:pPr lvl="0"/>
            <a:r>
              <a:rPr lang="nb-NO" sz="2400" dirty="0" smtClean="0"/>
              <a:t>(</a:t>
            </a:r>
            <a:r>
              <a:rPr lang="nb-NO" sz="2400" dirty="0" err="1" smtClean="0"/>
              <a:t>enhanced</a:t>
            </a:r>
            <a:r>
              <a:rPr lang="nb-NO" sz="2400" dirty="0" smtClean="0"/>
              <a:t> </a:t>
            </a:r>
            <a:r>
              <a:rPr lang="nb-NO" sz="2400" dirty="0" err="1" smtClean="0"/>
              <a:t>permeability</a:t>
            </a:r>
            <a:r>
              <a:rPr lang="nb-NO" sz="2400" dirty="0" smtClean="0"/>
              <a:t> and </a:t>
            </a:r>
            <a:r>
              <a:rPr lang="nb-NO" sz="2400" dirty="0" err="1" smtClean="0"/>
              <a:t>retention</a:t>
            </a:r>
            <a:r>
              <a:rPr lang="nb-NO" sz="2400" dirty="0" smtClean="0"/>
              <a:t>)</a:t>
            </a:r>
          </a:p>
          <a:p>
            <a:pPr lvl="0"/>
            <a:endParaRPr lang="nb-NO" sz="2400" dirty="0" smtClean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nb-NO" sz="2400" dirty="0" smtClean="0"/>
              <a:t>Endotelet er mindre tett ved tumor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nb-NO" sz="2400" dirty="0"/>
              <a:t>L</a:t>
            </a:r>
            <a:r>
              <a:rPr lang="nb-NO" sz="2400" dirty="0" smtClean="0"/>
              <a:t>ymfedrenasjen vekk fra tumor er dårlig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nb-NO" sz="2400" dirty="0" smtClean="0"/>
              <a:t>Opphopning av </a:t>
            </a:r>
            <a:r>
              <a:rPr lang="nb-NO" sz="2400" dirty="0" err="1" smtClean="0"/>
              <a:t>nanopartiklene</a:t>
            </a:r>
            <a:r>
              <a:rPr lang="nb-NO" sz="2400" dirty="0" smtClean="0"/>
              <a:t> i kreftvevet fordi de er små</a:t>
            </a:r>
          </a:p>
          <a:p>
            <a:pPr lvl="0"/>
            <a:endParaRPr lang="nb-NO" sz="2400" dirty="0" smtClean="0"/>
          </a:p>
          <a:p>
            <a:pPr lvl="0"/>
            <a:endParaRPr lang="nb-NO" dirty="0"/>
          </a:p>
        </p:txBody>
      </p:sp>
      <p:sp>
        <p:nvSpPr>
          <p:cNvPr id="3" name="Rectangle 2"/>
          <p:cNvSpPr/>
          <p:nvPr/>
        </p:nvSpPr>
        <p:spPr>
          <a:xfrm>
            <a:off x="4932040" y="6546830"/>
            <a:ext cx="42119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1600" dirty="0">
                <a:hlinkClick r:id="rId4"/>
              </a:rPr>
              <a:t>http://dx.doi.org/10.1016/j.addr.2008.03.018</a:t>
            </a:r>
            <a:endParaRPr lang="nb-NO" sz="1600" dirty="0">
              <a:effectLst/>
            </a:endParaRPr>
          </a:p>
        </p:txBody>
      </p:sp>
      <p:sp>
        <p:nvSpPr>
          <p:cNvPr id="7" name="Right Arrow 6"/>
          <p:cNvSpPr/>
          <p:nvPr/>
        </p:nvSpPr>
        <p:spPr bwMode="auto">
          <a:xfrm>
            <a:off x="179512" y="4797152"/>
            <a:ext cx="792088" cy="45353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84206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620688"/>
            <a:ext cx="7696200" cy="1143000"/>
          </a:xfrm>
        </p:spPr>
        <p:txBody>
          <a:bodyPr/>
          <a:lstStyle/>
          <a:p>
            <a:r>
              <a:rPr lang="nb-NO" dirty="0" smtClean="0"/>
              <a:t>Nanopartikler med passiv målstyring</a:t>
            </a:r>
            <a:endParaRPr lang="nb-NO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11560" y="1772816"/>
            <a:ext cx="8064896" cy="4114800"/>
          </a:xfrm>
        </p:spPr>
        <p:txBody>
          <a:bodyPr/>
          <a:lstStyle/>
          <a:p>
            <a:pPr marL="0" indent="0">
              <a:buNone/>
            </a:pPr>
            <a:r>
              <a:rPr lang="nb-NO" sz="2600" dirty="0" smtClean="0"/>
              <a:t>«Nakne» </a:t>
            </a:r>
            <a:r>
              <a:rPr lang="nb-NO" sz="2600" b="1" dirty="0" err="1" smtClean="0"/>
              <a:t>liposomer</a:t>
            </a:r>
            <a:endParaRPr lang="nb-NO" sz="2600" b="1" dirty="0" smtClean="0"/>
          </a:p>
          <a:p>
            <a:pPr marL="0" indent="0">
              <a:buNone/>
            </a:pPr>
            <a:r>
              <a:rPr lang="nb-NO" sz="1600" dirty="0" err="1" smtClean="0"/>
              <a:t>Liposomer</a:t>
            </a:r>
            <a:r>
              <a:rPr lang="nb-NO" sz="1600" dirty="0" smtClean="0"/>
              <a:t> = Sfæriske partikler bygget opp av an fosfolipidmembran.</a:t>
            </a:r>
          </a:p>
          <a:p>
            <a:pPr marL="0" indent="0">
              <a:buNone/>
            </a:pPr>
            <a:r>
              <a:rPr lang="nb-NO" sz="1600" dirty="0" smtClean="0"/>
              <a:t>Hydrofil ytre og indre, hydrofobt lag i membranen. </a:t>
            </a:r>
          </a:p>
          <a:p>
            <a:pPr marL="0" indent="0">
              <a:buNone/>
            </a:pPr>
            <a:endParaRPr lang="nb-NO" sz="2600" dirty="0" smtClean="0"/>
          </a:p>
          <a:p>
            <a:r>
              <a:rPr lang="nb-NO" sz="2400" dirty="0" err="1"/>
              <a:t>D</a:t>
            </a:r>
            <a:r>
              <a:rPr lang="nb-NO" sz="2400" dirty="0" err="1" smtClean="0"/>
              <a:t>oksorubicin</a:t>
            </a:r>
            <a:endParaRPr lang="nb-NO" sz="2400" dirty="0" smtClean="0"/>
          </a:p>
          <a:p>
            <a:r>
              <a:rPr lang="nb-NO" sz="2400" dirty="0" err="1"/>
              <a:t>D</a:t>
            </a:r>
            <a:r>
              <a:rPr lang="nb-NO" sz="2400" dirty="0" err="1" smtClean="0"/>
              <a:t>aunorubicin</a:t>
            </a:r>
            <a:endParaRPr lang="nb-NO" sz="2400" dirty="0" smtClean="0"/>
          </a:p>
          <a:p>
            <a:pPr marL="0" indent="0">
              <a:buNone/>
            </a:pPr>
            <a:endParaRPr lang="nb-NO" sz="2600" dirty="0" smtClean="0"/>
          </a:p>
          <a:p>
            <a:pPr marL="0" indent="0">
              <a:buNone/>
            </a:pPr>
            <a:r>
              <a:rPr lang="nb-NO" sz="2600" dirty="0" smtClean="0"/>
              <a:t>Problem:</a:t>
            </a:r>
          </a:p>
          <a:p>
            <a:pPr marL="0" indent="0">
              <a:buNone/>
            </a:pPr>
            <a:r>
              <a:rPr lang="nb-NO" sz="2600" dirty="0" smtClean="0"/>
              <a:t>Begge disse </a:t>
            </a:r>
            <a:r>
              <a:rPr lang="nb-NO" sz="2600" dirty="0" err="1" smtClean="0"/>
              <a:t>liposombaserte</a:t>
            </a:r>
            <a:r>
              <a:rPr lang="nb-NO" sz="2600" dirty="0" smtClean="0"/>
              <a:t> preparatene har kort sirkulasjonstid fordi de tas opp av immunsystemet.</a:t>
            </a:r>
          </a:p>
          <a:p>
            <a:pPr marL="0" indent="0">
              <a:buNone/>
            </a:pPr>
            <a:endParaRPr lang="nb-NO" sz="2400" dirty="0"/>
          </a:p>
        </p:txBody>
      </p:sp>
      <p:grpSp>
        <p:nvGrpSpPr>
          <p:cNvPr id="6" name="Group 210"/>
          <p:cNvGrpSpPr/>
          <p:nvPr/>
        </p:nvGrpSpPr>
        <p:grpSpPr>
          <a:xfrm>
            <a:off x="5292080" y="2699388"/>
            <a:ext cx="2034696" cy="1953748"/>
            <a:chOff x="5076056" y="4588656"/>
            <a:chExt cx="1774240" cy="1704007"/>
          </a:xfrm>
        </p:grpSpPr>
        <p:grpSp>
          <p:nvGrpSpPr>
            <p:cNvPr id="7" name="Group 211"/>
            <p:cNvGrpSpPr/>
            <p:nvPr/>
          </p:nvGrpSpPr>
          <p:grpSpPr>
            <a:xfrm>
              <a:off x="5076056" y="4588656"/>
              <a:ext cx="1774240" cy="1704007"/>
              <a:chOff x="956836" y="133223"/>
              <a:chExt cx="6503127" cy="6586616"/>
            </a:xfrm>
          </p:grpSpPr>
          <p:grpSp>
            <p:nvGrpSpPr>
              <p:cNvPr id="15" name="Group 219"/>
              <p:cNvGrpSpPr/>
              <p:nvPr/>
            </p:nvGrpSpPr>
            <p:grpSpPr>
              <a:xfrm>
                <a:off x="2069855" y="1188729"/>
                <a:ext cx="4295705" cy="4268850"/>
                <a:chOff x="2069855" y="1188729"/>
                <a:chExt cx="4295705" cy="4268850"/>
              </a:xfrm>
            </p:grpSpPr>
            <p:grpSp>
              <p:nvGrpSpPr>
                <p:cNvPr id="145" name="Group 349"/>
                <p:cNvGrpSpPr/>
                <p:nvPr/>
              </p:nvGrpSpPr>
              <p:grpSpPr>
                <a:xfrm rot="18001550">
                  <a:off x="5242739" y="3621371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198" name="Oval 402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199" name="Curved Connector 403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0" name="Curved Connector 404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46" name="Group 350"/>
                <p:cNvGrpSpPr/>
                <p:nvPr/>
              </p:nvGrpSpPr>
              <p:grpSpPr>
                <a:xfrm rot="20019662">
                  <a:off x="4691938" y="4130720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195" name="Oval 399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196" name="Curved Connector 400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7" name="Curved Connector 401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47" name="Group 351"/>
                <p:cNvGrpSpPr/>
                <p:nvPr/>
              </p:nvGrpSpPr>
              <p:grpSpPr>
                <a:xfrm>
                  <a:off x="3977881" y="4293096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192" name="Oval 396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193" name="Curved Connector 397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4" name="Curved Connector 398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48" name="Group 352"/>
                <p:cNvGrpSpPr/>
                <p:nvPr/>
              </p:nvGrpSpPr>
              <p:grpSpPr>
                <a:xfrm rot="5633765">
                  <a:off x="2403158" y="2367428"/>
                  <a:ext cx="576064" cy="1242669"/>
                  <a:chOff x="3923928" y="2780928"/>
                  <a:chExt cx="576064" cy="1164483"/>
                </a:xfrm>
              </p:grpSpPr>
              <p:sp>
                <p:nvSpPr>
                  <p:cNvPr id="189" name="Oval 393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190" name="Curved Connector 394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1" name="Curved Connector 395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49" name="Group 353"/>
                <p:cNvGrpSpPr/>
                <p:nvPr/>
              </p:nvGrpSpPr>
              <p:grpSpPr>
                <a:xfrm rot="7138483">
                  <a:off x="2700614" y="1796615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186" name="Oval 390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187" name="Curved Connector 391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8" name="Curved Connector 392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0" name="Group 354"/>
                <p:cNvGrpSpPr/>
                <p:nvPr/>
              </p:nvGrpSpPr>
              <p:grpSpPr>
                <a:xfrm rot="8983442">
                  <a:off x="3263623" y="1363558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183" name="Oval 387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184" name="Curved Connector 388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5" name="Curved Connector 389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1" name="Group 355"/>
                <p:cNvGrpSpPr/>
                <p:nvPr/>
              </p:nvGrpSpPr>
              <p:grpSpPr>
                <a:xfrm rot="5400000">
                  <a:off x="2454099" y="3002712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180" name="Oval 384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181" name="Curved Connector 385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2" name="Curved Connector 386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2" name="Group 356"/>
                <p:cNvGrpSpPr/>
                <p:nvPr/>
              </p:nvGrpSpPr>
              <p:grpSpPr>
                <a:xfrm rot="1046837">
                  <a:off x="3346694" y="4168374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177" name="Oval 381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178" name="Curved Connector 382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9" name="Curved Connector 383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3" name="Group 357"/>
                <p:cNvGrpSpPr/>
                <p:nvPr/>
              </p:nvGrpSpPr>
              <p:grpSpPr>
                <a:xfrm rot="10800000">
                  <a:off x="3970701" y="1188729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174" name="Oval 378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175" name="Curved Connector 379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6" name="Curved Connector 380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4" name="Group 358"/>
                <p:cNvGrpSpPr/>
                <p:nvPr/>
              </p:nvGrpSpPr>
              <p:grpSpPr>
                <a:xfrm rot="12673460">
                  <a:off x="4609320" y="1324490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171" name="Oval 375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172" name="Curved Connector 376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3" name="Curved Connector 377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5" name="Group 359"/>
                <p:cNvGrpSpPr/>
                <p:nvPr/>
              </p:nvGrpSpPr>
              <p:grpSpPr>
                <a:xfrm rot="15046455">
                  <a:off x="5162285" y="1797893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168" name="Oval 372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169" name="Curved Connector 373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0" name="Curved Connector 374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6" name="Group 360"/>
                <p:cNvGrpSpPr/>
                <p:nvPr/>
              </p:nvGrpSpPr>
              <p:grpSpPr>
                <a:xfrm rot="15394859">
                  <a:off x="5479821" y="2299389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165" name="Oval 369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166" name="Curved Connector 370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7" name="Curved Connector 371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7" name="Group 361"/>
                <p:cNvGrpSpPr/>
                <p:nvPr/>
              </p:nvGrpSpPr>
              <p:grpSpPr>
                <a:xfrm rot="16200000">
                  <a:off x="5504784" y="2909292"/>
                  <a:ext cx="576064" cy="1145488"/>
                  <a:chOff x="3923928" y="2799923"/>
                  <a:chExt cx="576064" cy="1145488"/>
                </a:xfrm>
              </p:grpSpPr>
              <p:sp>
                <p:nvSpPr>
                  <p:cNvPr id="162" name="Oval 366"/>
                  <p:cNvSpPr/>
                  <p:nvPr/>
                </p:nvSpPr>
                <p:spPr>
                  <a:xfrm>
                    <a:off x="3923928" y="2799923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163" name="Curved Connector 367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4" name="Curved Connector 368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8" name="Group 362"/>
                <p:cNvGrpSpPr/>
                <p:nvPr/>
              </p:nvGrpSpPr>
              <p:grpSpPr>
                <a:xfrm rot="3139320">
                  <a:off x="2760874" y="3712568"/>
                  <a:ext cx="576064" cy="1145488"/>
                  <a:chOff x="3923928" y="2799923"/>
                  <a:chExt cx="576064" cy="1145488"/>
                </a:xfrm>
              </p:grpSpPr>
              <p:sp>
                <p:nvSpPr>
                  <p:cNvPr id="159" name="Oval 363"/>
                  <p:cNvSpPr/>
                  <p:nvPr/>
                </p:nvSpPr>
                <p:spPr>
                  <a:xfrm>
                    <a:off x="3923928" y="2799923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160" name="Curved Connector 364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1" name="Curved Connector 365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6" name="Group 220"/>
              <p:cNvGrpSpPr/>
              <p:nvPr/>
            </p:nvGrpSpPr>
            <p:grpSpPr>
              <a:xfrm>
                <a:off x="956836" y="133223"/>
                <a:ext cx="6503127" cy="6586616"/>
                <a:chOff x="956836" y="133223"/>
                <a:chExt cx="6503127" cy="6586616"/>
              </a:xfrm>
            </p:grpSpPr>
            <p:grpSp>
              <p:nvGrpSpPr>
                <p:cNvPr id="17" name="Group 221"/>
                <p:cNvGrpSpPr/>
                <p:nvPr/>
              </p:nvGrpSpPr>
              <p:grpSpPr>
                <a:xfrm rot="10800000">
                  <a:off x="4016062" y="5555356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142" name="Oval 346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143" name="Curved Connector 347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4" name="Curved Connector 348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8" name="Group 222"/>
                <p:cNvGrpSpPr/>
                <p:nvPr/>
              </p:nvGrpSpPr>
              <p:grpSpPr>
                <a:xfrm rot="9106739">
                  <a:off x="5011537" y="5324264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139" name="Oval 343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140" name="Curved Connector 344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1" name="Curved Connector 345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9" name="Group 223"/>
                <p:cNvGrpSpPr/>
                <p:nvPr/>
              </p:nvGrpSpPr>
              <p:grpSpPr>
                <a:xfrm rot="10046077">
                  <a:off x="4541057" y="5483295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136" name="Oval 340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137" name="Curved Connector 341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8" name="Curved Connector 342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0" name="Group 224"/>
                <p:cNvGrpSpPr/>
                <p:nvPr/>
              </p:nvGrpSpPr>
              <p:grpSpPr>
                <a:xfrm rot="8792523">
                  <a:off x="5488321" y="5057659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133" name="Oval 337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134" name="Curved Connector 338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5" name="Curved Connector 339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1" name="Group 225"/>
                <p:cNvGrpSpPr/>
                <p:nvPr/>
              </p:nvGrpSpPr>
              <p:grpSpPr>
                <a:xfrm rot="6980005">
                  <a:off x="6441764" y="3764763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130" name="Oval 334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131" name="Curved Connector 335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2" name="Curved Connector 336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2" name="Group 226"/>
                <p:cNvGrpSpPr/>
                <p:nvPr/>
              </p:nvGrpSpPr>
              <p:grpSpPr>
                <a:xfrm rot="7886817">
                  <a:off x="6204821" y="4240534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127" name="Oval 331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128" name="Curved Connector 332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9" name="Curved Connector 333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3" name="Group 227"/>
                <p:cNvGrpSpPr/>
                <p:nvPr/>
              </p:nvGrpSpPr>
              <p:grpSpPr>
                <a:xfrm rot="8584789">
                  <a:off x="5903980" y="4676712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124" name="Oval 328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125" name="Curved Connector 329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6" name="Curved Connector 330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4" name="Group 228"/>
                <p:cNvGrpSpPr/>
                <p:nvPr/>
              </p:nvGrpSpPr>
              <p:grpSpPr>
                <a:xfrm rot="1036239">
                  <a:off x="4258733" y="135418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121" name="Oval 325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122" name="Curved Connector 326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3" name="Curved Connector 327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5" name="Group 229"/>
                <p:cNvGrpSpPr/>
                <p:nvPr/>
              </p:nvGrpSpPr>
              <p:grpSpPr>
                <a:xfrm rot="1555447">
                  <a:off x="4783799" y="302096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118" name="Oval 322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119" name="Curved Connector 323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0" name="Curved Connector 324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6" name="Group 230"/>
                <p:cNvGrpSpPr/>
                <p:nvPr/>
              </p:nvGrpSpPr>
              <p:grpSpPr>
                <a:xfrm rot="2743821">
                  <a:off x="5250317" y="482751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115" name="Oval 319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116" name="Curved Connector 320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7" name="Curved Connector 321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7" name="Group 231"/>
                <p:cNvGrpSpPr/>
                <p:nvPr/>
              </p:nvGrpSpPr>
              <p:grpSpPr>
                <a:xfrm rot="3329698">
                  <a:off x="5679939" y="798500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112" name="Oval 316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113" name="Curved Connector 317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4" name="Curved Connector 318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8" name="Group 232"/>
                <p:cNvGrpSpPr/>
                <p:nvPr/>
              </p:nvGrpSpPr>
              <p:grpSpPr>
                <a:xfrm rot="3610247">
                  <a:off x="6040942" y="1219644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109" name="Oval 313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110" name="Curved Connector 314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1" name="Curved Connector 315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9" name="Group 233"/>
                <p:cNvGrpSpPr/>
                <p:nvPr/>
              </p:nvGrpSpPr>
              <p:grpSpPr>
                <a:xfrm rot="4299695">
                  <a:off x="6313521" y="1676239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106" name="Oval 310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107" name="Curved Connector 311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8" name="Curved Connector 312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0" name="Group 234"/>
                <p:cNvGrpSpPr/>
                <p:nvPr/>
              </p:nvGrpSpPr>
              <p:grpSpPr>
                <a:xfrm rot="4831708">
                  <a:off x="6490322" y="2179331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103" name="Oval 307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104" name="Curved Connector 308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5" name="Curved Connector 309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1" name="Group 235"/>
                <p:cNvGrpSpPr/>
                <p:nvPr/>
              </p:nvGrpSpPr>
              <p:grpSpPr>
                <a:xfrm rot="5400000">
                  <a:off x="6575720" y="2715886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100" name="Oval 304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101" name="Curved Connector 305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2" name="Curved Connector 306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2" name="Group 236"/>
                <p:cNvGrpSpPr/>
                <p:nvPr/>
              </p:nvGrpSpPr>
              <p:grpSpPr>
                <a:xfrm rot="6215477">
                  <a:off x="6589690" y="3249857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97" name="Oval 301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98" name="Curved Connector 302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9" name="Curved Connector 303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3" name="Group 237"/>
                <p:cNvGrpSpPr/>
                <p:nvPr/>
              </p:nvGrpSpPr>
              <p:grpSpPr>
                <a:xfrm rot="13921096">
                  <a:off x="2178290" y="4927172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94" name="Oval 298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95" name="Curved Connector 299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" name="Curved Connector 300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4" name="Group 238"/>
                <p:cNvGrpSpPr/>
                <p:nvPr/>
              </p:nvGrpSpPr>
              <p:grpSpPr>
                <a:xfrm rot="15081794">
                  <a:off x="1561509" y="4086130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91" name="Oval 295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92" name="Curved Connector 296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3" name="Curved Connector 297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5" name="Group 239"/>
                <p:cNvGrpSpPr/>
                <p:nvPr/>
              </p:nvGrpSpPr>
              <p:grpSpPr>
                <a:xfrm rot="15548624">
                  <a:off x="1349088" y="3582668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88" name="Oval 292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89" name="Curved Connector 293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" name="Curved Connector 294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6" name="Group 240"/>
                <p:cNvGrpSpPr/>
                <p:nvPr/>
              </p:nvGrpSpPr>
              <p:grpSpPr>
                <a:xfrm rot="16200000">
                  <a:off x="1251046" y="3058720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85" name="Oval 289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86" name="Curved Connector 290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" name="Curved Connector 291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7" name="Group 241"/>
                <p:cNvGrpSpPr/>
                <p:nvPr/>
              </p:nvGrpSpPr>
              <p:grpSpPr>
                <a:xfrm rot="16433314">
                  <a:off x="1286411" y="2477494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82" name="Oval 286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83" name="Curved Connector 287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4" name="Curved Connector 288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8" name="Group 242"/>
                <p:cNvGrpSpPr/>
                <p:nvPr/>
              </p:nvGrpSpPr>
              <p:grpSpPr>
                <a:xfrm rot="16523477">
                  <a:off x="1445569" y="1916826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79" name="Oval 283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80" name="Curved Connector 284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1" name="Curved Connector 285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9" name="Group 243"/>
                <p:cNvGrpSpPr/>
                <p:nvPr/>
              </p:nvGrpSpPr>
              <p:grpSpPr>
                <a:xfrm rot="17249345">
                  <a:off x="1659958" y="1433326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76" name="Oval 280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77" name="Curved Connector 281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8" name="Curved Connector 282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0" name="Group 244"/>
                <p:cNvGrpSpPr/>
                <p:nvPr/>
              </p:nvGrpSpPr>
              <p:grpSpPr>
                <a:xfrm rot="18027282">
                  <a:off x="1956422" y="1004222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73" name="Oval 277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74" name="Curved Connector 278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5" name="Curved Connector 279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1" name="Group 245"/>
                <p:cNvGrpSpPr/>
                <p:nvPr/>
              </p:nvGrpSpPr>
              <p:grpSpPr>
                <a:xfrm rot="18627387">
                  <a:off x="2350022" y="640469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70" name="Oval 274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71" name="Curved Connector 275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2" name="Curved Connector 276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2" name="Group 246"/>
                <p:cNvGrpSpPr/>
                <p:nvPr/>
              </p:nvGrpSpPr>
              <p:grpSpPr>
                <a:xfrm rot="19327213">
                  <a:off x="2805386" y="380032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67" name="Oval 271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68" name="Curved Connector 272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9" name="Curved Connector 273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3" name="Group 247"/>
                <p:cNvGrpSpPr/>
                <p:nvPr/>
              </p:nvGrpSpPr>
              <p:grpSpPr>
                <a:xfrm rot="20534879">
                  <a:off x="3276878" y="220671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64" name="Oval 268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65" name="Curved Connector 269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6" name="Curved Connector 270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4" name="Group 248"/>
                <p:cNvGrpSpPr/>
                <p:nvPr/>
              </p:nvGrpSpPr>
              <p:grpSpPr>
                <a:xfrm>
                  <a:off x="3761857" y="133223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61" name="Oval 265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62" name="Curved Connector 266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3" name="Curved Connector 267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5" name="Group 249"/>
                <p:cNvGrpSpPr/>
                <p:nvPr/>
              </p:nvGrpSpPr>
              <p:grpSpPr>
                <a:xfrm rot="11621831">
                  <a:off x="3504671" y="5523411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58" name="Oval 262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59" name="Curved Connector 263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" name="Curved Connector 264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6" name="Group 250"/>
                <p:cNvGrpSpPr/>
                <p:nvPr/>
              </p:nvGrpSpPr>
              <p:grpSpPr>
                <a:xfrm rot="12736400">
                  <a:off x="2603239" y="5181259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55" name="Oval 259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56" name="Curved Connector 260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7" name="Curved Connector 261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7" name="Group 251"/>
                <p:cNvGrpSpPr/>
                <p:nvPr/>
              </p:nvGrpSpPr>
              <p:grpSpPr>
                <a:xfrm rot="14084449">
                  <a:off x="1820932" y="4500839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52" name="Oval 256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53" name="Curved Connector 257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" name="Curved Connector 258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8" name="Group 252"/>
                <p:cNvGrpSpPr/>
                <p:nvPr/>
              </p:nvGrpSpPr>
              <p:grpSpPr>
                <a:xfrm rot="12070966">
                  <a:off x="3000378" y="5401754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49" name="Oval 253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50" name="Curved Connector 254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" name="Curved Connector 255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sp>
          <p:nvSpPr>
            <p:cNvPr id="8" name="Oval 212"/>
            <p:cNvSpPr>
              <a:spLocks noChangeAspect="1"/>
            </p:cNvSpPr>
            <p:nvPr/>
          </p:nvSpPr>
          <p:spPr bwMode="auto">
            <a:xfrm>
              <a:off x="5930756" y="5199958"/>
              <a:ext cx="108000" cy="1080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b-NO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endParaRPr>
            </a:p>
          </p:txBody>
        </p:sp>
        <p:sp>
          <p:nvSpPr>
            <p:cNvPr id="9" name="Oval 213"/>
            <p:cNvSpPr>
              <a:spLocks noChangeAspect="1"/>
            </p:cNvSpPr>
            <p:nvPr/>
          </p:nvSpPr>
          <p:spPr bwMode="auto">
            <a:xfrm>
              <a:off x="6084222" y="5296880"/>
              <a:ext cx="108000" cy="1080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b-NO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endParaRPr>
            </a:p>
          </p:txBody>
        </p:sp>
        <p:sp>
          <p:nvSpPr>
            <p:cNvPr id="10" name="Oval 214"/>
            <p:cNvSpPr>
              <a:spLocks noChangeAspect="1"/>
            </p:cNvSpPr>
            <p:nvPr/>
          </p:nvSpPr>
          <p:spPr bwMode="auto">
            <a:xfrm>
              <a:off x="5800811" y="5235466"/>
              <a:ext cx="108000" cy="1080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b-NO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endParaRPr>
            </a:p>
          </p:txBody>
        </p:sp>
        <p:sp>
          <p:nvSpPr>
            <p:cNvPr id="11" name="Oval 215"/>
            <p:cNvSpPr>
              <a:spLocks noChangeAspect="1"/>
            </p:cNvSpPr>
            <p:nvPr/>
          </p:nvSpPr>
          <p:spPr bwMode="auto">
            <a:xfrm>
              <a:off x="5768371" y="5389692"/>
              <a:ext cx="108000" cy="1080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b-NO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endParaRPr>
            </a:p>
          </p:txBody>
        </p:sp>
        <p:sp>
          <p:nvSpPr>
            <p:cNvPr id="12" name="Oval 216"/>
            <p:cNvSpPr>
              <a:spLocks noChangeAspect="1"/>
            </p:cNvSpPr>
            <p:nvPr/>
          </p:nvSpPr>
          <p:spPr bwMode="auto">
            <a:xfrm>
              <a:off x="5958535" y="5384277"/>
              <a:ext cx="108000" cy="1080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b-NO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endParaRPr>
            </a:p>
          </p:txBody>
        </p:sp>
        <p:sp>
          <p:nvSpPr>
            <p:cNvPr id="13" name="Oval 217"/>
            <p:cNvSpPr>
              <a:spLocks noChangeAspect="1"/>
            </p:cNvSpPr>
            <p:nvPr/>
          </p:nvSpPr>
          <p:spPr bwMode="auto">
            <a:xfrm>
              <a:off x="5860784" y="5491215"/>
              <a:ext cx="108000" cy="1080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b-NO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endParaRPr>
            </a:p>
          </p:txBody>
        </p:sp>
        <p:sp>
          <p:nvSpPr>
            <p:cNvPr id="14" name="Oval 218"/>
            <p:cNvSpPr>
              <a:spLocks noChangeAspect="1"/>
            </p:cNvSpPr>
            <p:nvPr/>
          </p:nvSpPr>
          <p:spPr bwMode="auto">
            <a:xfrm>
              <a:off x="6059516" y="5504818"/>
              <a:ext cx="108000" cy="1080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b-NO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6555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7696200" cy="936104"/>
          </a:xfrm>
        </p:spPr>
        <p:txBody>
          <a:bodyPr/>
          <a:lstStyle/>
          <a:p>
            <a:r>
              <a:rPr lang="nb-NO" dirty="0" smtClean="0"/>
              <a:t>Hvordan kan immunsystemet «lures»?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b-NO" dirty="0"/>
          </a:p>
          <a:p>
            <a:endParaRPr lang="nb-NO" dirty="0"/>
          </a:p>
        </p:txBody>
      </p:sp>
      <p:sp>
        <p:nvSpPr>
          <p:cNvPr id="4" name="TextBox 3"/>
          <p:cNvSpPr txBox="1"/>
          <p:nvPr/>
        </p:nvSpPr>
        <p:spPr>
          <a:xfrm>
            <a:off x="539552" y="1124744"/>
            <a:ext cx="792088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b-NO" sz="2200" dirty="0" err="1" smtClean="0"/>
              <a:t>Nanopartiklene</a:t>
            </a:r>
            <a:r>
              <a:rPr lang="nb-NO" sz="2200" dirty="0" smtClean="0"/>
              <a:t> kan </a:t>
            </a:r>
            <a:r>
              <a:rPr lang="nb-NO" sz="2200" dirty="0" err="1" smtClean="0"/>
              <a:t>PEGyleres</a:t>
            </a:r>
            <a:endParaRPr lang="nb-NO" sz="2200" dirty="0" smtClean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dirty="0" smtClean="0"/>
              <a:t>Lengre </a:t>
            </a:r>
            <a:r>
              <a:rPr lang="nb-NO" dirty="0"/>
              <a:t>sirkulasjonstid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dirty="0"/>
              <a:t>Redusert distribusjonsvolum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dirty="0"/>
              <a:t>Redusert hjertetoksisitet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b-NO" sz="2200" dirty="0" smtClean="0"/>
              <a:t>Men IKKE </a:t>
            </a:r>
            <a:r>
              <a:rPr lang="nb-NO" sz="2200" dirty="0"/>
              <a:t>bedret effekt enn </a:t>
            </a:r>
            <a:r>
              <a:rPr lang="nb-NO" sz="2200" dirty="0" smtClean="0"/>
              <a:t>ubundet </a:t>
            </a:r>
            <a:r>
              <a:rPr lang="nb-NO" sz="2200" dirty="0" err="1"/>
              <a:t>doksorubicin</a:t>
            </a:r>
            <a:endParaRPr lang="nb-NO" sz="2200" dirty="0"/>
          </a:p>
        </p:txBody>
      </p:sp>
      <p:grpSp>
        <p:nvGrpSpPr>
          <p:cNvPr id="9" name="Group 210"/>
          <p:cNvGrpSpPr/>
          <p:nvPr/>
        </p:nvGrpSpPr>
        <p:grpSpPr>
          <a:xfrm>
            <a:off x="3108923" y="4125994"/>
            <a:ext cx="2034696" cy="1953748"/>
            <a:chOff x="5076056" y="4588656"/>
            <a:chExt cx="1774240" cy="1704007"/>
          </a:xfrm>
        </p:grpSpPr>
        <p:grpSp>
          <p:nvGrpSpPr>
            <p:cNvPr id="10" name="Group 211"/>
            <p:cNvGrpSpPr/>
            <p:nvPr/>
          </p:nvGrpSpPr>
          <p:grpSpPr>
            <a:xfrm>
              <a:off x="5076056" y="4588656"/>
              <a:ext cx="1774240" cy="1704007"/>
              <a:chOff x="956836" y="133223"/>
              <a:chExt cx="6503127" cy="6586616"/>
            </a:xfrm>
          </p:grpSpPr>
          <p:grpSp>
            <p:nvGrpSpPr>
              <p:cNvPr id="18" name="Group 219"/>
              <p:cNvGrpSpPr/>
              <p:nvPr/>
            </p:nvGrpSpPr>
            <p:grpSpPr>
              <a:xfrm>
                <a:off x="2069855" y="1188729"/>
                <a:ext cx="4295705" cy="4268850"/>
                <a:chOff x="2069855" y="1188729"/>
                <a:chExt cx="4295705" cy="4268850"/>
              </a:xfrm>
            </p:grpSpPr>
            <p:grpSp>
              <p:nvGrpSpPr>
                <p:cNvPr id="148" name="Group 349"/>
                <p:cNvGrpSpPr/>
                <p:nvPr/>
              </p:nvGrpSpPr>
              <p:grpSpPr>
                <a:xfrm rot="18001550">
                  <a:off x="5242739" y="3621371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201" name="Oval 402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202" name="Curved Connector 403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3" name="Curved Connector 404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49" name="Group 350"/>
                <p:cNvGrpSpPr/>
                <p:nvPr/>
              </p:nvGrpSpPr>
              <p:grpSpPr>
                <a:xfrm rot="20019662">
                  <a:off x="4691938" y="4130720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198" name="Oval 399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199" name="Curved Connector 400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0" name="Curved Connector 401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0" name="Group 351"/>
                <p:cNvGrpSpPr/>
                <p:nvPr/>
              </p:nvGrpSpPr>
              <p:grpSpPr>
                <a:xfrm>
                  <a:off x="3977881" y="4293096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195" name="Oval 396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196" name="Curved Connector 397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7" name="Curved Connector 398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1" name="Group 352"/>
                <p:cNvGrpSpPr/>
                <p:nvPr/>
              </p:nvGrpSpPr>
              <p:grpSpPr>
                <a:xfrm rot="5633765">
                  <a:off x="2403158" y="2367428"/>
                  <a:ext cx="576064" cy="1242669"/>
                  <a:chOff x="3923928" y="2780928"/>
                  <a:chExt cx="576064" cy="1164483"/>
                </a:xfrm>
              </p:grpSpPr>
              <p:sp>
                <p:nvSpPr>
                  <p:cNvPr id="192" name="Oval 393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193" name="Curved Connector 394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4" name="Curved Connector 395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2" name="Group 353"/>
                <p:cNvGrpSpPr/>
                <p:nvPr/>
              </p:nvGrpSpPr>
              <p:grpSpPr>
                <a:xfrm rot="7138483">
                  <a:off x="2700614" y="1796615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189" name="Oval 390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190" name="Curved Connector 391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1" name="Curved Connector 392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3" name="Group 354"/>
                <p:cNvGrpSpPr/>
                <p:nvPr/>
              </p:nvGrpSpPr>
              <p:grpSpPr>
                <a:xfrm rot="8983442">
                  <a:off x="3263623" y="1363558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186" name="Oval 387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187" name="Curved Connector 388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8" name="Curved Connector 389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4" name="Group 355"/>
                <p:cNvGrpSpPr/>
                <p:nvPr/>
              </p:nvGrpSpPr>
              <p:grpSpPr>
                <a:xfrm rot="5400000">
                  <a:off x="2454099" y="3002712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183" name="Oval 384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184" name="Curved Connector 385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5" name="Curved Connector 386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5" name="Group 356"/>
                <p:cNvGrpSpPr/>
                <p:nvPr/>
              </p:nvGrpSpPr>
              <p:grpSpPr>
                <a:xfrm rot="1046837">
                  <a:off x="3346694" y="4168374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180" name="Oval 381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181" name="Curved Connector 382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2" name="Curved Connector 383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6" name="Group 357"/>
                <p:cNvGrpSpPr/>
                <p:nvPr/>
              </p:nvGrpSpPr>
              <p:grpSpPr>
                <a:xfrm rot="10800000">
                  <a:off x="3970701" y="1188729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177" name="Oval 378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178" name="Curved Connector 379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9" name="Curved Connector 380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7" name="Group 358"/>
                <p:cNvGrpSpPr/>
                <p:nvPr/>
              </p:nvGrpSpPr>
              <p:grpSpPr>
                <a:xfrm rot="12673460">
                  <a:off x="4609320" y="1324490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174" name="Oval 375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175" name="Curved Connector 376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6" name="Curved Connector 377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8" name="Group 359"/>
                <p:cNvGrpSpPr/>
                <p:nvPr/>
              </p:nvGrpSpPr>
              <p:grpSpPr>
                <a:xfrm rot="15046455">
                  <a:off x="5162285" y="1797893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171" name="Oval 372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172" name="Curved Connector 373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3" name="Curved Connector 374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9" name="Group 360"/>
                <p:cNvGrpSpPr/>
                <p:nvPr/>
              </p:nvGrpSpPr>
              <p:grpSpPr>
                <a:xfrm rot="15394859">
                  <a:off x="5479821" y="2299389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168" name="Oval 369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169" name="Curved Connector 370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0" name="Curved Connector 371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60" name="Group 361"/>
                <p:cNvGrpSpPr/>
                <p:nvPr/>
              </p:nvGrpSpPr>
              <p:grpSpPr>
                <a:xfrm rot="16200000">
                  <a:off x="5504784" y="2909292"/>
                  <a:ext cx="576064" cy="1145488"/>
                  <a:chOff x="3923928" y="2799923"/>
                  <a:chExt cx="576064" cy="1145488"/>
                </a:xfrm>
              </p:grpSpPr>
              <p:sp>
                <p:nvSpPr>
                  <p:cNvPr id="165" name="Oval 366"/>
                  <p:cNvSpPr/>
                  <p:nvPr/>
                </p:nvSpPr>
                <p:spPr>
                  <a:xfrm>
                    <a:off x="3923928" y="2799923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166" name="Curved Connector 367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7" name="Curved Connector 368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61" name="Group 362"/>
                <p:cNvGrpSpPr/>
                <p:nvPr/>
              </p:nvGrpSpPr>
              <p:grpSpPr>
                <a:xfrm rot="3139320">
                  <a:off x="2760874" y="3712568"/>
                  <a:ext cx="576064" cy="1145488"/>
                  <a:chOff x="3923928" y="2799923"/>
                  <a:chExt cx="576064" cy="1145488"/>
                </a:xfrm>
              </p:grpSpPr>
              <p:sp>
                <p:nvSpPr>
                  <p:cNvPr id="162" name="Oval 363"/>
                  <p:cNvSpPr/>
                  <p:nvPr/>
                </p:nvSpPr>
                <p:spPr>
                  <a:xfrm>
                    <a:off x="3923928" y="2799923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163" name="Curved Connector 364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4" name="Curved Connector 365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9" name="Group 220"/>
              <p:cNvGrpSpPr/>
              <p:nvPr/>
            </p:nvGrpSpPr>
            <p:grpSpPr>
              <a:xfrm>
                <a:off x="956836" y="133223"/>
                <a:ext cx="6503127" cy="6586616"/>
                <a:chOff x="956836" y="133223"/>
                <a:chExt cx="6503127" cy="6586616"/>
              </a:xfrm>
            </p:grpSpPr>
            <p:grpSp>
              <p:nvGrpSpPr>
                <p:cNvPr id="20" name="Group 221"/>
                <p:cNvGrpSpPr/>
                <p:nvPr/>
              </p:nvGrpSpPr>
              <p:grpSpPr>
                <a:xfrm rot="10800000">
                  <a:off x="4016062" y="5555356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145" name="Oval 346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146" name="Curved Connector 347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7" name="Curved Connector 348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1" name="Group 222"/>
                <p:cNvGrpSpPr/>
                <p:nvPr/>
              </p:nvGrpSpPr>
              <p:grpSpPr>
                <a:xfrm rot="9106739">
                  <a:off x="5011537" y="5324264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142" name="Oval 343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143" name="Curved Connector 344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4" name="Curved Connector 345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2" name="Group 223"/>
                <p:cNvGrpSpPr/>
                <p:nvPr/>
              </p:nvGrpSpPr>
              <p:grpSpPr>
                <a:xfrm rot="10046077">
                  <a:off x="4541057" y="5483295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139" name="Oval 340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140" name="Curved Connector 341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1" name="Curved Connector 342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3" name="Group 224"/>
                <p:cNvGrpSpPr/>
                <p:nvPr/>
              </p:nvGrpSpPr>
              <p:grpSpPr>
                <a:xfrm rot="8792523">
                  <a:off x="5488321" y="5057659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136" name="Oval 337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137" name="Curved Connector 338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8" name="Curved Connector 339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4" name="Group 225"/>
                <p:cNvGrpSpPr/>
                <p:nvPr/>
              </p:nvGrpSpPr>
              <p:grpSpPr>
                <a:xfrm rot="6980005">
                  <a:off x="6441764" y="3764763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133" name="Oval 334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134" name="Curved Connector 335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5" name="Curved Connector 336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5" name="Group 226"/>
                <p:cNvGrpSpPr/>
                <p:nvPr/>
              </p:nvGrpSpPr>
              <p:grpSpPr>
                <a:xfrm rot="7886817">
                  <a:off x="6204821" y="4240534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130" name="Oval 331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131" name="Curved Connector 332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2" name="Curved Connector 333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6" name="Group 227"/>
                <p:cNvGrpSpPr/>
                <p:nvPr/>
              </p:nvGrpSpPr>
              <p:grpSpPr>
                <a:xfrm rot="8584789">
                  <a:off x="5903980" y="4676712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127" name="Oval 328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128" name="Curved Connector 329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9" name="Curved Connector 330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7" name="Group 228"/>
                <p:cNvGrpSpPr/>
                <p:nvPr/>
              </p:nvGrpSpPr>
              <p:grpSpPr>
                <a:xfrm rot="1036239">
                  <a:off x="4258733" y="135418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124" name="Oval 325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125" name="Curved Connector 326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6" name="Curved Connector 327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8" name="Group 229"/>
                <p:cNvGrpSpPr/>
                <p:nvPr/>
              </p:nvGrpSpPr>
              <p:grpSpPr>
                <a:xfrm rot="1555447">
                  <a:off x="4783799" y="302096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121" name="Oval 322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122" name="Curved Connector 323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3" name="Curved Connector 324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9" name="Group 230"/>
                <p:cNvGrpSpPr/>
                <p:nvPr/>
              </p:nvGrpSpPr>
              <p:grpSpPr>
                <a:xfrm rot="2743821">
                  <a:off x="5250317" y="482751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118" name="Oval 319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119" name="Curved Connector 320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0" name="Curved Connector 321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0" name="Group 231"/>
                <p:cNvGrpSpPr/>
                <p:nvPr/>
              </p:nvGrpSpPr>
              <p:grpSpPr>
                <a:xfrm rot="3329698">
                  <a:off x="5679939" y="798500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115" name="Oval 316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116" name="Curved Connector 317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7" name="Curved Connector 318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1" name="Group 232"/>
                <p:cNvGrpSpPr/>
                <p:nvPr/>
              </p:nvGrpSpPr>
              <p:grpSpPr>
                <a:xfrm rot="3610247">
                  <a:off x="6040942" y="1219644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112" name="Oval 313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113" name="Curved Connector 314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4" name="Curved Connector 315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2" name="Group 233"/>
                <p:cNvGrpSpPr/>
                <p:nvPr/>
              </p:nvGrpSpPr>
              <p:grpSpPr>
                <a:xfrm rot="4299695">
                  <a:off x="6313521" y="1676239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109" name="Oval 310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110" name="Curved Connector 311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1" name="Curved Connector 312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3" name="Group 234"/>
                <p:cNvGrpSpPr/>
                <p:nvPr/>
              </p:nvGrpSpPr>
              <p:grpSpPr>
                <a:xfrm rot="4831708">
                  <a:off x="6490322" y="2179331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106" name="Oval 307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107" name="Curved Connector 308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8" name="Curved Connector 309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4" name="Group 235"/>
                <p:cNvGrpSpPr/>
                <p:nvPr/>
              </p:nvGrpSpPr>
              <p:grpSpPr>
                <a:xfrm rot="5400000">
                  <a:off x="6575720" y="2715886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103" name="Oval 304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104" name="Curved Connector 305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5" name="Curved Connector 306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5" name="Group 236"/>
                <p:cNvGrpSpPr/>
                <p:nvPr/>
              </p:nvGrpSpPr>
              <p:grpSpPr>
                <a:xfrm rot="6215477">
                  <a:off x="6589690" y="3249857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100" name="Oval 301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101" name="Curved Connector 302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2" name="Curved Connector 303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6" name="Group 237"/>
                <p:cNvGrpSpPr/>
                <p:nvPr/>
              </p:nvGrpSpPr>
              <p:grpSpPr>
                <a:xfrm rot="13921096">
                  <a:off x="2178290" y="4927172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97" name="Oval 298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98" name="Curved Connector 299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9" name="Curved Connector 300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7" name="Group 238"/>
                <p:cNvGrpSpPr/>
                <p:nvPr/>
              </p:nvGrpSpPr>
              <p:grpSpPr>
                <a:xfrm rot="15081794">
                  <a:off x="1561509" y="4086130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94" name="Oval 295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95" name="Curved Connector 296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" name="Curved Connector 297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8" name="Group 239"/>
                <p:cNvGrpSpPr/>
                <p:nvPr/>
              </p:nvGrpSpPr>
              <p:grpSpPr>
                <a:xfrm rot="15548624">
                  <a:off x="1349088" y="3582668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91" name="Oval 292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92" name="Curved Connector 293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3" name="Curved Connector 294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9" name="Group 240"/>
                <p:cNvGrpSpPr/>
                <p:nvPr/>
              </p:nvGrpSpPr>
              <p:grpSpPr>
                <a:xfrm rot="16200000">
                  <a:off x="1251046" y="3058720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88" name="Oval 289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89" name="Curved Connector 290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" name="Curved Connector 291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0" name="Group 241"/>
                <p:cNvGrpSpPr/>
                <p:nvPr/>
              </p:nvGrpSpPr>
              <p:grpSpPr>
                <a:xfrm rot="16433314">
                  <a:off x="1286411" y="2477494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85" name="Oval 286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86" name="Curved Connector 287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" name="Curved Connector 288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1" name="Group 242"/>
                <p:cNvGrpSpPr/>
                <p:nvPr/>
              </p:nvGrpSpPr>
              <p:grpSpPr>
                <a:xfrm rot="16523477">
                  <a:off x="1445569" y="1916826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82" name="Oval 283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83" name="Curved Connector 284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4" name="Curved Connector 285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2" name="Group 243"/>
                <p:cNvGrpSpPr/>
                <p:nvPr/>
              </p:nvGrpSpPr>
              <p:grpSpPr>
                <a:xfrm rot="17249345">
                  <a:off x="1659958" y="1433326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79" name="Oval 280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80" name="Curved Connector 281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1" name="Curved Connector 282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3" name="Group 244"/>
                <p:cNvGrpSpPr/>
                <p:nvPr/>
              </p:nvGrpSpPr>
              <p:grpSpPr>
                <a:xfrm rot="18027282">
                  <a:off x="1956422" y="1004222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76" name="Oval 277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77" name="Curved Connector 278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8" name="Curved Connector 279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4" name="Group 245"/>
                <p:cNvGrpSpPr/>
                <p:nvPr/>
              </p:nvGrpSpPr>
              <p:grpSpPr>
                <a:xfrm rot="18627387">
                  <a:off x="2350022" y="640469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73" name="Oval 274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74" name="Curved Connector 275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5" name="Curved Connector 276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5" name="Group 246"/>
                <p:cNvGrpSpPr/>
                <p:nvPr/>
              </p:nvGrpSpPr>
              <p:grpSpPr>
                <a:xfrm rot="19327213">
                  <a:off x="2805386" y="380032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70" name="Oval 271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71" name="Curved Connector 272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2" name="Curved Connector 273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6" name="Group 247"/>
                <p:cNvGrpSpPr/>
                <p:nvPr/>
              </p:nvGrpSpPr>
              <p:grpSpPr>
                <a:xfrm rot="20534879">
                  <a:off x="3276878" y="220671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67" name="Oval 268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68" name="Curved Connector 269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9" name="Curved Connector 270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7" name="Group 248"/>
                <p:cNvGrpSpPr/>
                <p:nvPr/>
              </p:nvGrpSpPr>
              <p:grpSpPr>
                <a:xfrm>
                  <a:off x="3761857" y="133223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64" name="Oval 265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65" name="Curved Connector 266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6" name="Curved Connector 267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8" name="Group 249"/>
                <p:cNvGrpSpPr/>
                <p:nvPr/>
              </p:nvGrpSpPr>
              <p:grpSpPr>
                <a:xfrm rot="11621831">
                  <a:off x="3504671" y="5523411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61" name="Oval 262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62" name="Curved Connector 263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3" name="Curved Connector 264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9" name="Group 250"/>
                <p:cNvGrpSpPr/>
                <p:nvPr/>
              </p:nvGrpSpPr>
              <p:grpSpPr>
                <a:xfrm rot="12736400">
                  <a:off x="2603239" y="5181259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58" name="Oval 259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59" name="Curved Connector 260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" name="Curved Connector 261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0" name="Group 251"/>
                <p:cNvGrpSpPr/>
                <p:nvPr/>
              </p:nvGrpSpPr>
              <p:grpSpPr>
                <a:xfrm rot="14084449">
                  <a:off x="1820932" y="4500839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55" name="Oval 256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56" name="Curved Connector 257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7" name="Curved Connector 258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1" name="Group 252"/>
                <p:cNvGrpSpPr/>
                <p:nvPr/>
              </p:nvGrpSpPr>
              <p:grpSpPr>
                <a:xfrm rot="12070966">
                  <a:off x="3000378" y="5401754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52" name="Oval 253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53" name="Curved Connector 254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" name="Curved Connector 255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sp>
          <p:nvSpPr>
            <p:cNvPr id="11" name="Oval 212"/>
            <p:cNvSpPr>
              <a:spLocks noChangeAspect="1"/>
            </p:cNvSpPr>
            <p:nvPr/>
          </p:nvSpPr>
          <p:spPr bwMode="auto">
            <a:xfrm>
              <a:off x="5930756" y="5199958"/>
              <a:ext cx="108000" cy="1080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b-NO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endParaRPr>
            </a:p>
          </p:txBody>
        </p:sp>
        <p:sp>
          <p:nvSpPr>
            <p:cNvPr id="12" name="Oval 213"/>
            <p:cNvSpPr>
              <a:spLocks noChangeAspect="1"/>
            </p:cNvSpPr>
            <p:nvPr/>
          </p:nvSpPr>
          <p:spPr bwMode="auto">
            <a:xfrm>
              <a:off x="6084222" y="5296880"/>
              <a:ext cx="108000" cy="1080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b-NO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endParaRPr>
            </a:p>
          </p:txBody>
        </p:sp>
        <p:sp>
          <p:nvSpPr>
            <p:cNvPr id="13" name="Oval 214"/>
            <p:cNvSpPr>
              <a:spLocks noChangeAspect="1"/>
            </p:cNvSpPr>
            <p:nvPr/>
          </p:nvSpPr>
          <p:spPr bwMode="auto">
            <a:xfrm>
              <a:off x="5800811" y="5235466"/>
              <a:ext cx="108000" cy="1080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b-NO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endParaRPr>
            </a:p>
          </p:txBody>
        </p:sp>
        <p:sp>
          <p:nvSpPr>
            <p:cNvPr id="14" name="Oval 215"/>
            <p:cNvSpPr>
              <a:spLocks noChangeAspect="1"/>
            </p:cNvSpPr>
            <p:nvPr/>
          </p:nvSpPr>
          <p:spPr bwMode="auto">
            <a:xfrm>
              <a:off x="5768371" y="5389692"/>
              <a:ext cx="108000" cy="1080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b-NO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endParaRPr>
            </a:p>
          </p:txBody>
        </p:sp>
        <p:sp>
          <p:nvSpPr>
            <p:cNvPr id="15" name="Oval 216"/>
            <p:cNvSpPr>
              <a:spLocks noChangeAspect="1"/>
            </p:cNvSpPr>
            <p:nvPr/>
          </p:nvSpPr>
          <p:spPr bwMode="auto">
            <a:xfrm>
              <a:off x="5958535" y="5384277"/>
              <a:ext cx="108000" cy="1080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b-NO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endParaRPr>
            </a:p>
          </p:txBody>
        </p:sp>
        <p:sp>
          <p:nvSpPr>
            <p:cNvPr id="16" name="Oval 217"/>
            <p:cNvSpPr>
              <a:spLocks noChangeAspect="1"/>
            </p:cNvSpPr>
            <p:nvPr/>
          </p:nvSpPr>
          <p:spPr bwMode="auto">
            <a:xfrm>
              <a:off x="5860784" y="5491215"/>
              <a:ext cx="108000" cy="1080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b-NO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endParaRPr>
            </a:p>
          </p:txBody>
        </p:sp>
        <p:sp>
          <p:nvSpPr>
            <p:cNvPr id="17" name="Oval 218"/>
            <p:cNvSpPr>
              <a:spLocks noChangeAspect="1"/>
            </p:cNvSpPr>
            <p:nvPr/>
          </p:nvSpPr>
          <p:spPr bwMode="auto">
            <a:xfrm>
              <a:off x="6059516" y="5504818"/>
              <a:ext cx="108000" cy="1080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b-NO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endParaRPr>
            </a:p>
          </p:txBody>
        </p:sp>
      </p:grpSp>
      <p:sp>
        <p:nvSpPr>
          <p:cNvPr id="8" name="Freeform 7"/>
          <p:cNvSpPr/>
          <p:nvPr/>
        </p:nvSpPr>
        <p:spPr bwMode="auto">
          <a:xfrm>
            <a:off x="3038764" y="4128655"/>
            <a:ext cx="452581" cy="526472"/>
          </a:xfrm>
          <a:custGeom>
            <a:avLst/>
            <a:gdLst>
              <a:gd name="connsiteX0" fmla="*/ 18472 w 452581"/>
              <a:gd name="connsiteY0" fmla="*/ 526472 h 526472"/>
              <a:gd name="connsiteX1" fmla="*/ 9236 w 452581"/>
              <a:gd name="connsiteY1" fmla="*/ 480290 h 526472"/>
              <a:gd name="connsiteX2" fmla="*/ 0 w 452581"/>
              <a:gd name="connsiteY2" fmla="*/ 452581 h 526472"/>
              <a:gd name="connsiteX3" fmla="*/ 9236 w 452581"/>
              <a:gd name="connsiteY3" fmla="*/ 323272 h 526472"/>
              <a:gd name="connsiteX4" fmla="*/ 27709 w 452581"/>
              <a:gd name="connsiteY4" fmla="*/ 258618 h 526472"/>
              <a:gd name="connsiteX5" fmla="*/ 129309 w 452581"/>
              <a:gd name="connsiteY5" fmla="*/ 267854 h 526472"/>
              <a:gd name="connsiteX6" fmla="*/ 157018 w 452581"/>
              <a:gd name="connsiteY6" fmla="*/ 277090 h 526472"/>
              <a:gd name="connsiteX7" fmla="*/ 203200 w 452581"/>
              <a:gd name="connsiteY7" fmla="*/ 267854 h 526472"/>
              <a:gd name="connsiteX8" fmla="*/ 230909 w 452581"/>
              <a:gd name="connsiteY8" fmla="*/ 249381 h 526472"/>
              <a:gd name="connsiteX9" fmla="*/ 240145 w 452581"/>
              <a:gd name="connsiteY9" fmla="*/ 212436 h 526472"/>
              <a:gd name="connsiteX10" fmla="*/ 249381 w 452581"/>
              <a:gd name="connsiteY10" fmla="*/ 46181 h 526472"/>
              <a:gd name="connsiteX11" fmla="*/ 267854 w 452581"/>
              <a:gd name="connsiteY11" fmla="*/ 18472 h 526472"/>
              <a:gd name="connsiteX12" fmla="*/ 323272 w 452581"/>
              <a:gd name="connsiteY12" fmla="*/ 0 h 526472"/>
              <a:gd name="connsiteX13" fmla="*/ 443345 w 452581"/>
              <a:gd name="connsiteY13" fmla="*/ 9236 h 526472"/>
              <a:gd name="connsiteX14" fmla="*/ 452581 w 452581"/>
              <a:gd name="connsiteY14" fmla="*/ 36945 h 526472"/>
              <a:gd name="connsiteX15" fmla="*/ 443345 w 452581"/>
              <a:gd name="connsiteY15" fmla="*/ 120072 h 526472"/>
              <a:gd name="connsiteX16" fmla="*/ 443345 w 452581"/>
              <a:gd name="connsiteY16" fmla="*/ 147781 h 526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2581" h="526472">
                <a:moveTo>
                  <a:pt x="18472" y="526472"/>
                </a:moveTo>
                <a:cubicBezTo>
                  <a:pt x="15393" y="511078"/>
                  <a:pt x="13043" y="495520"/>
                  <a:pt x="9236" y="480290"/>
                </a:cubicBezTo>
                <a:cubicBezTo>
                  <a:pt x="6875" y="470845"/>
                  <a:pt x="0" y="462317"/>
                  <a:pt x="0" y="452581"/>
                </a:cubicBezTo>
                <a:cubicBezTo>
                  <a:pt x="0" y="409368"/>
                  <a:pt x="4464" y="366221"/>
                  <a:pt x="9236" y="323272"/>
                </a:cubicBezTo>
                <a:cubicBezTo>
                  <a:pt x="11169" y="305871"/>
                  <a:pt x="21870" y="276135"/>
                  <a:pt x="27709" y="258618"/>
                </a:cubicBezTo>
                <a:cubicBezTo>
                  <a:pt x="61576" y="261697"/>
                  <a:pt x="95644" y="263045"/>
                  <a:pt x="129309" y="267854"/>
                </a:cubicBezTo>
                <a:cubicBezTo>
                  <a:pt x="138947" y="269231"/>
                  <a:pt x="147282" y="277090"/>
                  <a:pt x="157018" y="277090"/>
                </a:cubicBezTo>
                <a:cubicBezTo>
                  <a:pt x="172717" y="277090"/>
                  <a:pt x="187806" y="270933"/>
                  <a:pt x="203200" y="267854"/>
                </a:cubicBezTo>
                <a:cubicBezTo>
                  <a:pt x="212436" y="261696"/>
                  <a:pt x="224751" y="258617"/>
                  <a:pt x="230909" y="249381"/>
                </a:cubicBezTo>
                <a:cubicBezTo>
                  <a:pt x="237950" y="238819"/>
                  <a:pt x="238996" y="225078"/>
                  <a:pt x="240145" y="212436"/>
                </a:cubicBezTo>
                <a:cubicBezTo>
                  <a:pt x="245170" y="157160"/>
                  <a:pt x="241532" y="101127"/>
                  <a:pt x="249381" y="46181"/>
                </a:cubicBezTo>
                <a:cubicBezTo>
                  <a:pt x="250951" y="35192"/>
                  <a:pt x="258441" y="24355"/>
                  <a:pt x="267854" y="18472"/>
                </a:cubicBezTo>
                <a:cubicBezTo>
                  <a:pt x="284366" y="8152"/>
                  <a:pt x="323272" y="0"/>
                  <a:pt x="323272" y="0"/>
                </a:cubicBezTo>
                <a:cubicBezTo>
                  <a:pt x="363296" y="3079"/>
                  <a:pt x="404747" y="-1792"/>
                  <a:pt x="443345" y="9236"/>
                </a:cubicBezTo>
                <a:cubicBezTo>
                  <a:pt x="452706" y="11911"/>
                  <a:pt x="452581" y="27209"/>
                  <a:pt x="452581" y="36945"/>
                </a:cubicBezTo>
                <a:cubicBezTo>
                  <a:pt x="452581" y="64825"/>
                  <a:pt x="445660" y="92289"/>
                  <a:pt x="443345" y="120072"/>
                </a:cubicBezTo>
                <a:cubicBezTo>
                  <a:pt x="442578" y="129276"/>
                  <a:pt x="443345" y="138545"/>
                  <a:pt x="443345" y="147781"/>
                </a:cubicBezTo>
              </a:path>
            </a:pathLst>
          </a:custGeom>
          <a:noFill/>
          <a:ln w="571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6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208" name="Freeform 207"/>
          <p:cNvSpPr/>
          <p:nvPr/>
        </p:nvSpPr>
        <p:spPr bwMode="auto">
          <a:xfrm rot="18757406">
            <a:off x="2791707" y="4850688"/>
            <a:ext cx="452581" cy="526472"/>
          </a:xfrm>
          <a:custGeom>
            <a:avLst/>
            <a:gdLst>
              <a:gd name="connsiteX0" fmla="*/ 18472 w 452581"/>
              <a:gd name="connsiteY0" fmla="*/ 526472 h 526472"/>
              <a:gd name="connsiteX1" fmla="*/ 9236 w 452581"/>
              <a:gd name="connsiteY1" fmla="*/ 480290 h 526472"/>
              <a:gd name="connsiteX2" fmla="*/ 0 w 452581"/>
              <a:gd name="connsiteY2" fmla="*/ 452581 h 526472"/>
              <a:gd name="connsiteX3" fmla="*/ 9236 w 452581"/>
              <a:gd name="connsiteY3" fmla="*/ 323272 h 526472"/>
              <a:gd name="connsiteX4" fmla="*/ 27709 w 452581"/>
              <a:gd name="connsiteY4" fmla="*/ 258618 h 526472"/>
              <a:gd name="connsiteX5" fmla="*/ 129309 w 452581"/>
              <a:gd name="connsiteY5" fmla="*/ 267854 h 526472"/>
              <a:gd name="connsiteX6" fmla="*/ 157018 w 452581"/>
              <a:gd name="connsiteY6" fmla="*/ 277090 h 526472"/>
              <a:gd name="connsiteX7" fmla="*/ 203200 w 452581"/>
              <a:gd name="connsiteY7" fmla="*/ 267854 h 526472"/>
              <a:gd name="connsiteX8" fmla="*/ 230909 w 452581"/>
              <a:gd name="connsiteY8" fmla="*/ 249381 h 526472"/>
              <a:gd name="connsiteX9" fmla="*/ 240145 w 452581"/>
              <a:gd name="connsiteY9" fmla="*/ 212436 h 526472"/>
              <a:gd name="connsiteX10" fmla="*/ 249381 w 452581"/>
              <a:gd name="connsiteY10" fmla="*/ 46181 h 526472"/>
              <a:gd name="connsiteX11" fmla="*/ 267854 w 452581"/>
              <a:gd name="connsiteY11" fmla="*/ 18472 h 526472"/>
              <a:gd name="connsiteX12" fmla="*/ 323272 w 452581"/>
              <a:gd name="connsiteY12" fmla="*/ 0 h 526472"/>
              <a:gd name="connsiteX13" fmla="*/ 443345 w 452581"/>
              <a:gd name="connsiteY13" fmla="*/ 9236 h 526472"/>
              <a:gd name="connsiteX14" fmla="*/ 452581 w 452581"/>
              <a:gd name="connsiteY14" fmla="*/ 36945 h 526472"/>
              <a:gd name="connsiteX15" fmla="*/ 443345 w 452581"/>
              <a:gd name="connsiteY15" fmla="*/ 120072 h 526472"/>
              <a:gd name="connsiteX16" fmla="*/ 443345 w 452581"/>
              <a:gd name="connsiteY16" fmla="*/ 147781 h 526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2581" h="526472">
                <a:moveTo>
                  <a:pt x="18472" y="526472"/>
                </a:moveTo>
                <a:cubicBezTo>
                  <a:pt x="15393" y="511078"/>
                  <a:pt x="13043" y="495520"/>
                  <a:pt x="9236" y="480290"/>
                </a:cubicBezTo>
                <a:cubicBezTo>
                  <a:pt x="6875" y="470845"/>
                  <a:pt x="0" y="462317"/>
                  <a:pt x="0" y="452581"/>
                </a:cubicBezTo>
                <a:cubicBezTo>
                  <a:pt x="0" y="409368"/>
                  <a:pt x="4464" y="366221"/>
                  <a:pt x="9236" y="323272"/>
                </a:cubicBezTo>
                <a:cubicBezTo>
                  <a:pt x="11169" y="305871"/>
                  <a:pt x="21870" y="276135"/>
                  <a:pt x="27709" y="258618"/>
                </a:cubicBezTo>
                <a:cubicBezTo>
                  <a:pt x="61576" y="261697"/>
                  <a:pt x="95644" y="263045"/>
                  <a:pt x="129309" y="267854"/>
                </a:cubicBezTo>
                <a:cubicBezTo>
                  <a:pt x="138947" y="269231"/>
                  <a:pt x="147282" y="277090"/>
                  <a:pt x="157018" y="277090"/>
                </a:cubicBezTo>
                <a:cubicBezTo>
                  <a:pt x="172717" y="277090"/>
                  <a:pt x="187806" y="270933"/>
                  <a:pt x="203200" y="267854"/>
                </a:cubicBezTo>
                <a:cubicBezTo>
                  <a:pt x="212436" y="261696"/>
                  <a:pt x="224751" y="258617"/>
                  <a:pt x="230909" y="249381"/>
                </a:cubicBezTo>
                <a:cubicBezTo>
                  <a:pt x="237950" y="238819"/>
                  <a:pt x="238996" y="225078"/>
                  <a:pt x="240145" y="212436"/>
                </a:cubicBezTo>
                <a:cubicBezTo>
                  <a:pt x="245170" y="157160"/>
                  <a:pt x="241532" y="101127"/>
                  <a:pt x="249381" y="46181"/>
                </a:cubicBezTo>
                <a:cubicBezTo>
                  <a:pt x="250951" y="35192"/>
                  <a:pt x="258441" y="24355"/>
                  <a:pt x="267854" y="18472"/>
                </a:cubicBezTo>
                <a:cubicBezTo>
                  <a:pt x="284366" y="8152"/>
                  <a:pt x="323272" y="0"/>
                  <a:pt x="323272" y="0"/>
                </a:cubicBezTo>
                <a:cubicBezTo>
                  <a:pt x="363296" y="3079"/>
                  <a:pt x="404747" y="-1792"/>
                  <a:pt x="443345" y="9236"/>
                </a:cubicBezTo>
                <a:cubicBezTo>
                  <a:pt x="452706" y="11911"/>
                  <a:pt x="452581" y="27209"/>
                  <a:pt x="452581" y="36945"/>
                </a:cubicBezTo>
                <a:cubicBezTo>
                  <a:pt x="452581" y="64825"/>
                  <a:pt x="445660" y="92289"/>
                  <a:pt x="443345" y="120072"/>
                </a:cubicBezTo>
                <a:cubicBezTo>
                  <a:pt x="442578" y="129276"/>
                  <a:pt x="443345" y="138545"/>
                  <a:pt x="443345" y="147781"/>
                </a:cubicBezTo>
              </a:path>
            </a:pathLst>
          </a:custGeom>
          <a:noFill/>
          <a:ln w="571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6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209" name="Freeform 208"/>
          <p:cNvSpPr/>
          <p:nvPr/>
        </p:nvSpPr>
        <p:spPr bwMode="auto">
          <a:xfrm rot="4539638">
            <a:off x="4432422" y="3900494"/>
            <a:ext cx="452581" cy="526472"/>
          </a:xfrm>
          <a:custGeom>
            <a:avLst/>
            <a:gdLst>
              <a:gd name="connsiteX0" fmla="*/ 18472 w 452581"/>
              <a:gd name="connsiteY0" fmla="*/ 526472 h 526472"/>
              <a:gd name="connsiteX1" fmla="*/ 9236 w 452581"/>
              <a:gd name="connsiteY1" fmla="*/ 480290 h 526472"/>
              <a:gd name="connsiteX2" fmla="*/ 0 w 452581"/>
              <a:gd name="connsiteY2" fmla="*/ 452581 h 526472"/>
              <a:gd name="connsiteX3" fmla="*/ 9236 w 452581"/>
              <a:gd name="connsiteY3" fmla="*/ 323272 h 526472"/>
              <a:gd name="connsiteX4" fmla="*/ 27709 w 452581"/>
              <a:gd name="connsiteY4" fmla="*/ 258618 h 526472"/>
              <a:gd name="connsiteX5" fmla="*/ 129309 w 452581"/>
              <a:gd name="connsiteY5" fmla="*/ 267854 h 526472"/>
              <a:gd name="connsiteX6" fmla="*/ 157018 w 452581"/>
              <a:gd name="connsiteY6" fmla="*/ 277090 h 526472"/>
              <a:gd name="connsiteX7" fmla="*/ 203200 w 452581"/>
              <a:gd name="connsiteY7" fmla="*/ 267854 h 526472"/>
              <a:gd name="connsiteX8" fmla="*/ 230909 w 452581"/>
              <a:gd name="connsiteY8" fmla="*/ 249381 h 526472"/>
              <a:gd name="connsiteX9" fmla="*/ 240145 w 452581"/>
              <a:gd name="connsiteY9" fmla="*/ 212436 h 526472"/>
              <a:gd name="connsiteX10" fmla="*/ 249381 w 452581"/>
              <a:gd name="connsiteY10" fmla="*/ 46181 h 526472"/>
              <a:gd name="connsiteX11" fmla="*/ 267854 w 452581"/>
              <a:gd name="connsiteY11" fmla="*/ 18472 h 526472"/>
              <a:gd name="connsiteX12" fmla="*/ 323272 w 452581"/>
              <a:gd name="connsiteY12" fmla="*/ 0 h 526472"/>
              <a:gd name="connsiteX13" fmla="*/ 443345 w 452581"/>
              <a:gd name="connsiteY13" fmla="*/ 9236 h 526472"/>
              <a:gd name="connsiteX14" fmla="*/ 452581 w 452581"/>
              <a:gd name="connsiteY14" fmla="*/ 36945 h 526472"/>
              <a:gd name="connsiteX15" fmla="*/ 443345 w 452581"/>
              <a:gd name="connsiteY15" fmla="*/ 120072 h 526472"/>
              <a:gd name="connsiteX16" fmla="*/ 443345 w 452581"/>
              <a:gd name="connsiteY16" fmla="*/ 147781 h 526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2581" h="526472">
                <a:moveTo>
                  <a:pt x="18472" y="526472"/>
                </a:moveTo>
                <a:cubicBezTo>
                  <a:pt x="15393" y="511078"/>
                  <a:pt x="13043" y="495520"/>
                  <a:pt x="9236" y="480290"/>
                </a:cubicBezTo>
                <a:cubicBezTo>
                  <a:pt x="6875" y="470845"/>
                  <a:pt x="0" y="462317"/>
                  <a:pt x="0" y="452581"/>
                </a:cubicBezTo>
                <a:cubicBezTo>
                  <a:pt x="0" y="409368"/>
                  <a:pt x="4464" y="366221"/>
                  <a:pt x="9236" y="323272"/>
                </a:cubicBezTo>
                <a:cubicBezTo>
                  <a:pt x="11169" y="305871"/>
                  <a:pt x="21870" y="276135"/>
                  <a:pt x="27709" y="258618"/>
                </a:cubicBezTo>
                <a:cubicBezTo>
                  <a:pt x="61576" y="261697"/>
                  <a:pt x="95644" y="263045"/>
                  <a:pt x="129309" y="267854"/>
                </a:cubicBezTo>
                <a:cubicBezTo>
                  <a:pt x="138947" y="269231"/>
                  <a:pt x="147282" y="277090"/>
                  <a:pt x="157018" y="277090"/>
                </a:cubicBezTo>
                <a:cubicBezTo>
                  <a:pt x="172717" y="277090"/>
                  <a:pt x="187806" y="270933"/>
                  <a:pt x="203200" y="267854"/>
                </a:cubicBezTo>
                <a:cubicBezTo>
                  <a:pt x="212436" y="261696"/>
                  <a:pt x="224751" y="258617"/>
                  <a:pt x="230909" y="249381"/>
                </a:cubicBezTo>
                <a:cubicBezTo>
                  <a:pt x="237950" y="238819"/>
                  <a:pt x="238996" y="225078"/>
                  <a:pt x="240145" y="212436"/>
                </a:cubicBezTo>
                <a:cubicBezTo>
                  <a:pt x="245170" y="157160"/>
                  <a:pt x="241532" y="101127"/>
                  <a:pt x="249381" y="46181"/>
                </a:cubicBezTo>
                <a:cubicBezTo>
                  <a:pt x="250951" y="35192"/>
                  <a:pt x="258441" y="24355"/>
                  <a:pt x="267854" y="18472"/>
                </a:cubicBezTo>
                <a:cubicBezTo>
                  <a:pt x="284366" y="8152"/>
                  <a:pt x="323272" y="0"/>
                  <a:pt x="323272" y="0"/>
                </a:cubicBezTo>
                <a:cubicBezTo>
                  <a:pt x="363296" y="3079"/>
                  <a:pt x="404747" y="-1792"/>
                  <a:pt x="443345" y="9236"/>
                </a:cubicBezTo>
                <a:cubicBezTo>
                  <a:pt x="452706" y="11911"/>
                  <a:pt x="452581" y="27209"/>
                  <a:pt x="452581" y="36945"/>
                </a:cubicBezTo>
                <a:cubicBezTo>
                  <a:pt x="452581" y="64825"/>
                  <a:pt x="445660" y="92289"/>
                  <a:pt x="443345" y="120072"/>
                </a:cubicBezTo>
                <a:cubicBezTo>
                  <a:pt x="442578" y="129276"/>
                  <a:pt x="443345" y="138545"/>
                  <a:pt x="443345" y="147781"/>
                </a:cubicBezTo>
              </a:path>
            </a:pathLst>
          </a:custGeom>
          <a:noFill/>
          <a:ln w="571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6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210" name="Freeform 209"/>
          <p:cNvSpPr/>
          <p:nvPr/>
        </p:nvSpPr>
        <p:spPr bwMode="auto">
          <a:xfrm rot="2188889">
            <a:off x="3699045" y="3777053"/>
            <a:ext cx="452581" cy="526472"/>
          </a:xfrm>
          <a:custGeom>
            <a:avLst/>
            <a:gdLst>
              <a:gd name="connsiteX0" fmla="*/ 18472 w 452581"/>
              <a:gd name="connsiteY0" fmla="*/ 526472 h 526472"/>
              <a:gd name="connsiteX1" fmla="*/ 9236 w 452581"/>
              <a:gd name="connsiteY1" fmla="*/ 480290 h 526472"/>
              <a:gd name="connsiteX2" fmla="*/ 0 w 452581"/>
              <a:gd name="connsiteY2" fmla="*/ 452581 h 526472"/>
              <a:gd name="connsiteX3" fmla="*/ 9236 w 452581"/>
              <a:gd name="connsiteY3" fmla="*/ 323272 h 526472"/>
              <a:gd name="connsiteX4" fmla="*/ 27709 w 452581"/>
              <a:gd name="connsiteY4" fmla="*/ 258618 h 526472"/>
              <a:gd name="connsiteX5" fmla="*/ 129309 w 452581"/>
              <a:gd name="connsiteY5" fmla="*/ 267854 h 526472"/>
              <a:gd name="connsiteX6" fmla="*/ 157018 w 452581"/>
              <a:gd name="connsiteY6" fmla="*/ 277090 h 526472"/>
              <a:gd name="connsiteX7" fmla="*/ 203200 w 452581"/>
              <a:gd name="connsiteY7" fmla="*/ 267854 h 526472"/>
              <a:gd name="connsiteX8" fmla="*/ 230909 w 452581"/>
              <a:gd name="connsiteY8" fmla="*/ 249381 h 526472"/>
              <a:gd name="connsiteX9" fmla="*/ 240145 w 452581"/>
              <a:gd name="connsiteY9" fmla="*/ 212436 h 526472"/>
              <a:gd name="connsiteX10" fmla="*/ 249381 w 452581"/>
              <a:gd name="connsiteY10" fmla="*/ 46181 h 526472"/>
              <a:gd name="connsiteX11" fmla="*/ 267854 w 452581"/>
              <a:gd name="connsiteY11" fmla="*/ 18472 h 526472"/>
              <a:gd name="connsiteX12" fmla="*/ 323272 w 452581"/>
              <a:gd name="connsiteY12" fmla="*/ 0 h 526472"/>
              <a:gd name="connsiteX13" fmla="*/ 443345 w 452581"/>
              <a:gd name="connsiteY13" fmla="*/ 9236 h 526472"/>
              <a:gd name="connsiteX14" fmla="*/ 452581 w 452581"/>
              <a:gd name="connsiteY14" fmla="*/ 36945 h 526472"/>
              <a:gd name="connsiteX15" fmla="*/ 443345 w 452581"/>
              <a:gd name="connsiteY15" fmla="*/ 120072 h 526472"/>
              <a:gd name="connsiteX16" fmla="*/ 443345 w 452581"/>
              <a:gd name="connsiteY16" fmla="*/ 147781 h 526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2581" h="526472">
                <a:moveTo>
                  <a:pt x="18472" y="526472"/>
                </a:moveTo>
                <a:cubicBezTo>
                  <a:pt x="15393" y="511078"/>
                  <a:pt x="13043" y="495520"/>
                  <a:pt x="9236" y="480290"/>
                </a:cubicBezTo>
                <a:cubicBezTo>
                  <a:pt x="6875" y="470845"/>
                  <a:pt x="0" y="462317"/>
                  <a:pt x="0" y="452581"/>
                </a:cubicBezTo>
                <a:cubicBezTo>
                  <a:pt x="0" y="409368"/>
                  <a:pt x="4464" y="366221"/>
                  <a:pt x="9236" y="323272"/>
                </a:cubicBezTo>
                <a:cubicBezTo>
                  <a:pt x="11169" y="305871"/>
                  <a:pt x="21870" y="276135"/>
                  <a:pt x="27709" y="258618"/>
                </a:cubicBezTo>
                <a:cubicBezTo>
                  <a:pt x="61576" y="261697"/>
                  <a:pt x="95644" y="263045"/>
                  <a:pt x="129309" y="267854"/>
                </a:cubicBezTo>
                <a:cubicBezTo>
                  <a:pt x="138947" y="269231"/>
                  <a:pt x="147282" y="277090"/>
                  <a:pt x="157018" y="277090"/>
                </a:cubicBezTo>
                <a:cubicBezTo>
                  <a:pt x="172717" y="277090"/>
                  <a:pt x="187806" y="270933"/>
                  <a:pt x="203200" y="267854"/>
                </a:cubicBezTo>
                <a:cubicBezTo>
                  <a:pt x="212436" y="261696"/>
                  <a:pt x="224751" y="258617"/>
                  <a:pt x="230909" y="249381"/>
                </a:cubicBezTo>
                <a:cubicBezTo>
                  <a:pt x="237950" y="238819"/>
                  <a:pt x="238996" y="225078"/>
                  <a:pt x="240145" y="212436"/>
                </a:cubicBezTo>
                <a:cubicBezTo>
                  <a:pt x="245170" y="157160"/>
                  <a:pt x="241532" y="101127"/>
                  <a:pt x="249381" y="46181"/>
                </a:cubicBezTo>
                <a:cubicBezTo>
                  <a:pt x="250951" y="35192"/>
                  <a:pt x="258441" y="24355"/>
                  <a:pt x="267854" y="18472"/>
                </a:cubicBezTo>
                <a:cubicBezTo>
                  <a:pt x="284366" y="8152"/>
                  <a:pt x="323272" y="0"/>
                  <a:pt x="323272" y="0"/>
                </a:cubicBezTo>
                <a:cubicBezTo>
                  <a:pt x="363296" y="3079"/>
                  <a:pt x="404747" y="-1792"/>
                  <a:pt x="443345" y="9236"/>
                </a:cubicBezTo>
                <a:cubicBezTo>
                  <a:pt x="452706" y="11911"/>
                  <a:pt x="452581" y="27209"/>
                  <a:pt x="452581" y="36945"/>
                </a:cubicBezTo>
                <a:cubicBezTo>
                  <a:pt x="452581" y="64825"/>
                  <a:pt x="445660" y="92289"/>
                  <a:pt x="443345" y="120072"/>
                </a:cubicBezTo>
                <a:cubicBezTo>
                  <a:pt x="442578" y="129276"/>
                  <a:pt x="443345" y="138545"/>
                  <a:pt x="443345" y="147781"/>
                </a:cubicBezTo>
              </a:path>
            </a:pathLst>
          </a:custGeom>
          <a:noFill/>
          <a:ln w="571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6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211" name="Freeform 210"/>
          <p:cNvSpPr/>
          <p:nvPr/>
        </p:nvSpPr>
        <p:spPr bwMode="auto">
          <a:xfrm rot="16813651">
            <a:off x="3025780" y="5521986"/>
            <a:ext cx="452581" cy="526472"/>
          </a:xfrm>
          <a:custGeom>
            <a:avLst/>
            <a:gdLst>
              <a:gd name="connsiteX0" fmla="*/ 18472 w 452581"/>
              <a:gd name="connsiteY0" fmla="*/ 526472 h 526472"/>
              <a:gd name="connsiteX1" fmla="*/ 9236 w 452581"/>
              <a:gd name="connsiteY1" fmla="*/ 480290 h 526472"/>
              <a:gd name="connsiteX2" fmla="*/ 0 w 452581"/>
              <a:gd name="connsiteY2" fmla="*/ 452581 h 526472"/>
              <a:gd name="connsiteX3" fmla="*/ 9236 w 452581"/>
              <a:gd name="connsiteY3" fmla="*/ 323272 h 526472"/>
              <a:gd name="connsiteX4" fmla="*/ 27709 w 452581"/>
              <a:gd name="connsiteY4" fmla="*/ 258618 h 526472"/>
              <a:gd name="connsiteX5" fmla="*/ 129309 w 452581"/>
              <a:gd name="connsiteY5" fmla="*/ 267854 h 526472"/>
              <a:gd name="connsiteX6" fmla="*/ 157018 w 452581"/>
              <a:gd name="connsiteY6" fmla="*/ 277090 h 526472"/>
              <a:gd name="connsiteX7" fmla="*/ 203200 w 452581"/>
              <a:gd name="connsiteY7" fmla="*/ 267854 h 526472"/>
              <a:gd name="connsiteX8" fmla="*/ 230909 w 452581"/>
              <a:gd name="connsiteY8" fmla="*/ 249381 h 526472"/>
              <a:gd name="connsiteX9" fmla="*/ 240145 w 452581"/>
              <a:gd name="connsiteY9" fmla="*/ 212436 h 526472"/>
              <a:gd name="connsiteX10" fmla="*/ 249381 w 452581"/>
              <a:gd name="connsiteY10" fmla="*/ 46181 h 526472"/>
              <a:gd name="connsiteX11" fmla="*/ 267854 w 452581"/>
              <a:gd name="connsiteY11" fmla="*/ 18472 h 526472"/>
              <a:gd name="connsiteX12" fmla="*/ 323272 w 452581"/>
              <a:gd name="connsiteY12" fmla="*/ 0 h 526472"/>
              <a:gd name="connsiteX13" fmla="*/ 443345 w 452581"/>
              <a:gd name="connsiteY13" fmla="*/ 9236 h 526472"/>
              <a:gd name="connsiteX14" fmla="*/ 452581 w 452581"/>
              <a:gd name="connsiteY14" fmla="*/ 36945 h 526472"/>
              <a:gd name="connsiteX15" fmla="*/ 443345 w 452581"/>
              <a:gd name="connsiteY15" fmla="*/ 120072 h 526472"/>
              <a:gd name="connsiteX16" fmla="*/ 443345 w 452581"/>
              <a:gd name="connsiteY16" fmla="*/ 147781 h 526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2581" h="526472">
                <a:moveTo>
                  <a:pt x="18472" y="526472"/>
                </a:moveTo>
                <a:cubicBezTo>
                  <a:pt x="15393" y="511078"/>
                  <a:pt x="13043" y="495520"/>
                  <a:pt x="9236" y="480290"/>
                </a:cubicBezTo>
                <a:cubicBezTo>
                  <a:pt x="6875" y="470845"/>
                  <a:pt x="0" y="462317"/>
                  <a:pt x="0" y="452581"/>
                </a:cubicBezTo>
                <a:cubicBezTo>
                  <a:pt x="0" y="409368"/>
                  <a:pt x="4464" y="366221"/>
                  <a:pt x="9236" y="323272"/>
                </a:cubicBezTo>
                <a:cubicBezTo>
                  <a:pt x="11169" y="305871"/>
                  <a:pt x="21870" y="276135"/>
                  <a:pt x="27709" y="258618"/>
                </a:cubicBezTo>
                <a:cubicBezTo>
                  <a:pt x="61576" y="261697"/>
                  <a:pt x="95644" y="263045"/>
                  <a:pt x="129309" y="267854"/>
                </a:cubicBezTo>
                <a:cubicBezTo>
                  <a:pt x="138947" y="269231"/>
                  <a:pt x="147282" y="277090"/>
                  <a:pt x="157018" y="277090"/>
                </a:cubicBezTo>
                <a:cubicBezTo>
                  <a:pt x="172717" y="277090"/>
                  <a:pt x="187806" y="270933"/>
                  <a:pt x="203200" y="267854"/>
                </a:cubicBezTo>
                <a:cubicBezTo>
                  <a:pt x="212436" y="261696"/>
                  <a:pt x="224751" y="258617"/>
                  <a:pt x="230909" y="249381"/>
                </a:cubicBezTo>
                <a:cubicBezTo>
                  <a:pt x="237950" y="238819"/>
                  <a:pt x="238996" y="225078"/>
                  <a:pt x="240145" y="212436"/>
                </a:cubicBezTo>
                <a:cubicBezTo>
                  <a:pt x="245170" y="157160"/>
                  <a:pt x="241532" y="101127"/>
                  <a:pt x="249381" y="46181"/>
                </a:cubicBezTo>
                <a:cubicBezTo>
                  <a:pt x="250951" y="35192"/>
                  <a:pt x="258441" y="24355"/>
                  <a:pt x="267854" y="18472"/>
                </a:cubicBezTo>
                <a:cubicBezTo>
                  <a:pt x="284366" y="8152"/>
                  <a:pt x="323272" y="0"/>
                  <a:pt x="323272" y="0"/>
                </a:cubicBezTo>
                <a:cubicBezTo>
                  <a:pt x="363296" y="3079"/>
                  <a:pt x="404747" y="-1792"/>
                  <a:pt x="443345" y="9236"/>
                </a:cubicBezTo>
                <a:cubicBezTo>
                  <a:pt x="452706" y="11911"/>
                  <a:pt x="452581" y="27209"/>
                  <a:pt x="452581" y="36945"/>
                </a:cubicBezTo>
                <a:cubicBezTo>
                  <a:pt x="452581" y="64825"/>
                  <a:pt x="445660" y="92289"/>
                  <a:pt x="443345" y="120072"/>
                </a:cubicBezTo>
                <a:cubicBezTo>
                  <a:pt x="442578" y="129276"/>
                  <a:pt x="443345" y="138545"/>
                  <a:pt x="443345" y="147781"/>
                </a:cubicBezTo>
              </a:path>
            </a:pathLst>
          </a:custGeom>
          <a:noFill/>
          <a:ln w="571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6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212" name="Freeform 211"/>
          <p:cNvSpPr/>
          <p:nvPr/>
        </p:nvSpPr>
        <p:spPr bwMode="auto">
          <a:xfrm rot="14378854">
            <a:off x="3678538" y="5857662"/>
            <a:ext cx="452581" cy="526472"/>
          </a:xfrm>
          <a:custGeom>
            <a:avLst/>
            <a:gdLst>
              <a:gd name="connsiteX0" fmla="*/ 18472 w 452581"/>
              <a:gd name="connsiteY0" fmla="*/ 526472 h 526472"/>
              <a:gd name="connsiteX1" fmla="*/ 9236 w 452581"/>
              <a:gd name="connsiteY1" fmla="*/ 480290 h 526472"/>
              <a:gd name="connsiteX2" fmla="*/ 0 w 452581"/>
              <a:gd name="connsiteY2" fmla="*/ 452581 h 526472"/>
              <a:gd name="connsiteX3" fmla="*/ 9236 w 452581"/>
              <a:gd name="connsiteY3" fmla="*/ 323272 h 526472"/>
              <a:gd name="connsiteX4" fmla="*/ 27709 w 452581"/>
              <a:gd name="connsiteY4" fmla="*/ 258618 h 526472"/>
              <a:gd name="connsiteX5" fmla="*/ 129309 w 452581"/>
              <a:gd name="connsiteY5" fmla="*/ 267854 h 526472"/>
              <a:gd name="connsiteX6" fmla="*/ 157018 w 452581"/>
              <a:gd name="connsiteY6" fmla="*/ 277090 h 526472"/>
              <a:gd name="connsiteX7" fmla="*/ 203200 w 452581"/>
              <a:gd name="connsiteY7" fmla="*/ 267854 h 526472"/>
              <a:gd name="connsiteX8" fmla="*/ 230909 w 452581"/>
              <a:gd name="connsiteY8" fmla="*/ 249381 h 526472"/>
              <a:gd name="connsiteX9" fmla="*/ 240145 w 452581"/>
              <a:gd name="connsiteY9" fmla="*/ 212436 h 526472"/>
              <a:gd name="connsiteX10" fmla="*/ 249381 w 452581"/>
              <a:gd name="connsiteY10" fmla="*/ 46181 h 526472"/>
              <a:gd name="connsiteX11" fmla="*/ 267854 w 452581"/>
              <a:gd name="connsiteY11" fmla="*/ 18472 h 526472"/>
              <a:gd name="connsiteX12" fmla="*/ 323272 w 452581"/>
              <a:gd name="connsiteY12" fmla="*/ 0 h 526472"/>
              <a:gd name="connsiteX13" fmla="*/ 443345 w 452581"/>
              <a:gd name="connsiteY13" fmla="*/ 9236 h 526472"/>
              <a:gd name="connsiteX14" fmla="*/ 452581 w 452581"/>
              <a:gd name="connsiteY14" fmla="*/ 36945 h 526472"/>
              <a:gd name="connsiteX15" fmla="*/ 443345 w 452581"/>
              <a:gd name="connsiteY15" fmla="*/ 120072 h 526472"/>
              <a:gd name="connsiteX16" fmla="*/ 443345 w 452581"/>
              <a:gd name="connsiteY16" fmla="*/ 147781 h 526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2581" h="526472">
                <a:moveTo>
                  <a:pt x="18472" y="526472"/>
                </a:moveTo>
                <a:cubicBezTo>
                  <a:pt x="15393" y="511078"/>
                  <a:pt x="13043" y="495520"/>
                  <a:pt x="9236" y="480290"/>
                </a:cubicBezTo>
                <a:cubicBezTo>
                  <a:pt x="6875" y="470845"/>
                  <a:pt x="0" y="462317"/>
                  <a:pt x="0" y="452581"/>
                </a:cubicBezTo>
                <a:cubicBezTo>
                  <a:pt x="0" y="409368"/>
                  <a:pt x="4464" y="366221"/>
                  <a:pt x="9236" y="323272"/>
                </a:cubicBezTo>
                <a:cubicBezTo>
                  <a:pt x="11169" y="305871"/>
                  <a:pt x="21870" y="276135"/>
                  <a:pt x="27709" y="258618"/>
                </a:cubicBezTo>
                <a:cubicBezTo>
                  <a:pt x="61576" y="261697"/>
                  <a:pt x="95644" y="263045"/>
                  <a:pt x="129309" y="267854"/>
                </a:cubicBezTo>
                <a:cubicBezTo>
                  <a:pt x="138947" y="269231"/>
                  <a:pt x="147282" y="277090"/>
                  <a:pt x="157018" y="277090"/>
                </a:cubicBezTo>
                <a:cubicBezTo>
                  <a:pt x="172717" y="277090"/>
                  <a:pt x="187806" y="270933"/>
                  <a:pt x="203200" y="267854"/>
                </a:cubicBezTo>
                <a:cubicBezTo>
                  <a:pt x="212436" y="261696"/>
                  <a:pt x="224751" y="258617"/>
                  <a:pt x="230909" y="249381"/>
                </a:cubicBezTo>
                <a:cubicBezTo>
                  <a:pt x="237950" y="238819"/>
                  <a:pt x="238996" y="225078"/>
                  <a:pt x="240145" y="212436"/>
                </a:cubicBezTo>
                <a:cubicBezTo>
                  <a:pt x="245170" y="157160"/>
                  <a:pt x="241532" y="101127"/>
                  <a:pt x="249381" y="46181"/>
                </a:cubicBezTo>
                <a:cubicBezTo>
                  <a:pt x="250951" y="35192"/>
                  <a:pt x="258441" y="24355"/>
                  <a:pt x="267854" y="18472"/>
                </a:cubicBezTo>
                <a:cubicBezTo>
                  <a:pt x="284366" y="8152"/>
                  <a:pt x="323272" y="0"/>
                  <a:pt x="323272" y="0"/>
                </a:cubicBezTo>
                <a:cubicBezTo>
                  <a:pt x="363296" y="3079"/>
                  <a:pt x="404747" y="-1792"/>
                  <a:pt x="443345" y="9236"/>
                </a:cubicBezTo>
                <a:cubicBezTo>
                  <a:pt x="452706" y="11911"/>
                  <a:pt x="452581" y="27209"/>
                  <a:pt x="452581" y="36945"/>
                </a:cubicBezTo>
                <a:cubicBezTo>
                  <a:pt x="452581" y="64825"/>
                  <a:pt x="445660" y="92289"/>
                  <a:pt x="443345" y="120072"/>
                </a:cubicBezTo>
                <a:cubicBezTo>
                  <a:pt x="442578" y="129276"/>
                  <a:pt x="443345" y="138545"/>
                  <a:pt x="443345" y="147781"/>
                </a:cubicBezTo>
              </a:path>
            </a:pathLst>
          </a:custGeom>
          <a:noFill/>
          <a:ln w="571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6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213" name="Freeform 212"/>
          <p:cNvSpPr/>
          <p:nvPr/>
        </p:nvSpPr>
        <p:spPr bwMode="auto">
          <a:xfrm rot="12329468">
            <a:off x="4356346" y="5783013"/>
            <a:ext cx="452581" cy="526472"/>
          </a:xfrm>
          <a:custGeom>
            <a:avLst/>
            <a:gdLst>
              <a:gd name="connsiteX0" fmla="*/ 18472 w 452581"/>
              <a:gd name="connsiteY0" fmla="*/ 526472 h 526472"/>
              <a:gd name="connsiteX1" fmla="*/ 9236 w 452581"/>
              <a:gd name="connsiteY1" fmla="*/ 480290 h 526472"/>
              <a:gd name="connsiteX2" fmla="*/ 0 w 452581"/>
              <a:gd name="connsiteY2" fmla="*/ 452581 h 526472"/>
              <a:gd name="connsiteX3" fmla="*/ 9236 w 452581"/>
              <a:gd name="connsiteY3" fmla="*/ 323272 h 526472"/>
              <a:gd name="connsiteX4" fmla="*/ 27709 w 452581"/>
              <a:gd name="connsiteY4" fmla="*/ 258618 h 526472"/>
              <a:gd name="connsiteX5" fmla="*/ 129309 w 452581"/>
              <a:gd name="connsiteY5" fmla="*/ 267854 h 526472"/>
              <a:gd name="connsiteX6" fmla="*/ 157018 w 452581"/>
              <a:gd name="connsiteY6" fmla="*/ 277090 h 526472"/>
              <a:gd name="connsiteX7" fmla="*/ 203200 w 452581"/>
              <a:gd name="connsiteY7" fmla="*/ 267854 h 526472"/>
              <a:gd name="connsiteX8" fmla="*/ 230909 w 452581"/>
              <a:gd name="connsiteY8" fmla="*/ 249381 h 526472"/>
              <a:gd name="connsiteX9" fmla="*/ 240145 w 452581"/>
              <a:gd name="connsiteY9" fmla="*/ 212436 h 526472"/>
              <a:gd name="connsiteX10" fmla="*/ 249381 w 452581"/>
              <a:gd name="connsiteY10" fmla="*/ 46181 h 526472"/>
              <a:gd name="connsiteX11" fmla="*/ 267854 w 452581"/>
              <a:gd name="connsiteY11" fmla="*/ 18472 h 526472"/>
              <a:gd name="connsiteX12" fmla="*/ 323272 w 452581"/>
              <a:gd name="connsiteY12" fmla="*/ 0 h 526472"/>
              <a:gd name="connsiteX13" fmla="*/ 443345 w 452581"/>
              <a:gd name="connsiteY13" fmla="*/ 9236 h 526472"/>
              <a:gd name="connsiteX14" fmla="*/ 452581 w 452581"/>
              <a:gd name="connsiteY14" fmla="*/ 36945 h 526472"/>
              <a:gd name="connsiteX15" fmla="*/ 443345 w 452581"/>
              <a:gd name="connsiteY15" fmla="*/ 120072 h 526472"/>
              <a:gd name="connsiteX16" fmla="*/ 443345 w 452581"/>
              <a:gd name="connsiteY16" fmla="*/ 147781 h 526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2581" h="526472">
                <a:moveTo>
                  <a:pt x="18472" y="526472"/>
                </a:moveTo>
                <a:cubicBezTo>
                  <a:pt x="15393" y="511078"/>
                  <a:pt x="13043" y="495520"/>
                  <a:pt x="9236" y="480290"/>
                </a:cubicBezTo>
                <a:cubicBezTo>
                  <a:pt x="6875" y="470845"/>
                  <a:pt x="0" y="462317"/>
                  <a:pt x="0" y="452581"/>
                </a:cubicBezTo>
                <a:cubicBezTo>
                  <a:pt x="0" y="409368"/>
                  <a:pt x="4464" y="366221"/>
                  <a:pt x="9236" y="323272"/>
                </a:cubicBezTo>
                <a:cubicBezTo>
                  <a:pt x="11169" y="305871"/>
                  <a:pt x="21870" y="276135"/>
                  <a:pt x="27709" y="258618"/>
                </a:cubicBezTo>
                <a:cubicBezTo>
                  <a:pt x="61576" y="261697"/>
                  <a:pt x="95644" y="263045"/>
                  <a:pt x="129309" y="267854"/>
                </a:cubicBezTo>
                <a:cubicBezTo>
                  <a:pt x="138947" y="269231"/>
                  <a:pt x="147282" y="277090"/>
                  <a:pt x="157018" y="277090"/>
                </a:cubicBezTo>
                <a:cubicBezTo>
                  <a:pt x="172717" y="277090"/>
                  <a:pt x="187806" y="270933"/>
                  <a:pt x="203200" y="267854"/>
                </a:cubicBezTo>
                <a:cubicBezTo>
                  <a:pt x="212436" y="261696"/>
                  <a:pt x="224751" y="258617"/>
                  <a:pt x="230909" y="249381"/>
                </a:cubicBezTo>
                <a:cubicBezTo>
                  <a:pt x="237950" y="238819"/>
                  <a:pt x="238996" y="225078"/>
                  <a:pt x="240145" y="212436"/>
                </a:cubicBezTo>
                <a:cubicBezTo>
                  <a:pt x="245170" y="157160"/>
                  <a:pt x="241532" y="101127"/>
                  <a:pt x="249381" y="46181"/>
                </a:cubicBezTo>
                <a:cubicBezTo>
                  <a:pt x="250951" y="35192"/>
                  <a:pt x="258441" y="24355"/>
                  <a:pt x="267854" y="18472"/>
                </a:cubicBezTo>
                <a:cubicBezTo>
                  <a:pt x="284366" y="8152"/>
                  <a:pt x="323272" y="0"/>
                  <a:pt x="323272" y="0"/>
                </a:cubicBezTo>
                <a:cubicBezTo>
                  <a:pt x="363296" y="3079"/>
                  <a:pt x="404747" y="-1792"/>
                  <a:pt x="443345" y="9236"/>
                </a:cubicBezTo>
                <a:cubicBezTo>
                  <a:pt x="452706" y="11911"/>
                  <a:pt x="452581" y="27209"/>
                  <a:pt x="452581" y="36945"/>
                </a:cubicBezTo>
                <a:cubicBezTo>
                  <a:pt x="452581" y="64825"/>
                  <a:pt x="445660" y="92289"/>
                  <a:pt x="443345" y="120072"/>
                </a:cubicBezTo>
                <a:cubicBezTo>
                  <a:pt x="442578" y="129276"/>
                  <a:pt x="443345" y="138545"/>
                  <a:pt x="443345" y="147781"/>
                </a:cubicBezTo>
              </a:path>
            </a:pathLst>
          </a:custGeom>
          <a:noFill/>
          <a:ln w="571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6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214" name="Freeform 213"/>
          <p:cNvSpPr/>
          <p:nvPr/>
        </p:nvSpPr>
        <p:spPr bwMode="auto">
          <a:xfrm rot="7403662">
            <a:off x="4966096" y="4556185"/>
            <a:ext cx="452581" cy="526472"/>
          </a:xfrm>
          <a:custGeom>
            <a:avLst/>
            <a:gdLst>
              <a:gd name="connsiteX0" fmla="*/ 18472 w 452581"/>
              <a:gd name="connsiteY0" fmla="*/ 526472 h 526472"/>
              <a:gd name="connsiteX1" fmla="*/ 9236 w 452581"/>
              <a:gd name="connsiteY1" fmla="*/ 480290 h 526472"/>
              <a:gd name="connsiteX2" fmla="*/ 0 w 452581"/>
              <a:gd name="connsiteY2" fmla="*/ 452581 h 526472"/>
              <a:gd name="connsiteX3" fmla="*/ 9236 w 452581"/>
              <a:gd name="connsiteY3" fmla="*/ 323272 h 526472"/>
              <a:gd name="connsiteX4" fmla="*/ 27709 w 452581"/>
              <a:gd name="connsiteY4" fmla="*/ 258618 h 526472"/>
              <a:gd name="connsiteX5" fmla="*/ 129309 w 452581"/>
              <a:gd name="connsiteY5" fmla="*/ 267854 h 526472"/>
              <a:gd name="connsiteX6" fmla="*/ 157018 w 452581"/>
              <a:gd name="connsiteY6" fmla="*/ 277090 h 526472"/>
              <a:gd name="connsiteX7" fmla="*/ 203200 w 452581"/>
              <a:gd name="connsiteY7" fmla="*/ 267854 h 526472"/>
              <a:gd name="connsiteX8" fmla="*/ 230909 w 452581"/>
              <a:gd name="connsiteY8" fmla="*/ 249381 h 526472"/>
              <a:gd name="connsiteX9" fmla="*/ 240145 w 452581"/>
              <a:gd name="connsiteY9" fmla="*/ 212436 h 526472"/>
              <a:gd name="connsiteX10" fmla="*/ 249381 w 452581"/>
              <a:gd name="connsiteY10" fmla="*/ 46181 h 526472"/>
              <a:gd name="connsiteX11" fmla="*/ 267854 w 452581"/>
              <a:gd name="connsiteY11" fmla="*/ 18472 h 526472"/>
              <a:gd name="connsiteX12" fmla="*/ 323272 w 452581"/>
              <a:gd name="connsiteY12" fmla="*/ 0 h 526472"/>
              <a:gd name="connsiteX13" fmla="*/ 443345 w 452581"/>
              <a:gd name="connsiteY13" fmla="*/ 9236 h 526472"/>
              <a:gd name="connsiteX14" fmla="*/ 452581 w 452581"/>
              <a:gd name="connsiteY14" fmla="*/ 36945 h 526472"/>
              <a:gd name="connsiteX15" fmla="*/ 443345 w 452581"/>
              <a:gd name="connsiteY15" fmla="*/ 120072 h 526472"/>
              <a:gd name="connsiteX16" fmla="*/ 443345 w 452581"/>
              <a:gd name="connsiteY16" fmla="*/ 147781 h 526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2581" h="526472">
                <a:moveTo>
                  <a:pt x="18472" y="526472"/>
                </a:moveTo>
                <a:cubicBezTo>
                  <a:pt x="15393" y="511078"/>
                  <a:pt x="13043" y="495520"/>
                  <a:pt x="9236" y="480290"/>
                </a:cubicBezTo>
                <a:cubicBezTo>
                  <a:pt x="6875" y="470845"/>
                  <a:pt x="0" y="462317"/>
                  <a:pt x="0" y="452581"/>
                </a:cubicBezTo>
                <a:cubicBezTo>
                  <a:pt x="0" y="409368"/>
                  <a:pt x="4464" y="366221"/>
                  <a:pt x="9236" y="323272"/>
                </a:cubicBezTo>
                <a:cubicBezTo>
                  <a:pt x="11169" y="305871"/>
                  <a:pt x="21870" y="276135"/>
                  <a:pt x="27709" y="258618"/>
                </a:cubicBezTo>
                <a:cubicBezTo>
                  <a:pt x="61576" y="261697"/>
                  <a:pt x="95644" y="263045"/>
                  <a:pt x="129309" y="267854"/>
                </a:cubicBezTo>
                <a:cubicBezTo>
                  <a:pt x="138947" y="269231"/>
                  <a:pt x="147282" y="277090"/>
                  <a:pt x="157018" y="277090"/>
                </a:cubicBezTo>
                <a:cubicBezTo>
                  <a:pt x="172717" y="277090"/>
                  <a:pt x="187806" y="270933"/>
                  <a:pt x="203200" y="267854"/>
                </a:cubicBezTo>
                <a:cubicBezTo>
                  <a:pt x="212436" y="261696"/>
                  <a:pt x="224751" y="258617"/>
                  <a:pt x="230909" y="249381"/>
                </a:cubicBezTo>
                <a:cubicBezTo>
                  <a:pt x="237950" y="238819"/>
                  <a:pt x="238996" y="225078"/>
                  <a:pt x="240145" y="212436"/>
                </a:cubicBezTo>
                <a:cubicBezTo>
                  <a:pt x="245170" y="157160"/>
                  <a:pt x="241532" y="101127"/>
                  <a:pt x="249381" y="46181"/>
                </a:cubicBezTo>
                <a:cubicBezTo>
                  <a:pt x="250951" y="35192"/>
                  <a:pt x="258441" y="24355"/>
                  <a:pt x="267854" y="18472"/>
                </a:cubicBezTo>
                <a:cubicBezTo>
                  <a:pt x="284366" y="8152"/>
                  <a:pt x="323272" y="0"/>
                  <a:pt x="323272" y="0"/>
                </a:cubicBezTo>
                <a:cubicBezTo>
                  <a:pt x="363296" y="3079"/>
                  <a:pt x="404747" y="-1792"/>
                  <a:pt x="443345" y="9236"/>
                </a:cubicBezTo>
                <a:cubicBezTo>
                  <a:pt x="452706" y="11911"/>
                  <a:pt x="452581" y="27209"/>
                  <a:pt x="452581" y="36945"/>
                </a:cubicBezTo>
                <a:cubicBezTo>
                  <a:pt x="452581" y="64825"/>
                  <a:pt x="445660" y="92289"/>
                  <a:pt x="443345" y="120072"/>
                </a:cubicBezTo>
                <a:cubicBezTo>
                  <a:pt x="442578" y="129276"/>
                  <a:pt x="443345" y="138545"/>
                  <a:pt x="443345" y="147781"/>
                </a:cubicBezTo>
              </a:path>
            </a:pathLst>
          </a:custGeom>
          <a:noFill/>
          <a:ln w="571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6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215" name="Freeform 214"/>
          <p:cNvSpPr/>
          <p:nvPr/>
        </p:nvSpPr>
        <p:spPr bwMode="auto">
          <a:xfrm rot="2556747">
            <a:off x="5770589" y="4067306"/>
            <a:ext cx="452581" cy="526472"/>
          </a:xfrm>
          <a:custGeom>
            <a:avLst/>
            <a:gdLst>
              <a:gd name="connsiteX0" fmla="*/ 18472 w 452581"/>
              <a:gd name="connsiteY0" fmla="*/ 526472 h 526472"/>
              <a:gd name="connsiteX1" fmla="*/ 9236 w 452581"/>
              <a:gd name="connsiteY1" fmla="*/ 480290 h 526472"/>
              <a:gd name="connsiteX2" fmla="*/ 0 w 452581"/>
              <a:gd name="connsiteY2" fmla="*/ 452581 h 526472"/>
              <a:gd name="connsiteX3" fmla="*/ 9236 w 452581"/>
              <a:gd name="connsiteY3" fmla="*/ 323272 h 526472"/>
              <a:gd name="connsiteX4" fmla="*/ 27709 w 452581"/>
              <a:gd name="connsiteY4" fmla="*/ 258618 h 526472"/>
              <a:gd name="connsiteX5" fmla="*/ 129309 w 452581"/>
              <a:gd name="connsiteY5" fmla="*/ 267854 h 526472"/>
              <a:gd name="connsiteX6" fmla="*/ 157018 w 452581"/>
              <a:gd name="connsiteY6" fmla="*/ 277090 h 526472"/>
              <a:gd name="connsiteX7" fmla="*/ 203200 w 452581"/>
              <a:gd name="connsiteY7" fmla="*/ 267854 h 526472"/>
              <a:gd name="connsiteX8" fmla="*/ 230909 w 452581"/>
              <a:gd name="connsiteY8" fmla="*/ 249381 h 526472"/>
              <a:gd name="connsiteX9" fmla="*/ 240145 w 452581"/>
              <a:gd name="connsiteY9" fmla="*/ 212436 h 526472"/>
              <a:gd name="connsiteX10" fmla="*/ 249381 w 452581"/>
              <a:gd name="connsiteY10" fmla="*/ 46181 h 526472"/>
              <a:gd name="connsiteX11" fmla="*/ 267854 w 452581"/>
              <a:gd name="connsiteY11" fmla="*/ 18472 h 526472"/>
              <a:gd name="connsiteX12" fmla="*/ 323272 w 452581"/>
              <a:gd name="connsiteY12" fmla="*/ 0 h 526472"/>
              <a:gd name="connsiteX13" fmla="*/ 443345 w 452581"/>
              <a:gd name="connsiteY13" fmla="*/ 9236 h 526472"/>
              <a:gd name="connsiteX14" fmla="*/ 452581 w 452581"/>
              <a:gd name="connsiteY14" fmla="*/ 36945 h 526472"/>
              <a:gd name="connsiteX15" fmla="*/ 443345 w 452581"/>
              <a:gd name="connsiteY15" fmla="*/ 120072 h 526472"/>
              <a:gd name="connsiteX16" fmla="*/ 443345 w 452581"/>
              <a:gd name="connsiteY16" fmla="*/ 147781 h 526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2581" h="526472">
                <a:moveTo>
                  <a:pt x="18472" y="526472"/>
                </a:moveTo>
                <a:cubicBezTo>
                  <a:pt x="15393" y="511078"/>
                  <a:pt x="13043" y="495520"/>
                  <a:pt x="9236" y="480290"/>
                </a:cubicBezTo>
                <a:cubicBezTo>
                  <a:pt x="6875" y="470845"/>
                  <a:pt x="0" y="462317"/>
                  <a:pt x="0" y="452581"/>
                </a:cubicBezTo>
                <a:cubicBezTo>
                  <a:pt x="0" y="409368"/>
                  <a:pt x="4464" y="366221"/>
                  <a:pt x="9236" y="323272"/>
                </a:cubicBezTo>
                <a:cubicBezTo>
                  <a:pt x="11169" y="305871"/>
                  <a:pt x="21870" y="276135"/>
                  <a:pt x="27709" y="258618"/>
                </a:cubicBezTo>
                <a:cubicBezTo>
                  <a:pt x="61576" y="261697"/>
                  <a:pt x="95644" y="263045"/>
                  <a:pt x="129309" y="267854"/>
                </a:cubicBezTo>
                <a:cubicBezTo>
                  <a:pt x="138947" y="269231"/>
                  <a:pt x="147282" y="277090"/>
                  <a:pt x="157018" y="277090"/>
                </a:cubicBezTo>
                <a:cubicBezTo>
                  <a:pt x="172717" y="277090"/>
                  <a:pt x="187806" y="270933"/>
                  <a:pt x="203200" y="267854"/>
                </a:cubicBezTo>
                <a:cubicBezTo>
                  <a:pt x="212436" y="261696"/>
                  <a:pt x="224751" y="258617"/>
                  <a:pt x="230909" y="249381"/>
                </a:cubicBezTo>
                <a:cubicBezTo>
                  <a:pt x="237950" y="238819"/>
                  <a:pt x="238996" y="225078"/>
                  <a:pt x="240145" y="212436"/>
                </a:cubicBezTo>
                <a:cubicBezTo>
                  <a:pt x="245170" y="157160"/>
                  <a:pt x="241532" y="101127"/>
                  <a:pt x="249381" y="46181"/>
                </a:cubicBezTo>
                <a:cubicBezTo>
                  <a:pt x="250951" y="35192"/>
                  <a:pt x="258441" y="24355"/>
                  <a:pt x="267854" y="18472"/>
                </a:cubicBezTo>
                <a:cubicBezTo>
                  <a:pt x="284366" y="8152"/>
                  <a:pt x="323272" y="0"/>
                  <a:pt x="323272" y="0"/>
                </a:cubicBezTo>
                <a:cubicBezTo>
                  <a:pt x="363296" y="3079"/>
                  <a:pt x="404747" y="-1792"/>
                  <a:pt x="443345" y="9236"/>
                </a:cubicBezTo>
                <a:cubicBezTo>
                  <a:pt x="452706" y="11911"/>
                  <a:pt x="452581" y="27209"/>
                  <a:pt x="452581" y="36945"/>
                </a:cubicBezTo>
                <a:cubicBezTo>
                  <a:pt x="452581" y="64825"/>
                  <a:pt x="445660" y="92289"/>
                  <a:pt x="443345" y="120072"/>
                </a:cubicBezTo>
                <a:cubicBezTo>
                  <a:pt x="442578" y="129276"/>
                  <a:pt x="443345" y="138545"/>
                  <a:pt x="443345" y="147781"/>
                </a:cubicBezTo>
              </a:path>
            </a:pathLst>
          </a:custGeom>
          <a:noFill/>
          <a:ln w="571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6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216" name="Freeform 215"/>
          <p:cNvSpPr/>
          <p:nvPr/>
        </p:nvSpPr>
        <p:spPr bwMode="auto">
          <a:xfrm rot="9901946">
            <a:off x="4863154" y="5304267"/>
            <a:ext cx="452581" cy="526472"/>
          </a:xfrm>
          <a:custGeom>
            <a:avLst/>
            <a:gdLst>
              <a:gd name="connsiteX0" fmla="*/ 18472 w 452581"/>
              <a:gd name="connsiteY0" fmla="*/ 526472 h 526472"/>
              <a:gd name="connsiteX1" fmla="*/ 9236 w 452581"/>
              <a:gd name="connsiteY1" fmla="*/ 480290 h 526472"/>
              <a:gd name="connsiteX2" fmla="*/ 0 w 452581"/>
              <a:gd name="connsiteY2" fmla="*/ 452581 h 526472"/>
              <a:gd name="connsiteX3" fmla="*/ 9236 w 452581"/>
              <a:gd name="connsiteY3" fmla="*/ 323272 h 526472"/>
              <a:gd name="connsiteX4" fmla="*/ 27709 w 452581"/>
              <a:gd name="connsiteY4" fmla="*/ 258618 h 526472"/>
              <a:gd name="connsiteX5" fmla="*/ 129309 w 452581"/>
              <a:gd name="connsiteY5" fmla="*/ 267854 h 526472"/>
              <a:gd name="connsiteX6" fmla="*/ 157018 w 452581"/>
              <a:gd name="connsiteY6" fmla="*/ 277090 h 526472"/>
              <a:gd name="connsiteX7" fmla="*/ 203200 w 452581"/>
              <a:gd name="connsiteY7" fmla="*/ 267854 h 526472"/>
              <a:gd name="connsiteX8" fmla="*/ 230909 w 452581"/>
              <a:gd name="connsiteY8" fmla="*/ 249381 h 526472"/>
              <a:gd name="connsiteX9" fmla="*/ 240145 w 452581"/>
              <a:gd name="connsiteY9" fmla="*/ 212436 h 526472"/>
              <a:gd name="connsiteX10" fmla="*/ 249381 w 452581"/>
              <a:gd name="connsiteY10" fmla="*/ 46181 h 526472"/>
              <a:gd name="connsiteX11" fmla="*/ 267854 w 452581"/>
              <a:gd name="connsiteY11" fmla="*/ 18472 h 526472"/>
              <a:gd name="connsiteX12" fmla="*/ 323272 w 452581"/>
              <a:gd name="connsiteY12" fmla="*/ 0 h 526472"/>
              <a:gd name="connsiteX13" fmla="*/ 443345 w 452581"/>
              <a:gd name="connsiteY13" fmla="*/ 9236 h 526472"/>
              <a:gd name="connsiteX14" fmla="*/ 452581 w 452581"/>
              <a:gd name="connsiteY14" fmla="*/ 36945 h 526472"/>
              <a:gd name="connsiteX15" fmla="*/ 443345 w 452581"/>
              <a:gd name="connsiteY15" fmla="*/ 120072 h 526472"/>
              <a:gd name="connsiteX16" fmla="*/ 443345 w 452581"/>
              <a:gd name="connsiteY16" fmla="*/ 147781 h 526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2581" h="526472">
                <a:moveTo>
                  <a:pt x="18472" y="526472"/>
                </a:moveTo>
                <a:cubicBezTo>
                  <a:pt x="15393" y="511078"/>
                  <a:pt x="13043" y="495520"/>
                  <a:pt x="9236" y="480290"/>
                </a:cubicBezTo>
                <a:cubicBezTo>
                  <a:pt x="6875" y="470845"/>
                  <a:pt x="0" y="462317"/>
                  <a:pt x="0" y="452581"/>
                </a:cubicBezTo>
                <a:cubicBezTo>
                  <a:pt x="0" y="409368"/>
                  <a:pt x="4464" y="366221"/>
                  <a:pt x="9236" y="323272"/>
                </a:cubicBezTo>
                <a:cubicBezTo>
                  <a:pt x="11169" y="305871"/>
                  <a:pt x="21870" y="276135"/>
                  <a:pt x="27709" y="258618"/>
                </a:cubicBezTo>
                <a:cubicBezTo>
                  <a:pt x="61576" y="261697"/>
                  <a:pt x="95644" y="263045"/>
                  <a:pt x="129309" y="267854"/>
                </a:cubicBezTo>
                <a:cubicBezTo>
                  <a:pt x="138947" y="269231"/>
                  <a:pt x="147282" y="277090"/>
                  <a:pt x="157018" y="277090"/>
                </a:cubicBezTo>
                <a:cubicBezTo>
                  <a:pt x="172717" y="277090"/>
                  <a:pt x="187806" y="270933"/>
                  <a:pt x="203200" y="267854"/>
                </a:cubicBezTo>
                <a:cubicBezTo>
                  <a:pt x="212436" y="261696"/>
                  <a:pt x="224751" y="258617"/>
                  <a:pt x="230909" y="249381"/>
                </a:cubicBezTo>
                <a:cubicBezTo>
                  <a:pt x="237950" y="238819"/>
                  <a:pt x="238996" y="225078"/>
                  <a:pt x="240145" y="212436"/>
                </a:cubicBezTo>
                <a:cubicBezTo>
                  <a:pt x="245170" y="157160"/>
                  <a:pt x="241532" y="101127"/>
                  <a:pt x="249381" y="46181"/>
                </a:cubicBezTo>
                <a:cubicBezTo>
                  <a:pt x="250951" y="35192"/>
                  <a:pt x="258441" y="24355"/>
                  <a:pt x="267854" y="18472"/>
                </a:cubicBezTo>
                <a:cubicBezTo>
                  <a:pt x="284366" y="8152"/>
                  <a:pt x="323272" y="0"/>
                  <a:pt x="323272" y="0"/>
                </a:cubicBezTo>
                <a:cubicBezTo>
                  <a:pt x="363296" y="3079"/>
                  <a:pt x="404747" y="-1792"/>
                  <a:pt x="443345" y="9236"/>
                </a:cubicBezTo>
                <a:cubicBezTo>
                  <a:pt x="452706" y="11911"/>
                  <a:pt x="452581" y="27209"/>
                  <a:pt x="452581" y="36945"/>
                </a:cubicBezTo>
                <a:cubicBezTo>
                  <a:pt x="452581" y="64825"/>
                  <a:pt x="445660" y="92289"/>
                  <a:pt x="443345" y="120072"/>
                </a:cubicBezTo>
                <a:cubicBezTo>
                  <a:pt x="442578" y="129276"/>
                  <a:pt x="443345" y="138545"/>
                  <a:pt x="443345" y="147781"/>
                </a:cubicBezTo>
              </a:path>
            </a:pathLst>
          </a:custGeom>
          <a:noFill/>
          <a:ln w="571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6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72200" y="4089266"/>
            <a:ext cx="2304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/>
              <a:t>= </a:t>
            </a:r>
            <a:r>
              <a:rPr lang="nb-NO" dirty="0" err="1" smtClean="0"/>
              <a:t>polyetyleglykol</a:t>
            </a:r>
            <a:r>
              <a:rPr lang="nb-NO" dirty="0" smtClean="0"/>
              <a:t> (PEG)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49654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838200"/>
            <a:ext cx="7696200" cy="790600"/>
          </a:xfrm>
        </p:spPr>
        <p:txBody>
          <a:bodyPr/>
          <a:lstStyle/>
          <a:p>
            <a:r>
              <a:rPr lang="nb-NO" dirty="0" smtClean="0"/>
              <a:t>Aktiv målstyring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834480"/>
            <a:ext cx="7696200" cy="4114800"/>
          </a:xfrm>
        </p:spPr>
        <p:txBody>
          <a:bodyPr/>
          <a:lstStyle/>
          <a:p>
            <a:r>
              <a:rPr lang="nb-NO" sz="2200" dirty="0" smtClean="0"/>
              <a:t>Spesifikk interaksjon mellom </a:t>
            </a:r>
          </a:p>
          <a:p>
            <a:pPr marL="0" indent="0">
              <a:buNone/>
            </a:pPr>
            <a:r>
              <a:rPr lang="nb-NO" sz="2200" dirty="0" smtClean="0"/>
              <a:t>     </a:t>
            </a:r>
            <a:r>
              <a:rPr lang="nb-NO" sz="2200" dirty="0" err="1" smtClean="0"/>
              <a:t>nanobærer</a:t>
            </a:r>
            <a:r>
              <a:rPr lang="nb-NO" sz="2200" dirty="0" smtClean="0"/>
              <a:t> og cellen der den skal ha effekt</a:t>
            </a:r>
          </a:p>
          <a:p>
            <a:r>
              <a:rPr lang="nb-NO" sz="2200" dirty="0" smtClean="0"/>
              <a:t>Ligand-reseptor interaksjon</a:t>
            </a:r>
          </a:p>
          <a:p>
            <a:r>
              <a:rPr lang="nb-NO" sz="2200" dirty="0" err="1" smtClean="0"/>
              <a:t>Folatreseptor</a:t>
            </a:r>
            <a:r>
              <a:rPr lang="nb-NO" sz="2200" dirty="0" smtClean="0"/>
              <a:t> mye brukt, overeksponert i kreftceller</a:t>
            </a:r>
            <a:endParaRPr lang="nb-NO" sz="2200" dirty="0"/>
          </a:p>
          <a:p>
            <a:pPr marL="0" indent="0">
              <a:buNone/>
            </a:pPr>
            <a:r>
              <a:rPr lang="nb-NO" sz="2200" dirty="0" smtClean="0"/>
              <a:t>NB! </a:t>
            </a:r>
            <a:r>
              <a:rPr lang="nb-NO" sz="2200" dirty="0"/>
              <a:t>Aktiv målstyring betinger passiv </a:t>
            </a:r>
            <a:r>
              <a:rPr lang="nb-NO" sz="2200" dirty="0" smtClean="0"/>
              <a:t>målstyring</a:t>
            </a:r>
          </a:p>
          <a:p>
            <a:pPr marL="0" indent="0">
              <a:buNone/>
            </a:pPr>
            <a:endParaRPr lang="nb-NO" sz="2400" dirty="0"/>
          </a:p>
          <a:p>
            <a:pPr marL="0" indent="0">
              <a:buNone/>
            </a:pPr>
            <a:r>
              <a:rPr lang="nb-NO" sz="2200" b="1" dirty="0"/>
              <a:t>N</a:t>
            </a:r>
            <a:r>
              <a:rPr lang="nb-NO" sz="2200" b="1" dirty="0" smtClean="0"/>
              <a:t>anopartikler med aktiv målstyring</a:t>
            </a:r>
          </a:p>
          <a:p>
            <a:pPr marL="0" indent="0">
              <a:buNone/>
            </a:pPr>
            <a:r>
              <a:rPr lang="nb-NO" sz="1400" b="1" dirty="0" err="1" smtClean="0"/>
              <a:t>Nanosfære</a:t>
            </a:r>
            <a:r>
              <a:rPr lang="nb-NO" sz="1400" b="1" dirty="0" smtClean="0"/>
              <a:t> </a:t>
            </a:r>
            <a:r>
              <a:rPr lang="nb-NO" sz="1400" dirty="0" smtClean="0"/>
              <a:t>=</a:t>
            </a:r>
            <a:r>
              <a:rPr lang="nb-NO" sz="1400" b="1" dirty="0" smtClean="0"/>
              <a:t> </a:t>
            </a:r>
            <a:r>
              <a:rPr lang="nb-NO" sz="1400" dirty="0"/>
              <a:t>matriks av legemiddel og polymer</a:t>
            </a:r>
            <a:endParaRPr lang="nb-NO" sz="1400" b="1" dirty="0" smtClean="0"/>
          </a:p>
          <a:p>
            <a:pPr marL="0" indent="0">
              <a:buNone/>
            </a:pPr>
            <a:r>
              <a:rPr lang="nb-NO" sz="2000" dirty="0"/>
              <a:t>A</a:t>
            </a:r>
            <a:r>
              <a:rPr lang="nb-NO" sz="2000" dirty="0" smtClean="0"/>
              <a:t>lbumin og </a:t>
            </a:r>
            <a:r>
              <a:rPr lang="nb-NO" sz="2000" dirty="0" err="1"/>
              <a:t>paclitaxel</a:t>
            </a:r>
            <a:r>
              <a:rPr lang="nb-NO" sz="2000" dirty="0"/>
              <a:t> (130nm</a:t>
            </a:r>
            <a:r>
              <a:rPr lang="nb-NO" sz="2000" dirty="0" smtClean="0"/>
              <a:t>)</a:t>
            </a:r>
            <a:endParaRPr lang="nb-NO" sz="2000" dirty="0"/>
          </a:p>
          <a:p>
            <a:pPr marL="0" indent="0">
              <a:buNone/>
            </a:pPr>
            <a:r>
              <a:rPr lang="nb-NO" sz="2000" dirty="0" err="1"/>
              <a:t>Paclitaxel</a:t>
            </a:r>
            <a:r>
              <a:rPr lang="nb-NO" sz="2000" dirty="0"/>
              <a:t> </a:t>
            </a:r>
            <a:r>
              <a:rPr lang="nb-NO" sz="2000" dirty="0" smtClean="0"/>
              <a:t>har </a:t>
            </a:r>
            <a:r>
              <a:rPr lang="nb-NO" sz="2000" dirty="0"/>
              <a:t>dårlig </a:t>
            </a:r>
            <a:r>
              <a:rPr lang="nb-NO" sz="2000" dirty="0" smtClean="0"/>
              <a:t>vannløselighet</a:t>
            </a:r>
            <a:endParaRPr lang="nb-NO" sz="2000" dirty="0"/>
          </a:p>
          <a:p>
            <a:pPr marL="0" indent="0">
              <a:buNone/>
            </a:pPr>
            <a:r>
              <a:rPr lang="nb-NO" sz="2000" dirty="0"/>
              <a:t>Fordel: </a:t>
            </a:r>
            <a:r>
              <a:rPr lang="nb-NO" sz="2000" dirty="0" err="1"/>
              <a:t>CremophorEL</a:t>
            </a:r>
            <a:r>
              <a:rPr lang="nb-NO" sz="2000" dirty="0"/>
              <a:t>  kan unngås. </a:t>
            </a:r>
          </a:p>
          <a:p>
            <a:pPr marL="0" indent="0">
              <a:buNone/>
            </a:pPr>
            <a:endParaRPr lang="nb-NO" sz="2400" dirty="0"/>
          </a:p>
          <a:p>
            <a:pPr marL="0" indent="0">
              <a:buNone/>
            </a:pPr>
            <a:endParaRPr lang="nb-NO" sz="2200" dirty="0"/>
          </a:p>
        </p:txBody>
      </p:sp>
      <p:pic>
        <p:nvPicPr>
          <p:cNvPr id="3074" name="Picture 2" descr="https://basicscience.ucdmc.ucdavis.edu/Lam_Lab/Images/Projects%20page/Ovarian_Cancer_Cell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-27384"/>
            <a:ext cx="3846456" cy="2297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5496" y="6423719"/>
            <a:ext cx="51125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1200" dirty="0"/>
              <a:t>K. Xiao, Y. Li, J. S. Lee, A. M. </a:t>
            </a:r>
            <a:r>
              <a:rPr lang="nb-NO" sz="1200" dirty="0" err="1"/>
              <a:t>Gonik</a:t>
            </a:r>
            <a:r>
              <a:rPr lang="nb-NO" sz="1200" dirty="0"/>
              <a:t>, T. Dong, G. </a:t>
            </a:r>
            <a:r>
              <a:rPr lang="nb-NO" sz="1200" dirty="0" err="1"/>
              <a:t>Fung</a:t>
            </a:r>
            <a:r>
              <a:rPr lang="nb-NO" sz="1200" dirty="0"/>
              <a:t>, E. Sanchez, L. </a:t>
            </a:r>
            <a:r>
              <a:rPr lang="nb-NO" sz="1200" dirty="0" err="1"/>
              <a:t>Xing</a:t>
            </a:r>
            <a:r>
              <a:rPr lang="nb-NO" sz="1200" dirty="0"/>
              <a:t>, H. R. Cheng, J. Luo, K. S. Lam. </a:t>
            </a:r>
            <a:r>
              <a:rPr lang="nb-NO" sz="1200" dirty="0" smtClean="0"/>
              <a:t> </a:t>
            </a:r>
            <a:r>
              <a:rPr lang="nb-NO" sz="1200" b="1" i="1" dirty="0"/>
              <a:t>Cancer Res</a:t>
            </a:r>
            <a:r>
              <a:rPr lang="nb-NO" sz="1200" dirty="0"/>
              <a:t> 72 (2012) 2100-10.</a:t>
            </a:r>
          </a:p>
        </p:txBody>
      </p:sp>
      <p:sp>
        <p:nvSpPr>
          <p:cNvPr id="7" name="Oval 6"/>
          <p:cNvSpPr/>
          <p:nvPr/>
        </p:nvSpPr>
        <p:spPr bwMode="auto">
          <a:xfrm>
            <a:off x="6556742" y="4581128"/>
            <a:ext cx="1317132" cy="136166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94783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5276" y="1114859"/>
            <a:ext cx="3931279" cy="1143000"/>
          </a:xfrm>
        </p:spPr>
        <p:txBody>
          <a:bodyPr/>
          <a:lstStyle/>
          <a:p>
            <a:r>
              <a:rPr lang="nb-NO" dirty="0" smtClean="0"/>
              <a:t>Fremtidsvisjoner</a:t>
            </a:r>
            <a:br>
              <a:rPr lang="nb-NO" dirty="0" smtClean="0"/>
            </a:br>
            <a:endParaRPr lang="nb-NO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87280" y="2632931"/>
            <a:ext cx="8229600" cy="2952328"/>
          </a:xfrm>
        </p:spPr>
        <p:txBody>
          <a:bodyPr/>
          <a:lstStyle/>
          <a:p>
            <a:r>
              <a:rPr lang="nb-NO" dirty="0" smtClean="0"/>
              <a:t>Stimuli </a:t>
            </a:r>
            <a:r>
              <a:rPr lang="nb-NO" dirty="0" err="1" smtClean="0"/>
              <a:t>responsive</a:t>
            </a:r>
            <a:r>
              <a:rPr lang="nb-NO" dirty="0" smtClean="0"/>
              <a:t> </a:t>
            </a:r>
            <a:r>
              <a:rPr lang="nb-NO" dirty="0" err="1" smtClean="0"/>
              <a:t>liposomer</a:t>
            </a:r>
            <a:endParaRPr lang="nb-NO" dirty="0" smtClean="0"/>
          </a:p>
          <a:p>
            <a:r>
              <a:rPr lang="nb-NO" dirty="0" err="1" smtClean="0"/>
              <a:t>Doxorubicin</a:t>
            </a:r>
            <a:r>
              <a:rPr lang="nb-NO" dirty="0" smtClean="0"/>
              <a:t> </a:t>
            </a:r>
            <a:r>
              <a:rPr lang="nb-NO" dirty="0" err="1" smtClean="0"/>
              <a:t>frisettes</a:t>
            </a:r>
            <a:r>
              <a:rPr lang="nb-NO" dirty="0" smtClean="0"/>
              <a:t> når </a:t>
            </a:r>
          </a:p>
          <a:p>
            <a:pPr marL="0" indent="0">
              <a:buNone/>
            </a:pPr>
            <a:r>
              <a:rPr lang="nb-NO" dirty="0"/>
              <a:t> </a:t>
            </a:r>
            <a:r>
              <a:rPr lang="nb-NO" dirty="0" smtClean="0"/>
              <a:t>   formuleringen utsettes for varme</a:t>
            </a:r>
          </a:p>
          <a:p>
            <a:r>
              <a:rPr lang="nb-NO" dirty="0" smtClean="0"/>
              <a:t>Fase III studier i USA (leverkreft)</a:t>
            </a:r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839" y="0"/>
            <a:ext cx="4601162" cy="2274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708920"/>
            <a:ext cx="1809750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51520" y="6165304"/>
            <a:ext cx="45509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dirty="0" smtClean="0"/>
              <a:t>http://celsion.com/docs/technology_overview</a:t>
            </a:r>
            <a:endParaRPr lang="nb-NO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461" y="4941168"/>
            <a:ext cx="3560043" cy="1837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5001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582" y="764704"/>
            <a:ext cx="7696200" cy="1143000"/>
          </a:xfrm>
        </p:spPr>
        <p:txBody>
          <a:bodyPr/>
          <a:lstStyle/>
          <a:p>
            <a:r>
              <a:rPr lang="nb-NO" dirty="0" smtClean="0"/>
              <a:t>Andre områder enn kreftbehandling nanopartikler kan egne seg til?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2122512"/>
            <a:ext cx="7696200" cy="4114800"/>
          </a:xfrm>
        </p:spPr>
        <p:txBody>
          <a:bodyPr/>
          <a:lstStyle/>
          <a:p>
            <a:pPr marL="0" indent="0">
              <a:buNone/>
            </a:pPr>
            <a:r>
              <a:rPr lang="nb-NO" sz="2400" dirty="0" smtClean="0"/>
              <a:t>Administrasjon til slimhinner - Lokalbehandling</a:t>
            </a:r>
          </a:p>
          <a:p>
            <a:pPr marL="0" indent="0">
              <a:buNone/>
            </a:pPr>
            <a:r>
              <a:rPr lang="nb-NO" sz="2400" dirty="0"/>
              <a:t>	</a:t>
            </a:r>
            <a:r>
              <a:rPr lang="nb-NO" sz="2400" dirty="0" smtClean="0"/>
              <a:t>munnhulen</a:t>
            </a:r>
          </a:p>
          <a:p>
            <a:pPr marL="0" indent="0">
              <a:buNone/>
            </a:pPr>
            <a:r>
              <a:rPr lang="nb-NO" sz="2400" dirty="0"/>
              <a:t>	</a:t>
            </a:r>
            <a:r>
              <a:rPr lang="nb-NO" sz="2400" dirty="0" smtClean="0"/>
              <a:t>øyet</a:t>
            </a:r>
          </a:p>
          <a:p>
            <a:pPr marL="0" indent="0">
              <a:buNone/>
            </a:pPr>
            <a:r>
              <a:rPr lang="nb-NO" sz="2400" dirty="0"/>
              <a:t>	</a:t>
            </a:r>
            <a:endParaRPr lang="nb-NO" sz="2400" b="1" dirty="0" smtClean="0"/>
          </a:p>
          <a:p>
            <a:pPr marL="0" indent="0">
              <a:buNone/>
            </a:pPr>
            <a:r>
              <a:rPr lang="nb-NO" sz="2400" b="1" dirty="0" smtClean="0"/>
              <a:t>Utfordring</a:t>
            </a:r>
          </a:p>
          <a:p>
            <a:pPr marL="0" indent="0">
              <a:buNone/>
            </a:pPr>
            <a:r>
              <a:rPr lang="nb-NO" sz="2400" dirty="0"/>
              <a:t>	</a:t>
            </a:r>
            <a:r>
              <a:rPr lang="nb-NO" sz="2400" dirty="0" smtClean="0"/>
              <a:t>Kort retensjonstid</a:t>
            </a:r>
            <a:endParaRPr lang="nb-NO" sz="2400" dirty="0"/>
          </a:p>
        </p:txBody>
      </p:sp>
      <p:sp>
        <p:nvSpPr>
          <p:cNvPr id="7" name="Oval 6"/>
          <p:cNvSpPr/>
          <p:nvPr/>
        </p:nvSpPr>
        <p:spPr bwMode="auto">
          <a:xfrm>
            <a:off x="73587" y="5417232"/>
            <a:ext cx="2519760" cy="1368152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sz="2000" b="1" i="0" u="none" strike="noStrike" cap="none" normalizeH="0" baseline="0" dirty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rPr>
              <a:t>Kreft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sz="2000" b="1" i="0" u="none" strike="noStrike" cap="none" normalizeH="0" baseline="0" dirty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rPr>
              <a:t>Behandling?</a:t>
            </a:r>
            <a:endParaRPr kumimoji="0" lang="nb-NO" sz="2000" b="1" i="0" u="none" strike="noStrike" cap="none" normalizeH="0" baseline="0" dirty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78" y="2780928"/>
            <a:ext cx="1688579" cy="134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8"/>
          <p:cNvSpPr/>
          <p:nvPr/>
        </p:nvSpPr>
        <p:spPr bwMode="auto">
          <a:xfrm>
            <a:off x="6444208" y="2636912"/>
            <a:ext cx="2304256" cy="1368152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sz="1600" b="1" i="0" u="none" strike="noStrike" cap="none" normalizeH="0" baseline="0" dirty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rPr>
              <a:t>Tørre slimhinner?</a:t>
            </a:r>
            <a:endParaRPr kumimoji="0" lang="nb-NO" sz="1600" b="1" i="0" u="none" strike="noStrike" cap="none" normalizeH="0" baseline="0" dirty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3892264" y="2564904"/>
            <a:ext cx="3324406" cy="1368152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sz="2000" b="1" i="0" u="none" strike="noStrike" cap="none" normalizeH="0" baseline="0" dirty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rPr>
              <a:t>Behandling av soppinfeksjoner?</a:t>
            </a:r>
            <a:endParaRPr kumimoji="0" lang="nb-NO" sz="2000" b="1" i="0" u="none" strike="noStrike" cap="none" normalizeH="0" baseline="0" dirty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809" y="3857854"/>
            <a:ext cx="2339067" cy="1559378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 bwMode="auto">
          <a:xfrm>
            <a:off x="4394807" y="3767476"/>
            <a:ext cx="2847070" cy="864096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sz="1600" b="1" i="0" u="none" strike="noStrike" cap="none" normalizeH="0" baseline="0" dirty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rPr>
              <a:t>Karies og</a:t>
            </a:r>
            <a:r>
              <a:rPr kumimoji="0" lang="nb-NO" sz="1600" b="1" i="0" u="none" strike="noStrike" cap="none" normalizeH="0" dirty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rPr>
              <a:t> </a:t>
            </a:r>
            <a:r>
              <a:rPr kumimoji="0" lang="nb-NO" sz="1600" b="1" i="0" u="none" strike="noStrike" cap="none" normalizeH="0" baseline="0" dirty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rPr>
              <a:t>erosjon av tenner?</a:t>
            </a:r>
            <a:endParaRPr kumimoji="0" lang="nb-NO" sz="1600" b="1" i="0" u="none" strike="noStrike" cap="none" normalizeH="0" baseline="0" dirty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64391" y="5417232"/>
            <a:ext cx="2592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err="1" smtClean="0"/>
              <a:t>Illustration</a:t>
            </a:r>
            <a:r>
              <a:rPr lang="nb-NO" sz="1400" dirty="0" smtClean="0"/>
              <a:t>: </a:t>
            </a:r>
            <a:r>
              <a:rPr lang="nb-NO" sz="1400" dirty="0" err="1" smtClean="0"/>
              <a:t>Colourbox</a:t>
            </a:r>
            <a:endParaRPr lang="nb-NO" sz="1400" dirty="0"/>
          </a:p>
        </p:txBody>
      </p:sp>
    </p:spTree>
    <p:extLst>
      <p:ext uri="{BB962C8B-B14F-4D97-AF65-F5344CB8AC3E}">
        <p14:creationId xmlns:p14="http://schemas.microsoft.com/office/powerpoint/2010/main" val="703192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395536" y="908050"/>
            <a:ext cx="8229600" cy="865188"/>
          </a:xfrm>
        </p:spPr>
        <p:txBody>
          <a:bodyPr/>
          <a:lstStyle/>
          <a:p>
            <a:r>
              <a:rPr lang="nb-NO" sz="3600" dirty="0" err="1" smtClean="0"/>
              <a:t>Bioadhesjon</a:t>
            </a:r>
            <a:r>
              <a:rPr lang="nb-NO" sz="3600" dirty="0" smtClean="0"/>
              <a:t>/</a:t>
            </a:r>
            <a:r>
              <a:rPr lang="nb-NO" sz="3600" dirty="0" err="1" smtClean="0"/>
              <a:t>mukoadhesjon</a:t>
            </a:r>
            <a:endParaRPr lang="nb-NO" sz="3600" dirty="0" smtClean="0"/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323850" y="1676401"/>
            <a:ext cx="8229600" cy="4549774"/>
          </a:xfrm>
        </p:spPr>
        <p:txBody>
          <a:bodyPr/>
          <a:lstStyle/>
          <a:p>
            <a:pPr>
              <a:buFont typeface="Arial" charset="0"/>
              <a:buNone/>
            </a:pPr>
            <a:endParaRPr lang="nb-NO" dirty="0" smtClean="0"/>
          </a:p>
        </p:txBody>
      </p:sp>
      <p:sp>
        <p:nvSpPr>
          <p:cNvPr id="6149" name="Rectangle 4"/>
          <p:cNvSpPr>
            <a:spLocks noChangeArrowheads="1"/>
          </p:cNvSpPr>
          <p:nvPr/>
        </p:nvSpPr>
        <p:spPr bwMode="auto">
          <a:xfrm>
            <a:off x="381000" y="5562600"/>
            <a:ext cx="50419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nb-NO" sz="800" b="1" dirty="0" err="1"/>
              <a:t>Mucoadhesive</a:t>
            </a:r>
            <a:r>
              <a:rPr lang="nb-NO" sz="800" b="1" dirty="0"/>
              <a:t> </a:t>
            </a:r>
            <a:r>
              <a:rPr lang="nb-NO" sz="800" b="1" dirty="0" err="1"/>
              <a:t>Bilayered</a:t>
            </a:r>
            <a:r>
              <a:rPr lang="nb-NO" sz="800" b="1" dirty="0"/>
              <a:t> Tablets for </a:t>
            </a:r>
            <a:r>
              <a:rPr lang="nb-NO" sz="800" b="1" dirty="0" err="1"/>
              <a:t>Buccal</a:t>
            </a:r>
            <a:r>
              <a:rPr lang="nb-NO" sz="800" b="1" dirty="0"/>
              <a:t> </a:t>
            </a:r>
            <a:r>
              <a:rPr lang="nb-NO" sz="800" b="1" dirty="0" err="1"/>
              <a:t>Sustained</a:t>
            </a:r>
            <a:r>
              <a:rPr lang="nb-NO" sz="800" b="1" dirty="0"/>
              <a:t> </a:t>
            </a:r>
            <a:r>
              <a:rPr lang="nb-NO" sz="800" b="1" dirty="0" err="1"/>
              <a:t>Release</a:t>
            </a:r>
            <a:r>
              <a:rPr lang="nb-NO" sz="800" b="1" dirty="0"/>
              <a:t> </a:t>
            </a:r>
            <a:r>
              <a:rPr lang="nb-NO" sz="800" b="1" dirty="0" err="1"/>
              <a:t>of</a:t>
            </a:r>
            <a:r>
              <a:rPr lang="nb-NO" sz="800" b="1" dirty="0"/>
              <a:t> </a:t>
            </a:r>
            <a:r>
              <a:rPr lang="nb-NO" sz="800" b="1" dirty="0" err="1"/>
              <a:t>Flurbiprofen</a:t>
            </a:r>
            <a:endParaRPr lang="nb-NO" sz="800" b="1" dirty="0"/>
          </a:p>
          <a:p>
            <a:r>
              <a:rPr lang="nb-NO" sz="800" dirty="0" err="1"/>
              <a:t>Luana</a:t>
            </a:r>
            <a:r>
              <a:rPr lang="nb-NO" sz="800" dirty="0"/>
              <a:t> Perioli,</a:t>
            </a:r>
            <a:r>
              <a:rPr lang="nb-NO" sz="800" baseline="30000" dirty="0"/>
              <a:t>1</a:t>
            </a:r>
            <a:r>
              <a:rPr lang="nb-NO" sz="800" dirty="0"/>
              <a:t> </a:t>
            </a:r>
            <a:r>
              <a:rPr lang="nb-NO" sz="800" dirty="0" err="1"/>
              <a:t>Valeria</a:t>
            </a:r>
            <a:r>
              <a:rPr lang="nb-NO" sz="800" dirty="0"/>
              <a:t> Ambrogi,</a:t>
            </a:r>
            <a:r>
              <a:rPr lang="nb-NO" sz="800" baseline="30000" dirty="0"/>
              <a:t>1</a:t>
            </a:r>
            <a:r>
              <a:rPr lang="nb-NO" sz="800" dirty="0"/>
              <a:t> Stefano Giovagnoli,</a:t>
            </a:r>
            <a:r>
              <a:rPr lang="nb-NO" sz="800" baseline="30000" dirty="0"/>
              <a:t>1</a:t>
            </a:r>
            <a:r>
              <a:rPr lang="nb-NO" sz="800" dirty="0"/>
              <a:t> </a:t>
            </a:r>
            <a:r>
              <a:rPr lang="nb-NO" sz="800" dirty="0" err="1"/>
              <a:t>Maurizio</a:t>
            </a:r>
            <a:r>
              <a:rPr lang="nb-NO" sz="800" dirty="0"/>
              <a:t> Ricci,</a:t>
            </a:r>
            <a:r>
              <a:rPr lang="nb-NO" sz="800" baseline="30000" dirty="0"/>
              <a:t>1</a:t>
            </a:r>
            <a:r>
              <a:rPr lang="nb-NO" sz="800" dirty="0"/>
              <a:t> Paolo Blasi,</a:t>
            </a:r>
            <a:r>
              <a:rPr lang="nb-NO" sz="800" baseline="30000" dirty="0"/>
              <a:t>1</a:t>
            </a:r>
            <a:r>
              <a:rPr lang="nb-NO" sz="800" dirty="0"/>
              <a:t> and Carlo Rossi</a:t>
            </a:r>
            <a:r>
              <a:rPr lang="nb-NO" sz="800" baseline="30000" dirty="0"/>
              <a:t>1</a:t>
            </a:r>
          </a:p>
          <a:p>
            <a:r>
              <a:rPr lang="en-US" sz="800" i="1" dirty="0"/>
              <a:t>AAPS </a:t>
            </a:r>
            <a:r>
              <a:rPr lang="en-US" sz="800" i="1" dirty="0" err="1"/>
              <a:t>PharmSciTech</a:t>
            </a:r>
            <a:r>
              <a:rPr lang="en-US" sz="800" dirty="0"/>
              <a:t>. 2007; 8(3): Article 54</a:t>
            </a:r>
            <a:endParaRPr lang="nb-NO" sz="800" dirty="0"/>
          </a:p>
        </p:txBody>
      </p:sp>
      <p:pic>
        <p:nvPicPr>
          <p:cNvPr id="6150" name="Picture 5" descr="mucoadhesion buccal delivery table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678113"/>
            <a:ext cx="3527425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51" name="Group 129"/>
          <p:cNvGrpSpPr>
            <a:grpSpLocks/>
          </p:cNvGrpSpPr>
          <p:nvPr/>
        </p:nvGrpSpPr>
        <p:grpSpPr bwMode="auto">
          <a:xfrm>
            <a:off x="5442140" y="3755397"/>
            <a:ext cx="5472113" cy="2520950"/>
            <a:chOff x="4859338" y="2205038"/>
            <a:chExt cx="4859337" cy="2016125"/>
          </a:xfrm>
        </p:grpSpPr>
        <p:grpSp>
          <p:nvGrpSpPr>
            <p:cNvPr id="6153" name="Group 4"/>
            <p:cNvGrpSpPr>
              <a:grpSpLocks/>
            </p:cNvGrpSpPr>
            <p:nvPr/>
          </p:nvGrpSpPr>
          <p:grpSpPr bwMode="auto">
            <a:xfrm>
              <a:off x="4859338" y="2205037"/>
              <a:ext cx="4859337" cy="2016123"/>
              <a:chOff x="476" y="530"/>
              <a:chExt cx="5030" cy="3172"/>
            </a:xfrm>
          </p:grpSpPr>
          <p:sp>
            <p:nvSpPr>
              <p:cNvPr id="6206" name="Text Box 5"/>
              <p:cNvSpPr txBox="1">
                <a:spLocks noChangeArrowheads="1"/>
              </p:cNvSpPr>
              <p:nvPr/>
            </p:nvSpPr>
            <p:spPr bwMode="auto">
              <a:xfrm>
                <a:off x="4196" y="530"/>
                <a:ext cx="1310" cy="4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endParaRPr lang="en-US"/>
              </a:p>
            </p:txBody>
          </p:sp>
          <p:grpSp>
            <p:nvGrpSpPr>
              <p:cNvPr id="6207" name="Group 14"/>
              <p:cNvGrpSpPr>
                <a:grpSpLocks/>
              </p:cNvGrpSpPr>
              <p:nvPr/>
            </p:nvGrpSpPr>
            <p:grpSpPr bwMode="auto">
              <a:xfrm>
                <a:off x="476" y="1071"/>
                <a:ext cx="3356" cy="2631"/>
                <a:chOff x="476" y="1071"/>
                <a:chExt cx="3356" cy="2631"/>
              </a:xfrm>
            </p:grpSpPr>
            <p:sp>
              <p:nvSpPr>
                <p:cNvPr id="6208" name="Freeform 15"/>
                <p:cNvSpPr>
                  <a:spLocks/>
                </p:cNvSpPr>
                <p:nvPr/>
              </p:nvSpPr>
              <p:spPr bwMode="auto">
                <a:xfrm>
                  <a:off x="1467" y="2251"/>
                  <a:ext cx="59" cy="453"/>
                </a:xfrm>
                <a:custGeom>
                  <a:avLst/>
                  <a:gdLst>
                    <a:gd name="T0" fmla="*/ 52 w 59"/>
                    <a:gd name="T1" fmla="*/ 453 h 453"/>
                    <a:gd name="T2" fmla="*/ 52 w 59"/>
                    <a:gd name="T3" fmla="*/ 272 h 453"/>
                    <a:gd name="T4" fmla="*/ 7 w 59"/>
                    <a:gd name="T5" fmla="*/ 136 h 453"/>
                    <a:gd name="T6" fmla="*/ 7 w 59"/>
                    <a:gd name="T7" fmla="*/ 90 h 453"/>
                    <a:gd name="T8" fmla="*/ 7 w 59"/>
                    <a:gd name="T9" fmla="*/ 0 h 45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9"/>
                    <a:gd name="T16" fmla="*/ 0 h 453"/>
                    <a:gd name="T17" fmla="*/ 59 w 59"/>
                    <a:gd name="T18" fmla="*/ 453 h 45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9" h="453">
                      <a:moveTo>
                        <a:pt x="52" y="453"/>
                      </a:moveTo>
                      <a:cubicBezTo>
                        <a:pt x="55" y="389"/>
                        <a:pt x="59" y="325"/>
                        <a:pt x="52" y="272"/>
                      </a:cubicBezTo>
                      <a:cubicBezTo>
                        <a:pt x="45" y="219"/>
                        <a:pt x="14" y="166"/>
                        <a:pt x="7" y="136"/>
                      </a:cubicBezTo>
                      <a:cubicBezTo>
                        <a:pt x="0" y="106"/>
                        <a:pt x="7" y="113"/>
                        <a:pt x="7" y="90"/>
                      </a:cubicBezTo>
                      <a:cubicBezTo>
                        <a:pt x="7" y="67"/>
                        <a:pt x="7" y="33"/>
                        <a:pt x="7" y="0"/>
                      </a:cubicBezTo>
                    </a:path>
                  </a:pathLst>
                </a:custGeom>
                <a:noFill/>
                <a:ln w="222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nb-NO"/>
                </a:p>
              </p:txBody>
            </p:sp>
            <p:grpSp>
              <p:nvGrpSpPr>
                <p:cNvPr id="6209" name="Group 16"/>
                <p:cNvGrpSpPr>
                  <a:grpSpLocks/>
                </p:cNvGrpSpPr>
                <p:nvPr/>
              </p:nvGrpSpPr>
              <p:grpSpPr bwMode="auto">
                <a:xfrm>
                  <a:off x="476" y="1071"/>
                  <a:ext cx="3356" cy="2631"/>
                  <a:chOff x="748" y="1071"/>
                  <a:chExt cx="3356" cy="2631"/>
                </a:xfrm>
              </p:grpSpPr>
              <p:grpSp>
                <p:nvGrpSpPr>
                  <p:cNvPr id="6210" name="Group 17"/>
                  <p:cNvGrpSpPr>
                    <a:grpSpLocks/>
                  </p:cNvGrpSpPr>
                  <p:nvPr/>
                </p:nvGrpSpPr>
                <p:grpSpPr bwMode="auto">
                  <a:xfrm>
                    <a:off x="793" y="2115"/>
                    <a:ext cx="3153" cy="1587"/>
                    <a:chOff x="793" y="2115"/>
                    <a:chExt cx="3153" cy="1587"/>
                  </a:xfrm>
                </p:grpSpPr>
                <p:sp>
                  <p:nvSpPr>
                    <p:cNvPr id="6276" name="Freeform 18"/>
                    <p:cNvSpPr>
                      <a:spLocks/>
                    </p:cNvSpPr>
                    <p:nvPr/>
                  </p:nvSpPr>
                  <p:spPr bwMode="auto">
                    <a:xfrm>
                      <a:off x="1202" y="2251"/>
                      <a:ext cx="181" cy="453"/>
                    </a:xfrm>
                    <a:custGeom>
                      <a:avLst/>
                      <a:gdLst>
                        <a:gd name="T0" fmla="*/ 0 w 181"/>
                        <a:gd name="T1" fmla="*/ 453 h 453"/>
                        <a:gd name="T2" fmla="*/ 90 w 181"/>
                        <a:gd name="T3" fmla="*/ 317 h 453"/>
                        <a:gd name="T4" fmla="*/ 90 w 181"/>
                        <a:gd name="T5" fmla="*/ 136 h 453"/>
                        <a:gd name="T6" fmla="*/ 181 w 181"/>
                        <a:gd name="T7" fmla="*/ 0 h 453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181"/>
                        <a:gd name="T13" fmla="*/ 0 h 453"/>
                        <a:gd name="T14" fmla="*/ 181 w 181"/>
                        <a:gd name="T15" fmla="*/ 453 h 453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181" h="453">
                          <a:moveTo>
                            <a:pt x="0" y="453"/>
                          </a:moveTo>
                          <a:cubicBezTo>
                            <a:pt x="37" y="411"/>
                            <a:pt x="75" y="370"/>
                            <a:pt x="90" y="317"/>
                          </a:cubicBezTo>
                          <a:cubicBezTo>
                            <a:pt x="105" y="264"/>
                            <a:pt x="75" y="189"/>
                            <a:pt x="90" y="136"/>
                          </a:cubicBezTo>
                          <a:cubicBezTo>
                            <a:pt x="105" y="83"/>
                            <a:pt x="166" y="23"/>
                            <a:pt x="181" y="0"/>
                          </a:cubicBezTo>
                        </a:path>
                      </a:pathLst>
                    </a:custGeom>
                    <a:noFill/>
                    <a:ln w="222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nb-NO"/>
                    </a:p>
                  </p:txBody>
                </p:sp>
                <p:sp>
                  <p:nvSpPr>
                    <p:cNvPr id="6277" name="Freeform 19"/>
                    <p:cNvSpPr>
                      <a:spLocks/>
                    </p:cNvSpPr>
                    <p:nvPr/>
                  </p:nvSpPr>
                  <p:spPr bwMode="auto">
                    <a:xfrm>
                      <a:off x="3288" y="2251"/>
                      <a:ext cx="59" cy="453"/>
                    </a:xfrm>
                    <a:custGeom>
                      <a:avLst/>
                      <a:gdLst>
                        <a:gd name="T0" fmla="*/ 52 w 59"/>
                        <a:gd name="T1" fmla="*/ 453 h 453"/>
                        <a:gd name="T2" fmla="*/ 52 w 59"/>
                        <a:gd name="T3" fmla="*/ 272 h 453"/>
                        <a:gd name="T4" fmla="*/ 7 w 59"/>
                        <a:gd name="T5" fmla="*/ 136 h 453"/>
                        <a:gd name="T6" fmla="*/ 7 w 59"/>
                        <a:gd name="T7" fmla="*/ 90 h 453"/>
                        <a:gd name="T8" fmla="*/ 7 w 59"/>
                        <a:gd name="T9" fmla="*/ 0 h 45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59"/>
                        <a:gd name="T16" fmla="*/ 0 h 453"/>
                        <a:gd name="T17" fmla="*/ 59 w 59"/>
                        <a:gd name="T18" fmla="*/ 453 h 45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59" h="453">
                          <a:moveTo>
                            <a:pt x="52" y="453"/>
                          </a:moveTo>
                          <a:cubicBezTo>
                            <a:pt x="55" y="389"/>
                            <a:pt x="59" y="325"/>
                            <a:pt x="52" y="272"/>
                          </a:cubicBezTo>
                          <a:cubicBezTo>
                            <a:pt x="45" y="219"/>
                            <a:pt x="14" y="166"/>
                            <a:pt x="7" y="136"/>
                          </a:cubicBezTo>
                          <a:cubicBezTo>
                            <a:pt x="0" y="106"/>
                            <a:pt x="7" y="113"/>
                            <a:pt x="7" y="90"/>
                          </a:cubicBezTo>
                          <a:cubicBezTo>
                            <a:pt x="7" y="67"/>
                            <a:pt x="7" y="33"/>
                            <a:pt x="7" y="0"/>
                          </a:cubicBezTo>
                        </a:path>
                      </a:pathLst>
                    </a:custGeom>
                    <a:noFill/>
                    <a:ln w="222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nb-NO"/>
                    </a:p>
                  </p:txBody>
                </p:sp>
                <p:grpSp>
                  <p:nvGrpSpPr>
                    <p:cNvPr id="6278" name="Group 2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93" y="2115"/>
                      <a:ext cx="3153" cy="1587"/>
                      <a:chOff x="793" y="2115"/>
                      <a:chExt cx="3153" cy="1587"/>
                    </a:xfrm>
                  </p:grpSpPr>
                  <p:grpSp>
                    <p:nvGrpSpPr>
                      <p:cNvPr id="6279" name="Group 2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93" y="2160"/>
                        <a:ext cx="545" cy="544"/>
                        <a:chOff x="793" y="2160"/>
                        <a:chExt cx="545" cy="544"/>
                      </a:xfrm>
                    </p:grpSpPr>
                    <p:sp>
                      <p:nvSpPr>
                        <p:cNvPr id="6313" name="Freeform 23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975" y="2205"/>
                          <a:ext cx="181" cy="499"/>
                        </a:xfrm>
                        <a:custGeom>
                          <a:avLst/>
                          <a:gdLst>
                            <a:gd name="T0" fmla="*/ 3157 w 136"/>
                            <a:gd name="T1" fmla="*/ 1283 h 454"/>
                            <a:gd name="T2" fmla="*/ 1045 w 136"/>
                            <a:gd name="T3" fmla="*/ 1031 h 454"/>
                            <a:gd name="T4" fmla="*/ 2104 w 136"/>
                            <a:gd name="T5" fmla="*/ 514 h 454"/>
                            <a:gd name="T6" fmla="*/ 0 w 136"/>
                            <a:gd name="T7" fmla="*/ 0 h 454"/>
                            <a:gd name="T8" fmla="*/ 0 60000 65536"/>
                            <a:gd name="T9" fmla="*/ 0 60000 65536"/>
                            <a:gd name="T10" fmla="*/ 0 60000 65536"/>
                            <a:gd name="T11" fmla="*/ 0 60000 65536"/>
                            <a:gd name="T12" fmla="*/ 0 w 136"/>
                            <a:gd name="T13" fmla="*/ 0 h 454"/>
                            <a:gd name="T14" fmla="*/ 136 w 136"/>
                            <a:gd name="T15" fmla="*/ 454 h 454"/>
                          </a:gdLst>
                          <a:ahLst/>
                          <a:cxnLst>
                            <a:cxn ang="T8">
                              <a:pos x="T0" y="T1"/>
                            </a:cxn>
                            <a:cxn ang="T9">
                              <a:pos x="T2" y="T3"/>
                            </a:cxn>
                            <a:cxn ang="T10">
                              <a:pos x="T4" y="T5"/>
                            </a:cxn>
                            <a:cxn ang="T11">
                              <a:pos x="T6" y="T7"/>
                            </a:cxn>
                          </a:cxnLst>
                          <a:rect l="T12" t="T13" r="T14" b="T15"/>
                          <a:pathLst>
                            <a:path w="136" h="454">
                              <a:moveTo>
                                <a:pt x="136" y="454"/>
                              </a:moveTo>
                              <a:cubicBezTo>
                                <a:pt x="94" y="431"/>
                                <a:pt x="52" y="408"/>
                                <a:pt x="45" y="363"/>
                              </a:cubicBezTo>
                              <a:cubicBezTo>
                                <a:pt x="38" y="318"/>
                                <a:pt x="99" y="243"/>
                                <a:pt x="91" y="182"/>
                              </a:cubicBezTo>
                              <a:cubicBezTo>
                                <a:pt x="83" y="121"/>
                                <a:pt x="15" y="30"/>
                                <a:pt x="0" y="0"/>
                              </a:cubicBezTo>
                            </a:path>
                          </a:pathLst>
                        </a:custGeom>
                        <a:noFill/>
                        <a:ln w="222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nb-NO"/>
                        </a:p>
                      </p:txBody>
                    </p:sp>
                    <p:sp>
                      <p:nvSpPr>
                        <p:cNvPr id="6314" name="Freeform 24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088" y="2160"/>
                          <a:ext cx="250" cy="227"/>
                        </a:xfrm>
                        <a:custGeom>
                          <a:avLst/>
                          <a:gdLst>
                            <a:gd name="T0" fmla="*/ 23 w 250"/>
                            <a:gd name="T1" fmla="*/ 227 h 227"/>
                            <a:gd name="T2" fmla="*/ 23 w 250"/>
                            <a:gd name="T3" fmla="*/ 181 h 227"/>
                            <a:gd name="T4" fmla="*/ 159 w 250"/>
                            <a:gd name="T5" fmla="*/ 91 h 227"/>
                            <a:gd name="T6" fmla="*/ 250 w 250"/>
                            <a:gd name="T7" fmla="*/ 0 h 227"/>
                            <a:gd name="T8" fmla="*/ 0 60000 65536"/>
                            <a:gd name="T9" fmla="*/ 0 60000 65536"/>
                            <a:gd name="T10" fmla="*/ 0 60000 65536"/>
                            <a:gd name="T11" fmla="*/ 0 60000 65536"/>
                            <a:gd name="T12" fmla="*/ 0 w 250"/>
                            <a:gd name="T13" fmla="*/ 0 h 227"/>
                            <a:gd name="T14" fmla="*/ 250 w 250"/>
                            <a:gd name="T15" fmla="*/ 227 h 227"/>
                          </a:gdLst>
                          <a:ahLst/>
                          <a:cxnLst>
                            <a:cxn ang="T8">
                              <a:pos x="T0" y="T1"/>
                            </a:cxn>
                            <a:cxn ang="T9">
                              <a:pos x="T2" y="T3"/>
                            </a:cxn>
                            <a:cxn ang="T10">
                              <a:pos x="T4" y="T5"/>
                            </a:cxn>
                            <a:cxn ang="T11">
                              <a:pos x="T6" y="T7"/>
                            </a:cxn>
                          </a:cxnLst>
                          <a:rect l="T12" t="T13" r="T14" b="T15"/>
                          <a:pathLst>
                            <a:path w="250" h="227">
                              <a:moveTo>
                                <a:pt x="23" y="227"/>
                              </a:moveTo>
                              <a:cubicBezTo>
                                <a:pt x="11" y="215"/>
                                <a:pt x="0" y="204"/>
                                <a:pt x="23" y="181"/>
                              </a:cubicBezTo>
                              <a:cubicBezTo>
                                <a:pt x="46" y="158"/>
                                <a:pt x="121" y="121"/>
                                <a:pt x="159" y="91"/>
                              </a:cubicBezTo>
                              <a:cubicBezTo>
                                <a:pt x="197" y="61"/>
                                <a:pt x="223" y="30"/>
                                <a:pt x="250" y="0"/>
                              </a:cubicBezTo>
                            </a:path>
                          </a:pathLst>
                        </a:custGeom>
                        <a:noFill/>
                        <a:ln w="222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nb-NO"/>
                        </a:p>
                      </p:txBody>
                    </p:sp>
                    <p:sp>
                      <p:nvSpPr>
                        <p:cNvPr id="6315" name="Freeform 25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793" y="2341"/>
                          <a:ext cx="273" cy="152"/>
                        </a:xfrm>
                        <a:custGeom>
                          <a:avLst/>
                          <a:gdLst>
                            <a:gd name="T0" fmla="*/ 273 w 273"/>
                            <a:gd name="T1" fmla="*/ 137 h 152"/>
                            <a:gd name="T2" fmla="*/ 182 w 273"/>
                            <a:gd name="T3" fmla="*/ 137 h 152"/>
                            <a:gd name="T4" fmla="*/ 91 w 273"/>
                            <a:gd name="T5" fmla="*/ 46 h 152"/>
                            <a:gd name="T6" fmla="*/ 0 w 273"/>
                            <a:gd name="T7" fmla="*/ 0 h 152"/>
                            <a:gd name="T8" fmla="*/ 0 60000 65536"/>
                            <a:gd name="T9" fmla="*/ 0 60000 65536"/>
                            <a:gd name="T10" fmla="*/ 0 60000 65536"/>
                            <a:gd name="T11" fmla="*/ 0 60000 65536"/>
                            <a:gd name="T12" fmla="*/ 0 w 273"/>
                            <a:gd name="T13" fmla="*/ 0 h 152"/>
                            <a:gd name="T14" fmla="*/ 273 w 273"/>
                            <a:gd name="T15" fmla="*/ 152 h 152"/>
                          </a:gdLst>
                          <a:ahLst/>
                          <a:cxnLst>
                            <a:cxn ang="T8">
                              <a:pos x="T0" y="T1"/>
                            </a:cxn>
                            <a:cxn ang="T9">
                              <a:pos x="T2" y="T3"/>
                            </a:cxn>
                            <a:cxn ang="T10">
                              <a:pos x="T4" y="T5"/>
                            </a:cxn>
                            <a:cxn ang="T11">
                              <a:pos x="T6" y="T7"/>
                            </a:cxn>
                          </a:cxnLst>
                          <a:rect l="T12" t="T13" r="T14" b="T15"/>
                          <a:pathLst>
                            <a:path w="273" h="152">
                              <a:moveTo>
                                <a:pt x="273" y="137"/>
                              </a:moveTo>
                              <a:cubicBezTo>
                                <a:pt x="242" y="144"/>
                                <a:pt x="212" y="152"/>
                                <a:pt x="182" y="137"/>
                              </a:cubicBezTo>
                              <a:cubicBezTo>
                                <a:pt x="152" y="122"/>
                                <a:pt x="121" y="69"/>
                                <a:pt x="91" y="46"/>
                              </a:cubicBezTo>
                              <a:cubicBezTo>
                                <a:pt x="61" y="23"/>
                                <a:pt x="30" y="11"/>
                                <a:pt x="0" y="0"/>
                              </a:cubicBezTo>
                            </a:path>
                          </a:pathLst>
                        </a:custGeom>
                        <a:noFill/>
                        <a:ln w="222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nb-NO"/>
                        </a:p>
                      </p:txBody>
                    </p:sp>
                  </p:grpSp>
                  <p:sp>
                    <p:nvSpPr>
                      <p:cNvPr id="6280" name="Freeform 2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331" y="2387"/>
                        <a:ext cx="158" cy="317"/>
                      </a:xfrm>
                      <a:custGeom>
                        <a:avLst/>
                        <a:gdLst>
                          <a:gd name="T0" fmla="*/ 143 w 158"/>
                          <a:gd name="T1" fmla="*/ 317 h 317"/>
                          <a:gd name="T2" fmla="*/ 143 w 158"/>
                          <a:gd name="T3" fmla="*/ 227 h 317"/>
                          <a:gd name="T4" fmla="*/ 52 w 158"/>
                          <a:gd name="T5" fmla="*/ 136 h 317"/>
                          <a:gd name="T6" fmla="*/ 7 w 158"/>
                          <a:gd name="T7" fmla="*/ 91 h 317"/>
                          <a:gd name="T8" fmla="*/ 7 w 158"/>
                          <a:gd name="T9" fmla="*/ 0 h 317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158"/>
                          <a:gd name="T16" fmla="*/ 0 h 317"/>
                          <a:gd name="T17" fmla="*/ 158 w 158"/>
                          <a:gd name="T18" fmla="*/ 317 h 317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158" h="317">
                            <a:moveTo>
                              <a:pt x="143" y="317"/>
                            </a:moveTo>
                            <a:cubicBezTo>
                              <a:pt x="150" y="287"/>
                              <a:pt x="158" y="257"/>
                              <a:pt x="143" y="227"/>
                            </a:cubicBezTo>
                            <a:cubicBezTo>
                              <a:pt x="128" y="197"/>
                              <a:pt x="75" y="159"/>
                              <a:pt x="52" y="136"/>
                            </a:cubicBezTo>
                            <a:cubicBezTo>
                              <a:pt x="29" y="113"/>
                              <a:pt x="14" y="114"/>
                              <a:pt x="7" y="91"/>
                            </a:cubicBezTo>
                            <a:cubicBezTo>
                              <a:pt x="0" y="68"/>
                              <a:pt x="3" y="34"/>
                              <a:pt x="7" y="0"/>
                            </a:cubicBezTo>
                          </a:path>
                        </a:pathLst>
                      </a:custGeom>
                      <a:noFill/>
                      <a:ln w="222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nb-NO"/>
                      </a:p>
                    </p:txBody>
                  </p:sp>
                  <p:sp>
                    <p:nvSpPr>
                      <p:cNvPr id="6281" name="Freeform 2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292" y="2205"/>
                        <a:ext cx="409" cy="545"/>
                      </a:xfrm>
                      <a:custGeom>
                        <a:avLst/>
                        <a:gdLst>
                          <a:gd name="T0" fmla="*/ 0 w 409"/>
                          <a:gd name="T1" fmla="*/ 1315 h 499"/>
                          <a:gd name="T2" fmla="*/ 91 w 409"/>
                          <a:gd name="T3" fmla="*/ 959 h 499"/>
                          <a:gd name="T4" fmla="*/ 227 w 409"/>
                          <a:gd name="T5" fmla="*/ 600 h 499"/>
                          <a:gd name="T6" fmla="*/ 363 w 409"/>
                          <a:gd name="T7" fmla="*/ 359 h 499"/>
                          <a:gd name="T8" fmla="*/ 409 w 409"/>
                          <a:gd name="T9" fmla="*/ 0 h 499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409"/>
                          <a:gd name="T16" fmla="*/ 0 h 499"/>
                          <a:gd name="T17" fmla="*/ 409 w 409"/>
                          <a:gd name="T18" fmla="*/ 499 h 499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409" h="499">
                            <a:moveTo>
                              <a:pt x="0" y="499"/>
                            </a:moveTo>
                            <a:cubicBezTo>
                              <a:pt x="26" y="453"/>
                              <a:pt x="53" y="408"/>
                              <a:pt x="91" y="363"/>
                            </a:cubicBezTo>
                            <a:cubicBezTo>
                              <a:pt x="129" y="318"/>
                              <a:pt x="182" y="265"/>
                              <a:pt x="227" y="227"/>
                            </a:cubicBezTo>
                            <a:cubicBezTo>
                              <a:pt x="272" y="189"/>
                              <a:pt x="333" y="174"/>
                              <a:pt x="363" y="136"/>
                            </a:cubicBezTo>
                            <a:cubicBezTo>
                              <a:pt x="393" y="98"/>
                              <a:pt x="401" y="49"/>
                              <a:pt x="409" y="0"/>
                            </a:cubicBezTo>
                          </a:path>
                        </a:pathLst>
                      </a:custGeom>
                      <a:noFill/>
                      <a:ln w="222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nb-NO"/>
                      </a:p>
                    </p:txBody>
                  </p:sp>
                  <p:grpSp>
                    <p:nvGrpSpPr>
                      <p:cNvPr id="6282" name="Group 2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880" y="2160"/>
                        <a:ext cx="545" cy="544"/>
                        <a:chOff x="793" y="2160"/>
                        <a:chExt cx="545" cy="544"/>
                      </a:xfrm>
                    </p:grpSpPr>
                    <p:sp>
                      <p:nvSpPr>
                        <p:cNvPr id="6310" name="Freeform 29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975" y="2205"/>
                          <a:ext cx="181" cy="499"/>
                        </a:xfrm>
                        <a:custGeom>
                          <a:avLst/>
                          <a:gdLst>
                            <a:gd name="T0" fmla="*/ 3157 w 136"/>
                            <a:gd name="T1" fmla="*/ 1283 h 454"/>
                            <a:gd name="T2" fmla="*/ 1045 w 136"/>
                            <a:gd name="T3" fmla="*/ 1031 h 454"/>
                            <a:gd name="T4" fmla="*/ 2104 w 136"/>
                            <a:gd name="T5" fmla="*/ 514 h 454"/>
                            <a:gd name="T6" fmla="*/ 0 w 136"/>
                            <a:gd name="T7" fmla="*/ 0 h 454"/>
                            <a:gd name="T8" fmla="*/ 0 60000 65536"/>
                            <a:gd name="T9" fmla="*/ 0 60000 65536"/>
                            <a:gd name="T10" fmla="*/ 0 60000 65536"/>
                            <a:gd name="T11" fmla="*/ 0 60000 65536"/>
                            <a:gd name="T12" fmla="*/ 0 w 136"/>
                            <a:gd name="T13" fmla="*/ 0 h 454"/>
                            <a:gd name="T14" fmla="*/ 136 w 136"/>
                            <a:gd name="T15" fmla="*/ 454 h 454"/>
                          </a:gdLst>
                          <a:ahLst/>
                          <a:cxnLst>
                            <a:cxn ang="T8">
                              <a:pos x="T0" y="T1"/>
                            </a:cxn>
                            <a:cxn ang="T9">
                              <a:pos x="T2" y="T3"/>
                            </a:cxn>
                            <a:cxn ang="T10">
                              <a:pos x="T4" y="T5"/>
                            </a:cxn>
                            <a:cxn ang="T11">
                              <a:pos x="T6" y="T7"/>
                            </a:cxn>
                          </a:cxnLst>
                          <a:rect l="T12" t="T13" r="T14" b="T15"/>
                          <a:pathLst>
                            <a:path w="136" h="454">
                              <a:moveTo>
                                <a:pt x="136" y="454"/>
                              </a:moveTo>
                              <a:cubicBezTo>
                                <a:pt x="94" y="431"/>
                                <a:pt x="52" y="408"/>
                                <a:pt x="45" y="363"/>
                              </a:cubicBezTo>
                              <a:cubicBezTo>
                                <a:pt x="38" y="318"/>
                                <a:pt x="99" y="243"/>
                                <a:pt x="91" y="182"/>
                              </a:cubicBezTo>
                              <a:cubicBezTo>
                                <a:pt x="83" y="121"/>
                                <a:pt x="15" y="30"/>
                                <a:pt x="0" y="0"/>
                              </a:cubicBezTo>
                            </a:path>
                          </a:pathLst>
                        </a:custGeom>
                        <a:noFill/>
                        <a:ln w="222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nb-NO"/>
                        </a:p>
                      </p:txBody>
                    </p:sp>
                    <p:sp>
                      <p:nvSpPr>
                        <p:cNvPr id="6311" name="Freeform 30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088" y="2160"/>
                          <a:ext cx="250" cy="227"/>
                        </a:xfrm>
                        <a:custGeom>
                          <a:avLst/>
                          <a:gdLst>
                            <a:gd name="T0" fmla="*/ 23 w 250"/>
                            <a:gd name="T1" fmla="*/ 227 h 227"/>
                            <a:gd name="T2" fmla="*/ 23 w 250"/>
                            <a:gd name="T3" fmla="*/ 181 h 227"/>
                            <a:gd name="T4" fmla="*/ 159 w 250"/>
                            <a:gd name="T5" fmla="*/ 91 h 227"/>
                            <a:gd name="T6" fmla="*/ 250 w 250"/>
                            <a:gd name="T7" fmla="*/ 0 h 227"/>
                            <a:gd name="T8" fmla="*/ 0 60000 65536"/>
                            <a:gd name="T9" fmla="*/ 0 60000 65536"/>
                            <a:gd name="T10" fmla="*/ 0 60000 65536"/>
                            <a:gd name="T11" fmla="*/ 0 60000 65536"/>
                            <a:gd name="T12" fmla="*/ 0 w 250"/>
                            <a:gd name="T13" fmla="*/ 0 h 227"/>
                            <a:gd name="T14" fmla="*/ 250 w 250"/>
                            <a:gd name="T15" fmla="*/ 227 h 227"/>
                          </a:gdLst>
                          <a:ahLst/>
                          <a:cxnLst>
                            <a:cxn ang="T8">
                              <a:pos x="T0" y="T1"/>
                            </a:cxn>
                            <a:cxn ang="T9">
                              <a:pos x="T2" y="T3"/>
                            </a:cxn>
                            <a:cxn ang="T10">
                              <a:pos x="T4" y="T5"/>
                            </a:cxn>
                            <a:cxn ang="T11">
                              <a:pos x="T6" y="T7"/>
                            </a:cxn>
                          </a:cxnLst>
                          <a:rect l="T12" t="T13" r="T14" b="T15"/>
                          <a:pathLst>
                            <a:path w="250" h="227">
                              <a:moveTo>
                                <a:pt x="23" y="227"/>
                              </a:moveTo>
                              <a:cubicBezTo>
                                <a:pt x="11" y="215"/>
                                <a:pt x="0" y="204"/>
                                <a:pt x="23" y="181"/>
                              </a:cubicBezTo>
                              <a:cubicBezTo>
                                <a:pt x="46" y="158"/>
                                <a:pt x="121" y="121"/>
                                <a:pt x="159" y="91"/>
                              </a:cubicBezTo>
                              <a:cubicBezTo>
                                <a:pt x="197" y="61"/>
                                <a:pt x="223" y="30"/>
                                <a:pt x="250" y="0"/>
                              </a:cubicBezTo>
                            </a:path>
                          </a:pathLst>
                        </a:custGeom>
                        <a:noFill/>
                        <a:ln w="222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nb-NO"/>
                        </a:p>
                      </p:txBody>
                    </p:sp>
                    <p:sp>
                      <p:nvSpPr>
                        <p:cNvPr id="6312" name="Freeform 31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793" y="2341"/>
                          <a:ext cx="273" cy="152"/>
                        </a:xfrm>
                        <a:custGeom>
                          <a:avLst/>
                          <a:gdLst>
                            <a:gd name="T0" fmla="*/ 273 w 273"/>
                            <a:gd name="T1" fmla="*/ 137 h 152"/>
                            <a:gd name="T2" fmla="*/ 182 w 273"/>
                            <a:gd name="T3" fmla="*/ 137 h 152"/>
                            <a:gd name="T4" fmla="*/ 91 w 273"/>
                            <a:gd name="T5" fmla="*/ 46 h 152"/>
                            <a:gd name="T6" fmla="*/ 0 w 273"/>
                            <a:gd name="T7" fmla="*/ 0 h 152"/>
                            <a:gd name="T8" fmla="*/ 0 60000 65536"/>
                            <a:gd name="T9" fmla="*/ 0 60000 65536"/>
                            <a:gd name="T10" fmla="*/ 0 60000 65536"/>
                            <a:gd name="T11" fmla="*/ 0 60000 65536"/>
                            <a:gd name="T12" fmla="*/ 0 w 273"/>
                            <a:gd name="T13" fmla="*/ 0 h 152"/>
                            <a:gd name="T14" fmla="*/ 273 w 273"/>
                            <a:gd name="T15" fmla="*/ 152 h 152"/>
                          </a:gdLst>
                          <a:ahLst/>
                          <a:cxnLst>
                            <a:cxn ang="T8">
                              <a:pos x="T0" y="T1"/>
                            </a:cxn>
                            <a:cxn ang="T9">
                              <a:pos x="T2" y="T3"/>
                            </a:cxn>
                            <a:cxn ang="T10">
                              <a:pos x="T4" y="T5"/>
                            </a:cxn>
                            <a:cxn ang="T11">
                              <a:pos x="T6" y="T7"/>
                            </a:cxn>
                          </a:cxnLst>
                          <a:rect l="T12" t="T13" r="T14" b="T15"/>
                          <a:pathLst>
                            <a:path w="273" h="152">
                              <a:moveTo>
                                <a:pt x="273" y="137"/>
                              </a:moveTo>
                              <a:cubicBezTo>
                                <a:pt x="242" y="144"/>
                                <a:pt x="212" y="152"/>
                                <a:pt x="182" y="137"/>
                              </a:cubicBezTo>
                              <a:cubicBezTo>
                                <a:pt x="152" y="122"/>
                                <a:pt x="121" y="69"/>
                                <a:pt x="91" y="46"/>
                              </a:cubicBezTo>
                              <a:cubicBezTo>
                                <a:pt x="61" y="23"/>
                                <a:pt x="30" y="11"/>
                                <a:pt x="0" y="0"/>
                              </a:cubicBezTo>
                            </a:path>
                          </a:pathLst>
                        </a:custGeom>
                        <a:noFill/>
                        <a:ln w="222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nb-NO"/>
                        </a:p>
                      </p:txBody>
                    </p:sp>
                  </p:grpSp>
                  <p:grpSp>
                    <p:nvGrpSpPr>
                      <p:cNvPr id="6283" name="Group 3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154" y="2160"/>
                        <a:ext cx="545" cy="544"/>
                        <a:chOff x="793" y="2160"/>
                        <a:chExt cx="545" cy="544"/>
                      </a:xfrm>
                    </p:grpSpPr>
                    <p:sp>
                      <p:nvSpPr>
                        <p:cNvPr id="6307" name="Freeform 33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975" y="2205"/>
                          <a:ext cx="181" cy="499"/>
                        </a:xfrm>
                        <a:custGeom>
                          <a:avLst/>
                          <a:gdLst>
                            <a:gd name="T0" fmla="*/ 3157 w 136"/>
                            <a:gd name="T1" fmla="*/ 1283 h 454"/>
                            <a:gd name="T2" fmla="*/ 1045 w 136"/>
                            <a:gd name="T3" fmla="*/ 1031 h 454"/>
                            <a:gd name="T4" fmla="*/ 2104 w 136"/>
                            <a:gd name="T5" fmla="*/ 514 h 454"/>
                            <a:gd name="T6" fmla="*/ 0 w 136"/>
                            <a:gd name="T7" fmla="*/ 0 h 454"/>
                            <a:gd name="T8" fmla="*/ 0 60000 65536"/>
                            <a:gd name="T9" fmla="*/ 0 60000 65536"/>
                            <a:gd name="T10" fmla="*/ 0 60000 65536"/>
                            <a:gd name="T11" fmla="*/ 0 60000 65536"/>
                            <a:gd name="T12" fmla="*/ 0 w 136"/>
                            <a:gd name="T13" fmla="*/ 0 h 454"/>
                            <a:gd name="T14" fmla="*/ 136 w 136"/>
                            <a:gd name="T15" fmla="*/ 454 h 454"/>
                          </a:gdLst>
                          <a:ahLst/>
                          <a:cxnLst>
                            <a:cxn ang="T8">
                              <a:pos x="T0" y="T1"/>
                            </a:cxn>
                            <a:cxn ang="T9">
                              <a:pos x="T2" y="T3"/>
                            </a:cxn>
                            <a:cxn ang="T10">
                              <a:pos x="T4" y="T5"/>
                            </a:cxn>
                            <a:cxn ang="T11">
                              <a:pos x="T6" y="T7"/>
                            </a:cxn>
                          </a:cxnLst>
                          <a:rect l="T12" t="T13" r="T14" b="T15"/>
                          <a:pathLst>
                            <a:path w="136" h="454">
                              <a:moveTo>
                                <a:pt x="136" y="454"/>
                              </a:moveTo>
                              <a:cubicBezTo>
                                <a:pt x="94" y="431"/>
                                <a:pt x="52" y="408"/>
                                <a:pt x="45" y="363"/>
                              </a:cubicBezTo>
                              <a:cubicBezTo>
                                <a:pt x="38" y="318"/>
                                <a:pt x="99" y="243"/>
                                <a:pt x="91" y="182"/>
                              </a:cubicBezTo>
                              <a:cubicBezTo>
                                <a:pt x="83" y="121"/>
                                <a:pt x="15" y="30"/>
                                <a:pt x="0" y="0"/>
                              </a:cubicBezTo>
                            </a:path>
                          </a:pathLst>
                        </a:custGeom>
                        <a:noFill/>
                        <a:ln w="222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nb-NO"/>
                        </a:p>
                      </p:txBody>
                    </p:sp>
                    <p:sp>
                      <p:nvSpPr>
                        <p:cNvPr id="6308" name="Freeform 34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088" y="2160"/>
                          <a:ext cx="250" cy="227"/>
                        </a:xfrm>
                        <a:custGeom>
                          <a:avLst/>
                          <a:gdLst>
                            <a:gd name="T0" fmla="*/ 23 w 250"/>
                            <a:gd name="T1" fmla="*/ 227 h 227"/>
                            <a:gd name="T2" fmla="*/ 23 w 250"/>
                            <a:gd name="T3" fmla="*/ 181 h 227"/>
                            <a:gd name="T4" fmla="*/ 159 w 250"/>
                            <a:gd name="T5" fmla="*/ 91 h 227"/>
                            <a:gd name="T6" fmla="*/ 250 w 250"/>
                            <a:gd name="T7" fmla="*/ 0 h 227"/>
                            <a:gd name="T8" fmla="*/ 0 60000 65536"/>
                            <a:gd name="T9" fmla="*/ 0 60000 65536"/>
                            <a:gd name="T10" fmla="*/ 0 60000 65536"/>
                            <a:gd name="T11" fmla="*/ 0 60000 65536"/>
                            <a:gd name="T12" fmla="*/ 0 w 250"/>
                            <a:gd name="T13" fmla="*/ 0 h 227"/>
                            <a:gd name="T14" fmla="*/ 250 w 250"/>
                            <a:gd name="T15" fmla="*/ 227 h 227"/>
                          </a:gdLst>
                          <a:ahLst/>
                          <a:cxnLst>
                            <a:cxn ang="T8">
                              <a:pos x="T0" y="T1"/>
                            </a:cxn>
                            <a:cxn ang="T9">
                              <a:pos x="T2" y="T3"/>
                            </a:cxn>
                            <a:cxn ang="T10">
                              <a:pos x="T4" y="T5"/>
                            </a:cxn>
                            <a:cxn ang="T11">
                              <a:pos x="T6" y="T7"/>
                            </a:cxn>
                          </a:cxnLst>
                          <a:rect l="T12" t="T13" r="T14" b="T15"/>
                          <a:pathLst>
                            <a:path w="250" h="227">
                              <a:moveTo>
                                <a:pt x="23" y="227"/>
                              </a:moveTo>
                              <a:cubicBezTo>
                                <a:pt x="11" y="215"/>
                                <a:pt x="0" y="204"/>
                                <a:pt x="23" y="181"/>
                              </a:cubicBezTo>
                              <a:cubicBezTo>
                                <a:pt x="46" y="158"/>
                                <a:pt x="121" y="121"/>
                                <a:pt x="159" y="91"/>
                              </a:cubicBezTo>
                              <a:cubicBezTo>
                                <a:pt x="197" y="61"/>
                                <a:pt x="223" y="30"/>
                                <a:pt x="250" y="0"/>
                              </a:cubicBezTo>
                            </a:path>
                          </a:pathLst>
                        </a:custGeom>
                        <a:noFill/>
                        <a:ln w="222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nb-NO"/>
                        </a:p>
                      </p:txBody>
                    </p:sp>
                    <p:sp>
                      <p:nvSpPr>
                        <p:cNvPr id="6309" name="Freeform 35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793" y="2341"/>
                          <a:ext cx="273" cy="152"/>
                        </a:xfrm>
                        <a:custGeom>
                          <a:avLst/>
                          <a:gdLst>
                            <a:gd name="T0" fmla="*/ 273 w 273"/>
                            <a:gd name="T1" fmla="*/ 137 h 152"/>
                            <a:gd name="T2" fmla="*/ 182 w 273"/>
                            <a:gd name="T3" fmla="*/ 137 h 152"/>
                            <a:gd name="T4" fmla="*/ 91 w 273"/>
                            <a:gd name="T5" fmla="*/ 46 h 152"/>
                            <a:gd name="T6" fmla="*/ 0 w 273"/>
                            <a:gd name="T7" fmla="*/ 0 h 152"/>
                            <a:gd name="T8" fmla="*/ 0 60000 65536"/>
                            <a:gd name="T9" fmla="*/ 0 60000 65536"/>
                            <a:gd name="T10" fmla="*/ 0 60000 65536"/>
                            <a:gd name="T11" fmla="*/ 0 60000 65536"/>
                            <a:gd name="T12" fmla="*/ 0 w 273"/>
                            <a:gd name="T13" fmla="*/ 0 h 152"/>
                            <a:gd name="T14" fmla="*/ 273 w 273"/>
                            <a:gd name="T15" fmla="*/ 152 h 152"/>
                          </a:gdLst>
                          <a:ahLst/>
                          <a:cxnLst>
                            <a:cxn ang="T8">
                              <a:pos x="T0" y="T1"/>
                            </a:cxn>
                            <a:cxn ang="T9">
                              <a:pos x="T2" y="T3"/>
                            </a:cxn>
                            <a:cxn ang="T10">
                              <a:pos x="T4" y="T5"/>
                            </a:cxn>
                            <a:cxn ang="T11">
                              <a:pos x="T6" y="T7"/>
                            </a:cxn>
                          </a:cxnLst>
                          <a:rect l="T12" t="T13" r="T14" b="T15"/>
                          <a:pathLst>
                            <a:path w="273" h="152">
                              <a:moveTo>
                                <a:pt x="273" y="137"/>
                              </a:moveTo>
                              <a:cubicBezTo>
                                <a:pt x="242" y="144"/>
                                <a:pt x="212" y="152"/>
                                <a:pt x="182" y="137"/>
                              </a:cubicBezTo>
                              <a:cubicBezTo>
                                <a:pt x="152" y="122"/>
                                <a:pt x="121" y="69"/>
                                <a:pt x="91" y="46"/>
                              </a:cubicBezTo>
                              <a:cubicBezTo>
                                <a:pt x="61" y="23"/>
                                <a:pt x="30" y="11"/>
                                <a:pt x="0" y="0"/>
                              </a:cubicBezTo>
                            </a:path>
                          </a:pathLst>
                        </a:custGeom>
                        <a:noFill/>
                        <a:ln w="222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nb-NO"/>
                        </a:p>
                      </p:txBody>
                    </p:sp>
                  </p:grpSp>
                  <p:sp>
                    <p:nvSpPr>
                      <p:cNvPr id="6284" name="Freeform 3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927" y="2296"/>
                        <a:ext cx="59" cy="453"/>
                      </a:xfrm>
                      <a:custGeom>
                        <a:avLst/>
                        <a:gdLst>
                          <a:gd name="T0" fmla="*/ 52 w 59"/>
                          <a:gd name="T1" fmla="*/ 453 h 453"/>
                          <a:gd name="T2" fmla="*/ 52 w 59"/>
                          <a:gd name="T3" fmla="*/ 272 h 453"/>
                          <a:gd name="T4" fmla="*/ 7 w 59"/>
                          <a:gd name="T5" fmla="*/ 136 h 453"/>
                          <a:gd name="T6" fmla="*/ 7 w 59"/>
                          <a:gd name="T7" fmla="*/ 90 h 453"/>
                          <a:gd name="T8" fmla="*/ 7 w 59"/>
                          <a:gd name="T9" fmla="*/ 0 h 453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59"/>
                          <a:gd name="T16" fmla="*/ 0 h 453"/>
                          <a:gd name="T17" fmla="*/ 59 w 59"/>
                          <a:gd name="T18" fmla="*/ 453 h 453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59" h="453">
                            <a:moveTo>
                              <a:pt x="52" y="453"/>
                            </a:moveTo>
                            <a:cubicBezTo>
                              <a:pt x="55" y="389"/>
                              <a:pt x="59" y="325"/>
                              <a:pt x="52" y="272"/>
                            </a:cubicBezTo>
                            <a:cubicBezTo>
                              <a:pt x="45" y="219"/>
                              <a:pt x="14" y="166"/>
                              <a:pt x="7" y="136"/>
                            </a:cubicBezTo>
                            <a:cubicBezTo>
                              <a:pt x="0" y="106"/>
                              <a:pt x="7" y="113"/>
                              <a:pt x="7" y="90"/>
                            </a:cubicBezTo>
                            <a:cubicBezTo>
                              <a:pt x="7" y="67"/>
                              <a:pt x="7" y="33"/>
                              <a:pt x="7" y="0"/>
                            </a:cubicBezTo>
                          </a:path>
                        </a:pathLst>
                      </a:custGeom>
                      <a:noFill/>
                      <a:ln w="222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nb-NO"/>
                      </a:p>
                    </p:txBody>
                  </p:sp>
                  <p:sp>
                    <p:nvSpPr>
                      <p:cNvPr id="6285" name="Freeform 3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245" y="2205"/>
                        <a:ext cx="59" cy="453"/>
                      </a:xfrm>
                      <a:custGeom>
                        <a:avLst/>
                        <a:gdLst>
                          <a:gd name="T0" fmla="*/ 52 w 59"/>
                          <a:gd name="T1" fmla="*/ 453 h 453"/>
                          <a:gd name="T2" fmla="*/ 52 w 59"/>
                          <a:gd name="T3" fmla="*/ 272 h 453"/>
                          <a:gd name="T4" fmla="*/ 7 w 59"/>
                          <a:gd name="T5" fmla="*/ 136 h 453"/>
                          <a:gd name="T6" fmla="*/ 7 w 59"/>
                          <a:gd name="T7" fmla="*/ 90 h 453"/>
                          <a:gd name="T8" fmla="*/ 7 w 59"/>
                          <a:gd name="T9" fmla="*/ 0 h 453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59"/>
                          <a:gd name="T16" fmla="*/ 0 h 453"/>
                          <a:gd name="T17" fmla="*/ 59 w 59"/>
                          <a:gd name="T18" fmla="*/ 453 h 453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59" h="453">
                            <a:moveTo>
                              <a:pt x="52" y="453"/>
                            </a:moveTo>
                            <a:cubicBezTo>
                              <a:pt x="55" y="389"/>
                              <a:pt x="59" y="325"/>
                              <a:pt x="52" y="272"/>
                            </a:cubicBezTo>
                            <a:cubicBezTo>
                              <a:pt x="45" y="219"/>
                              <a:pt x="14" y="166"/>
                              <a:pt x="7" y="136"/>
                            </a:cubicBezTo>
                            <a:cubicBezTo>
                              <a:pt x="0" y="106"/>
                              <a:pt x="7" y="113"/>
                              <a:pt x="7" y="90"/>
                            </a:cubicBezTo>
                            <a:cubicBezTo>
                              <a:pt x="7" y="67"/>
                              <a:pt x="7" y="33"/>
                              <a:pt x="7" y="0"/>
                            </a:cubicBezTo>
                          </a:path>
                        </a:pathLst>
                      </a:custGeom>
                      <a:noFill/>
                      <a:ln w="222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nb-NO"/>
                      </a:p>
                    </p:txBody>
                  </p:sp>
                  <p:sp>
                    <p:nvSpPr>
                      <p:cNvPr id="6286" name="Freeform 3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610" y="2205"/>
                        <a:ext cx="409" cy="545"/>
                      </a:xfrm>
                      <a:custGeom>
                        <a:avLst/>
                        <a:gdLst>
                          <a:gd name="T0" fmla="*/ 0 w 409"/>
                          <a:gd name="T1" fmla="*/ 1315 h 499"/>
                          <a:gd name="T2" fmla="*/ 91 w 409"/>
                          <a:gd name="T3" fmla="*/ 959 h 499"/>
                          <a:gd name="T4" fmla="*/ 227 w 409"/>
                          <a:gd name="T5" fmla="*/ 600 h 499"/>
                          <a:gd name="T6" fmla="*/ 363 w 409"/>
                          <a:gd name="T7" fmla="*/ 359 h 499"/>
                          <a:gd name="T8" fmla="*/ 409 w 409"/>
                          <a:gd name="T9" fmla="*/ 0 h 499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409"/>
                          <a:gd name="T16" fmla="*/ 0 h 499"/>
                          <a:gd name="T17" fmla="*/ 409 w 409"/>
                          <a:gd name="T18" fmla="*/ 499 h 499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409" h="499">
                            <a:moveTo>
                              <a:pt x="0" y="499"/>
                            </a:moveTo>
                            <a:cubicBezTo>
                              <a:pt x="26" y="453"/>
                              <a:pt x="53" y="408"/>
                              <a:pt x="91" y="363"/>
                            </a:cubicBezTo>
                            <a:cubicBezTo>
                              <a:pt x="129" y="318"/>
                              <a:pt x="182" y="265"/>
                              <a:pt x="227" y="227"/>
                            </a:cubicBezTo>
                            <a:cubicBezTo>
                              <a:pt x="272" y="189"/>
                              <a:pt x="333" y="174"/>
                              <a:pt x="363" y="136"/>
                            </a:cubicBezTo>
                            <a:cubicBezTo>
                              <a:pt x="393" y="98"/>
                              <a:pt x="401" y="49"/>
                              <a:pt x="409" y="0"/>
                            </a:cubicBezTo>
                          </a:path>
                        </a:pathLst>
                      </a:custGeom>
                      <a:noFill/>
                      <a:ln w="222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nb-NO"/>
                      </a:p>
                    </p:txBody>
                  </p:sp>
                  <p:sp>
                    <p:nvSpPr>
                      <p:cNvPr id="6287" name="Freeform 3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562" y="2115"/>
                        <a:ext cx="409" cy="545"/>
                      </a:xfrm>
                      <a:custGeom>
                        <a:avLst/>
                        <a:gdLst>
                          <a:gd name="T0" fmla="*/ 0 w 409"/>
                          <a:gd name="T1" fmla="*/ 1315 h 499"/>
                          <a:gd name="T2" fmla="*/ 91 w 409"/>
                          <a:gd name="T3" fmla="*/ 959 h 499"/>
                          <a:gd name="T4" fmla="*/ 227 w 409"/>
                          <a:gd name="T5" fmla="*/ 600 h 499"/>
                          <a:gd name="T6" fmla="*/ 363 w 409"/>
                          <a:gd name="T7" fmla="*/ 359 h 499"/>
                          <a:gd name="T8" fmla="*/ 409 w 409"/>
                          <a:gd name="T9" fmla="*/ 0 h 499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409"/>
                          <a:gd name="T16" fmla="*/ 0 h 499"/>
                          <a:gd name="T17" fmla="*/ 409 w 409"/>
                          <a:gd name="T18" fmla="*/ 499 h 499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409" h="499">
                            <a:moveTo>
                              <a:pt x="0" y="499"/>
                            </a:moveTo>
                            <a:cubicBezTo>
                              <a:pt x="26" y="453"/>
                              <a:pt x="53" y="408"/>
                              <a:pt x="91" y="363"/>
                            </a:cubicBezTo>
                            <a:cubicBezTo>
                              <a:pt x="129" y="318"/>
                              <a:pt x="182" y="265"/>
                              <a:pt x="227" y="227"/>
                            </a:cubicBezTo>
                            <a:cubicBezTo>
                              <a:pt x="272" y="189"/>
                              <a:pt x="333" y="174"/>
                              <a:pt x="363" y="136"/>
                            </a:cubicBezTo>
                            <a:cubicBezTo>
                              <a:pt x="393" y="98"/>
                              <a:pt x="401" y="49"/>
                              <a:pt x="409" y="0"/>
                            </a:cubicBezTo>
                          </a:path>
                        </a:pathLst>
                      </a:custGeom>
                      <a:noFill/>
                      <a:ln w="222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nb-NO"/>
                      </a:p>
                    </p:txBody>
                  </p:sp>
                  <p:sp>
                    <p:nvSpPr>
                      <p:cNvPr id="6288" name="Freeform 4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424" y="2160"/>
                        <a:ext cx="409" cy="545"/>
                      </a:xfrm>
                      <a:custGeom>
                        <a:avLst/>
                        <a:gdLst>
                          <a:gd name="T0" fmla="*/ 0 w 409"/>
                          <a:gd name="T1" fmla="*/ 1315 h 499"/>
                          <a:gd name="T2" fmla="*/ 91 w 409"/>
                          <a:gd name="T3" fmla="*/ 959 h 499"/>
                          <a:gd name="T4" fmla="*/ 227 w 409"/>
                          <a:gd name="T5" fmla="*/ 600 h 499"/>
                          <a:gd name="T6" fmla="*/ 363 w 409"/>
                          <a:gd name="T7" fmla="*/ 359 h 499"/>
                          <a:gd name="T8" fmla="*/ 409 w 409"/>
                          <a:gd name="T9" fmla="*/ 0 h 499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409"/>
                          <a:gd name="T16" fmla="*/ 0 h 499"/>
                          <a:gd name="T17" fmla="*/ 409 w 409"/>
                          <a:gd name="T18" fmla="*/ 499 h 499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409" h="499">
                            <a:moveTo>
                              <a:pt x="0" y="499"/>
                            </a:moveTo>
                            <a:cubicBezTo>
                              <a:pt x="26" y="453"/>
                              <a:pt x="53" y="408"/>
                              <a:pt x="91" y="363"/>
                            </a:cubicBezTo>
                            <a:cubicBezTo>
                              <a:pt x="129" y="318"/>
                              <a:pt x="182" y="265"/>
                              <a:pt x="227" y="227"/>
                            </a:cubicBezTo>
                            <a:cubicBezTo>
                              <a:pt x="272" y="189"/>
                              <a:pt x="333" y="174"/>
                              <a:pt x="363" y="136"/>
                            </a:cubicBezTo>
                            <a:cubicBezTo>
                              <a:pt x="393" y="98"/>
                              <a:pt x="401" y="49"/>
                              <a:pt x="409" y="0"/>
                            </a:cubicBezTo>
                          </a:path>
                        </a:pathLst>
                      </a:custGeom>
                      <a:noFill/>
                      <a:ln w="222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nb-NO"/>
                      </a:p>
                    </p:txBody>
                  </p:sp>
                  <p:sp>
                    <p:nvSpPr>
                      <p:cNvPr id="6289" name="Freeform 4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599" y="2160"/>
                        <a:ext cx="195" cy="590"/>
                      </a:xfrm>
                      <a:custGeom>
                        <a:avLst/>
                        <a:gdLst>
                          <a:gd name="T0" fmla="*/ 188 w 195"/>
                          <a:gd name="T1" fmla="*/ 590 h 590"/>
                          <a:gd name="T2" fmla="*/ 188 w 195"/>
                          <a:gd name="T3" fmla="*/ 408 h 590"/>
                          <a:gd name="T4" fmla="*/ 143 w 195"/>
                          <a:gd name="T5" fmla="*/ 363 h 590"/>
                          <a:gd name="T6" fmla="*/ 52 w 195"/>
                          <a:gd name="T7" fmla="*/ 318 h 590"/>
                          <a:gd name="T8" fmla="*/ 7 w 195"/>
                          <a:gd name="T9" fmla="*/ 181 h 590"/>
                          <a:gd name="T10" fmla="*/ 7 w 195"/>
                          <a:gd name="T11" fmla="*/ 91 h 590"/>
                          <a:gd name="T12" fmla="*/ 7 w 195"/>
                          <a:gd name="T13" fmla="*/ 0 h 590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195"/>
                          <a:gd name="T22" fmla="*/ 0 h 590"/>
                          <a:gd name="T23" fmla="*/ 195 w 195"/>
                          <a:gd name="T24" fmla="*/ 590 h 590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195" h="590">
                            <a:moveTo>
                              <a:pt x="188" y="590"/>
                            </a:moveTo>
                            <a:cubicBezTo>
                              <a:pt x="191" y="518"/>
                              <a:pt x="195" y="446"/>
                              <a:pt x="188" y="408"/>
                            </a:cubicBezTo>
                            <a:cubicBezTo>
                              <a:pt x="181" y="370"/>
                              <a:pt x="166" y="378"/>
                              <a:pt x="143" y="363"/>
                            </a:cubicBezTo>
                            <a:cubicBezTo>
                              <a:pt x="120" y="348"/>
                              <a:pt x="75" y="348"/>
                              <a:pt x="52" y="318"/>
                            </a:cubicBezTo>
                            <a:cubicBezTo>
                              <a:pt x="29" y="288"/>
                              <a:pt x="14" y="219"/>
                              <a:pt x="7" y="181"/>
                            </a:cubicBezTo>
                            <a:cubicBezTo>
                              <a:pt x="0" y="143"/>
                              <a:pt x="7" y="121"/>
                              <a:pt x="7" y="91"/>
                            </a:cubicBezTo>
                            <a:cubicBezTo>
                              <a:pt x="7" y="61"/>
                              <a:pt x="7" y="30"/>
                              <a:pt x="7" y="0"/>
                            </a:cubicBezTo>
                          </a:path>
                        </a:pathLst>
                      </a:custGeom>
                      <a:noFill/>
                      <a:ln w="222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nb-NO"/>
                      </a:p>
                    </p:txBody>
                  </p:sp>
                  <p:sp>
                    <p:nvSpPr>
                      <p:cNvPr id="6290" name="Freeform 4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699" y="2160"/>
                        <a:ext cx="195" cy="590"/>
                      </a:xfrm>
                      <a:custGeom>
                        <a:avLst/>
                        <a:gdLst>
                          <a:gd name="T0" fmla="*/ 188 w 195"/>
                          <a:gd name="T1" fmla="*/ 590 h 590"/>
                          <a:gd name="T2" fmla="*/ 188 w 195"/>
                          <a:gd name="T3" fmla="*/ 408 h 590"/>
                          <a:gd name="T4" fmla="*/ 143 w 195"/>
                          <a:gd name="T5" fmla="*/ 363 h 590"/>
                          <a:gd name="T6" fmla="*/ 52 w 195"/>
                          <a:gd name="T7" fmla="*/ 318 h 590"/>
                          <a:gd name="T8" fmla="*/ 7 w 195"/>
                          <a:gd name="T9" fmla="*/ 181 h 590"/>
                          <a:gd name="T10" fmla="*/ 7 w 195"/>
                          <a:gd name="T11" fmla="*/ 91 h 590"/>
                          <a:gd name="T12" fmla="*/ 7 w 195"/>
                          <a:gd name="T13" fmla="*/ 0 h 590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195"/>
                          <a:gd name="T22" fmla="*/ 0 h 590"/>
                          <a:gd name="T23" fmla="*/ 195 w 195"/>
                          <a:gd name="T24" fmla="*/ 590 h 590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195" h="590">
                            <a:moveTo>
                              <a:pt x="188" y="590"/>
                            </a:moveTo>
                            <a:cubicBezTo>
                              <a:pt x="191" y="518"/>
                              <a:pt x="195" y="446"/>
                              <a:pt x="188" y="408"/>
                            </a:cubicBezTo>
                            <a:cubicBezTo>
                              <a:pt x="181" y="370"/>
                              <a:pt x="166" y="378"/>
                              <a:pt x="143" y="363"/>
                            </a:cubicBezTo>
                            <a:cubicBezTo>
                              <a:pt x="120" y="348"/>
                              <a:pt x="75" y="348"/>
                              <a:pt x="52" y="318"/>
                            </a:cubicBezTo>
                            <a:cubicBezTo>
                              <a:pt x="29" y="288"/>
                              <a:pt x="14" y="219"/>
                              <a:pt x="7" y="181"/>
                            </a:cubicBezTo>
                            <a:cubicBezTo>
                              <a:pt x="0" y="143"/>
                              <a:pt x="7" y="121"/>
                              <a:pt x="7" y="91"/>
                            </a:cubicBezTo>
                            <a:cubicBezTo>
                              <a:pt x="7" y="61"/>
                              <a:pt x="7" y="30"/>
                              <a:pt x="7" y="0"/>
                            </a:cubicBezTo>
                          </a:path>
                        </a:pathLst>
                      </a:custGeom>
                      <a:noFill/>
                      <a:ln w="222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nb-NO"/>
                      </a:p>
                    </p:txBody>
                  </p:sp>
                  <p:grpSp>
                    <p:nvGrpSpPr>
                      <p:cNvPr id="6291" name="Group 4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93" y="2659"/>
                        <a:ext cx="3153" cy="1043"/>
                        <a:chOff x="793" y="2659"/>
                        <a:chExt cx="3153" cy="1043"/>
                      </a:xfrm>
                    </p:grpSpPr>
                    <p:sp>
                      <p:nvSpPr>
                        <p:cNvPr id="6292" name="Freeform 46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610" y="2659"/>
                          <a:ext cx="687" cy="1028"/>
                        </a:xfrm>
                        <a:custGeom>
                          <a:avLst/>
                          <a:gdLst>
                            <a:gd name="T0" fmla="*/ 45 w 687"/>
                            <a:gd name="T1" fmla="*/ 60 h 1096"/>
                            <a:gd name="T2" fmla="*/ 181 w 687"/>
                            <a:gd name="T3" fmla="*/ 16 h 1096"/>
                            <a:gd name="T4" fmla="*/ 363 w 687"/>
                            <a:gd name="T5" fmla="*/ 37 h 1096"/>
                            <a:gd name="T6" fmla="*/ 454 w 687"/>
                            <a:gd name="T7" fmla="*/ 37 h 1096"/>
                            <a:gd name="T8" fmla="*/ 499 w 687"/>
                            <a:gd name="T9" fmla="*/ 16 h 1096"/>
                            <a:gd name="T10" fmla="*/ 590 w 687"/>
                            <a:gd name="T11" fmla="*/ 16 h 1096"/>
                            <a:gd name="T12" fmla="*/ 680 w 687"/>
                            <a:gd name="T13" fmla="*/ 105 h 1096"/>
                            <a:gd name="T14" fmla="*/ 590 w 687"/>
                            <a:gd name="T15" fmla="*/ 240 h 1096"/>
                            <a:gd name="T16" fmla="*/ 635 w 687"/>
                            <a:gd name="T17" fmla="*/ 374 h 1096"/>
                            <a:gd name="T18" fmla="*/ 680 w 687"/>
                            <a:gd name="T19" fmla="*/ 462 h 1096"/>
                            <a:gd name="T20" fmla="*/ 590 w 687"/>
                            <a:gd name="T21" fmla="*/ 531 h 1096"/>
                            <a:gd name="T22" fmla="*/ 408 w 687"/>
                            <a:gd name="T23" fmla="*/ 531 h 1096"/>
                            <a:gd name="T24" fmla="*/ 227 w 687"/>
                            <a:gd name="T25" fmla="*/ 531 h 1096"/>
                            <a:gd name="T26" fmla="*/ 91 w 687"/>
                            <a:gd name="T27" fmla="*/ 508 h 1096"/>
                            <a:gd name="T28" fmla="*/ 0 w 687"/>
                            <a:gd name="T29" fmla="*/ 486 h 1096"/>
                            <a:gd name="T30" fmla="*/ 0 60000 65536"/>
                            <a:gd name="T31" fmla="*/ 0 60000 65536"/>
                            <a:gd name="T32" fmla="*/ 0 60000 65536"/>
                            <a:gd name="T33" fmla="*/ 0 60000 65536"/>
                            <a:gd name="T34" fmla="*/ 0 60000 65536"/>
                            <a:gd name="T35" fmla="*/ 0 60000 65536"/>
                            <a:gd name="T36" fmla="*/ 0 60000 65536"/>
                            <a:gd name="T37" fmla="*/ 0 60000 65536"/>
                            <a:gd name="T38" fmla="*/ 0 60000 65536"/>
                            <a:gd name="T39" fmla="*/ 0 60000 65536"/>
                            <a:gd name="T40" fmla="*/ 0 60000 65536"/>
                            <a:gd name="T41" fmla="*/ 0 60000 65536"/>
                            <a:gd name="T42" fmla="*/ 0 60000 65536"/>
                            <a:gd name="T43" fmla="*/ 0 60000 65536"/>
                            <a:gd name="T44" fmla="*/ 0 60000 65536"/>
                            <a:gd name="T45" fmla="*/ 0 w 687"/>
                            <a:gd name="T46" fmla="*/ 0 h 1096"/>
                            <a:gd name="T47" fmla="*/ 687 w 687"/>
                            <a:gd name="T48" fmla="*/ 1096 h 1096"/>
                          </a:gdLst>
                          <a:ahLst/>
                          <a:cxnLst>
                            <a:cxn ang="T30">
                              <a:pos x="T0" y="T1"/>
                            </a:cxn>
                            <a:cxn ang="T31">
                              <a:pos x="T2" y="T3"/>
                            </a:cxn>
                            <a:cxn ang="T32">
                              <a:pos x="T4" y="T5"/>
                            </a:cxn>
                            <a:cxn ang="T33">
                              <a:pos x="T6" y="T7"/>
                            </a:cxn>
                            <a:cxn ang="T34">
                              <a:pos x="T8" y="T9"/>
                            </a:cxn>
                            <a:cxn ang="T35">
                              <a:pos x="T10" y="T11"/>
                            </a:cxn>
                            <a:cxn ang="T36">
                              <a:pos x="T12" y="T13"/>
                            </a:cxn>
                            <a:cxn ang="T37">
                              <a:pos x="T14" y="T15"/>
                            </a:cxn>
                            <a:cxn ang="T38">
                              <a:pos x="T16" y="T17"/>
                            </a:cxn>
                            <a:cxn ang="T39">
                              <a:pos x="T18" y="T19"/>
                            </a:cxn>
                            <a:cxn ang="T40">
                              <a:pos x="T20" y="T21"/>
                            </a:cxn>
                            <a:cxn ang="T41">
                              <a:pos x="T22" y="T23"/>
                            </a:cxn>
                            <a:cxn ang="T42">
                              <a:pos x="T24" y="T25"/>
                            </a:cxn>
                            <a:cxn ang="T43">
                              <a:pos x="T26" y="T27"/>
                            </a:cxn>
                            <a:cxn ang="T44">
                              <a:pos x="T28" y="T29"/>
                            </a:cxn>
                          </a:cxnLst>
                          <a:rect l="T45" t="T46" r="T47" b="T48"/>
                          <a:pathLst>
                            <a:path w="687" h="1096">
                              <a:moveTo>
                                <a:pt x="45" y="121"/>
                              </a:moveTo>
                              <a:cubicBezTo>
                                <a:pt x="86" y="79"/>
                                <a:pt x="128" y="38"/>
                                <a:pt x="181" y="30"/>
                              </a:cubicBezTo>
                              <a:cubicBezTo>
                                <a:pt x="234" y="22"/>
                                <a:pt x="318" y="68"/>
                                <a:pt x="363" y="75"/>
                              </a:cubicBezTo>
                              <a:cubicBezTo>
                                <a:pt x="408" y="82"/>
                                <a:pt x="431" y="82"/>
                                <a:pt x="454" y="75"/>
                              </a:cubicBezTo>
                              <a:cubicBezTo>
                                <a:pt x="477" y="68"/>
                                <a:pt x="476" y="37"/>
                                <a:pt x="499" y="30"/>
                              </a:cubicBezTo>
                              <a:cubicBezTo>
                                <a:pt x="522" y="23"/>
                                <a:pt x="560" y="0"/>
                                <a:pt x="590" y="30"/>
                              </a:cubicBezTo>
                              <a:cubicBezTo>
                                <a:pt x="620" y="60"/>
                                <a:pt x="680" y="135"/>
                                <a:pt x="680" y="211"/>
                              </a:cubicBezTo>
                              <a:cubicBezTo>
                                <a:pt x="680" y="287"/>
                                <a:pt x="598" y="393"/>
                                <a:pt x="590" y="484"/>
                              </a:cubicBezTo>
                              <a:cubicBezTo>
                                <a:pt x="582" y="575"/>
                                <a:pt x="620" y="681"/>
                                <a:pt x="635" y="756"/>
                              </a:cubicBezTo>
                              <a:cubicBezTo>
                                <a:pt x="650" y="831"/>
                                <a:pt x="687" y="884"/>
                                <a:pt x="680" y="937"/>
                              </a:cubicBezTo>
                              <a:cubicBezTo>
                                <a:pt x="673" y="990"/>
                                <a:pt x="635" y="1050"/>
                                <a:pt x="590" y="1073"/>
                              </a:cubicBezTo>
                              <a:cubicBezTo>
                                <a:pt x="545" y="1096"/>
                                <a:pt x="468" y="1073"/>
                                <a:pt x="408" y="1073"/>
                              </a:cubicBezTo>
                              <a:cubicBezTo>
                                <a:pt x="348" y="1073"/>
                                <a:pt x="280" y="1080"/>
                                <a:pt x="227" y="1073"/>
                              </a:cubicBezTo>
                              <a:cubicBezTo>
                                <a:pt x="174" y="1066"/>
                                <a:pt x="129" y="1043"/>
                                <a:pt x="91" y="1028"/>
                              </a:cubicBezTo>
                              <a:cubicBezTo>
                                <a:pt x="53" y="1013"/>
                                <a:pt x="26" y="998"/>
                                <a:pt x="0" y="983"/>
                              </a:cubicBezTo>
                            </a:path>
                          </a:pathLst>
                        </a:custGeom>
                        <a:gradFill rotWithShape="1">
                          <a:gsLst>
                            <a:gs pos="0">
                              <a:srgbClr val="5A3E21"/>
                            </a:gs>
                            <a:gs pos="50000">
                              <a:srgbClr val="C28548"/>
                            </a:gs>
                            <a:gs pos="100000">
                              <a:srgbClr val="5A3E21"/>
                            </a:gs>
                          </a:gsLst>
                          <a:lin ang="5400000" scaled="1"/>
                        </a:gradFill>
                        <a:ln w="19050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nb-NO"/>
                        </a:p>
                      </p:txBody>
                    </p:sp>
                    <p:sp>
                      <p:nvSpPr>
                        <p:cNvPr id="6293" name="Freeform 47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292" y="2704"/>
                          <a:ext cx="431" cy="997"/>
                        </a:xfrm>
                        <a:custGeom>
                          <a:avLst/>
                          <a:gdLst>
                            <a:gd name="T0" fmla="*/ 46 w 431"/>
                            <a:gd name="T1" fmla="*/ 60 h 997"/>
                            <a:gd name="T2" fmla="*/ 182 w 431"/>
                            <a:gd name="T3" fmla="*/ 14 h 997"/>
                            <a:gd name="T4" fmla="*/ 272 w 431"/>
                            <a:gd name="T5" fmla="*/ 14 h 997"/>
                            <a:gd name="T6" fmla="*/ 408 w 431"/>
                            <a:gd name="T7" fmla="*/ 60 h 997"/>
                            <a:gd name="T8" fmla="*/ 408 w 431"/>
                            <a:gd name="T9" fmla="*/ 377 h 997"/>
                            <a:gd name="T10" fmla="*/ 363 w 431"/>
                            <a:gd name="T11" fmla="*/ 513 h 997"/>
                            <a:gd name="T12" fmla="*/ 408 w 431"/>
                            <a:gd name="T13" fmla="*/ 649 h 997"/>
                            <a:gd name="T14" fmla="*/ 408 w 431"/>
                            <a:gd name="T15" fmla="*/ 785 h 997"/>
                            <a:gd name="T16" fmla="*/ 318 w 431"/>
                            <a:gd name="T17" fmla="*/ 967 h 997"/>
                            <a:gd name="T18" fmla="*/ 182 w 431"/>
                            <a:gd name="T19" fmla="*/ 967 h 997"/>
                            <a:gd name="T20" fmla="*/ 46 w 431"/>
                            <a:gd name="T21" fmla="*/ 967 h 997"/>
                            <a:gd name="T22" fmla="*/ 0 w 431"/>
                            <a:gd name="T23" fmla="*/ 922 h 997"/>
                            <a:gd name="T24" fmla="*/ 0 60000 65536"/>
                            <a:gd name="T25" fmla="*/ 0 60000 65536"/>
                            <a:gd name="T26" fmla="*/ 0 60000 65536"/>
                            <a:gd name="T27" fmla="*/ 0 60000 65536"/>
                            <a:gd name="T28" fmla="*/ 0 60000 65536"/>
                            <a:gd name="T29" fmla="*/ 0 60000 65536"/>
                            <a:gd name="T30" fmla="*/ 0 60000 65536"/>
                            <a:gd name="T31" fmla="*/ 0 60000 65536"/>
                            <a:gd name="T32" fmla="*/ 0 60000 65536"/>
                            <a:gd name="T33" fmla="*/ 0 60000 65536"/>
                            <a:gd name="T34" fmla="*/ 0 60000 65536"/>
                            <a:gd name="T35" fmla="*/ 0 60000 65536"/>
                            <a:gd name="T36" fmla="*/ 0 w 431"/>
                            <a:gd name="T37" fmla="*/ 0 h 997"/>
                            <a:gd name="T38" fmla="*/ 431 w 431"/>
                            <a:gd name="T39" fmla="*/ 997 h 997"/>
                          </a:gdLst>
                          <a:ahLst/>
                          <a:cxnLst>
                            <a:cxn ang="T24">
                              <a:pos x="T0" y="T1"/>
                            </a:cxn>
                            <a:cxn ang="T25">
                              <a:pos x="T2" y="T3"/>
                            </a:cxn>
                            <a:cxn ang="T26">
                              <a:pos x="T4" y="T5"/>
                            </a:cxn>
                            <a:cxn ang="T27">
                              <a:pos x="T6" y="T7"/>
                            </a:cxn>
                            <a:cxn ang="T28">
                              <a:pos x="T8" y="T9"/>
                            </a:cxn>
                            <a:cxn ang="T29">
                              <a:pos x="T10" y="T11"/>
                            </a:cxn>
                            <a:cxn ang="T30">
                              <a:pos x="T12" y="T13"/>
                            </a:cxn>
                            <a:cxn ang="T31">
                              <a:pos x="T14" y="T15"/>
                            </a:cxn>
                            <a:cxn ang="T32">
                              <a:pos x="T16" y="T17"/>
                            </a:cxn>
                            <a:cxn ang="T33">
                              <a:pos x="T18" y="T19"/>
                            </a:cxn>
                            <a:cxn ang="T34">
                              <a:pos x="T20" y="T21"/>
                            </a:cxn>
                            <a:cxn ang="T35">
                              <a:pos x="T22" y="T23"/>
                            </a:cxn>
                          </a:cxnLst>
                          <a:rect l="T36" t="T37" r="T38" b="T39"/>
                          <a:pathLst>
                            <a:path w="431" h="997">
                              <a:moveTo>
                                <a:pt x="46" y="60"/>
                              </a:moveTo>
                              <a:cubicBezTo>
                                <a:pt x="95" y="41"/>
                                <a:pt x="144" y="22"/>
                                <a:pt x="182" y="14"/>
                              </a:cubicBezTo>
                              <a:cubicBezTo>
                                <a:pt x="220" y="6"/>
                                <a:pt x="234" y="6"/>
                                <a:pt x="272" y="14"/>
                              </a:cubicBezTo>
                              <a:cubicBezTo>
                                <a:pt x="310" y="22"/>
                                <a:pt x="385" y="0"/>
                                <a:pt x="408" y="60"/>
                              </a:cubicBezTo>
                              <a:cubicBezTo>
                                <a:pt x="431" y="120"/>
                                <a:pt x="415" y="302"/>
                                <a:pt x="408" y="377"/>
                              </a:cubicBezTo>
                              <a:cubicBezTo>
                                <a:pt x="401" y="452"/>
                                <a:pt x="363" y="468"/>
                                <a:pt x="363" y="513"/>
                              </a:cubicBezTo>
                              <a:cubicBezTo>
                                <a:pt x="363" y="558"/>
                                <a:pt x="401" y="604"/>
                                <a:pt x="408" y="649"/>
                              </a:cubicBezTo>
                              <a:cubicBezTo>
                                <a:pt x="415" y="694"/>
                                <a:pt x="423" y="732"/>
                                <a:pt x="408" y="785"/>
                              </a:cubicBezTo>
                              <a:cubicBezTo>
                                <a:pt x="393" y="838"/>
                                <a:pt x="355" y="937"/>
                                <a:pt x="318" y="967"/>
                              </a:cubicBezTo>
                              <a:cubicBezTo>
                                <a:pt x="281" y="997"/>
                                <a:pt x="227" y="967"/>
                                <a:pt x="182" y="967"/>
                              </a:cubicBezTo>
                              <a:cubicBezTo>
                                <a:pt x="137" y="967"/>
                                <a:pt x="76" y="974"/>
                                <a:pt x="46" y="967"/>
                              </a:cubicBezTo>
                              <a:cubicBezTo>
                                <a:pt x="16" y="960"/>
                                <a:pt x="8" y="941"/>
                                <a:pt x="0" y="922"/>
                              </a:cubicBezTo>
                            </a:path>
                          </a:pathLst>
                        </a:custGeom>
                        <a:gradFill rotWithShape="1">
                          <a:gsLst>
                            <a:gs pos="0">
                              <a:srgbClr val="5A3E21"/>
                            </a:gs>
                            <a:gs pos="50000">
                              <a:srgbClr val="C28548"/>
                            </a:gs>
                            <a:gs pos="100000">
                              <a:srgbClr val="5A3E21"/>
                            </a:gs>
                          </a:gsLst>
                          <a:lin ang="5400000" scaled="1"/>
                        </a:gradFill>
                        <a:ln w="19050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nb-NO"/>
                        </a:p>
                      </p:txBody>
                    </p:sp>
                    <p:sp>
                      <p:nvSpPr>
                        <p:cNvPr id="6294" name="Freeform 48"/>
                        <p:cNvSpPr>
                          <a:spLocks/>
                        </p:cNvSpPr>
                        <p:nvPr/>
                      </p:nvSpPr>
                      <p:spPr bwMode="auto">
                        <a:xfrm rot="10800000">
                          <a:off x="2109" y="2659"/>
                          <a:ext cx="687" cy="1028"/>
                        </a:xfrm>
                        <a:custGeom>
                          <a:avLst/>
                          <a:gdLst>
                            <a:gd name="T0" fmla="*/ 45 w 687"/>
                            <a:gd name="T1" fmla="*/ 60 h 1096"/>
                            <a:gd name="T2" fmla="*/ 181 w 687"/>
                            <a:gd name="T3" fmla="*/ 16 h 1096"/>
                            <a:gd name="T4" fmla="*/ 363 w 687"/>
                            <a:gd name="T5" fmla="*/ 37 h 1096"/>
                            <a:gd name="T6" fmla="*/ 454 w 687"/>
                            <a:gd name="T7" fmla="*/ 37 h 1096"/>
                            <a:gd name="T8" fmla="*/ 499 w 687"/>
                            <a:gd name="T9" fmla="*/ 16 h 1096"/>
                            <a:gd name="T10" fmla="*/ 590 w 687"/>
                            <a:gd name="T11" fmla="*/ 16 h 1096"/>
                            <a:gd name="T12" fmla="*/ 680 w 687"/>
                            <a:gd name="T13" fmla="*/ 105 h 1096"/>
                            <a:gd name="T14" fmla="*/ 590 w 687"/>
                            <a:gd name="T15" fmla="*/ 240 h 1096"/>
                            <a:gd name="T16" fmla="*/ 635 w 687"/>
                            <a:gd name="T17" fmla="*/ 374 h 1096"/>
                            <a:gd name="T18" fmla="*/ 680 w 687"/>
                            <a:gd name="T19" fmla="*/ 462 h 1096"/>
                            <a:gd name="T20" fmla="*/ 590 w 687"/>
                            <a:gd name="T21" fmla="*/ 531 h 1096"/>
                            <a:gd name="T22" fmla="*/ 408 w 687"/>
                            <a:gd name="T23" fmla="*/ 531 h 1096"/>
                            <a:gd name="T24" fmla="*/ 227 w 687"/>
                            <a:gd name="T25" fmla="*/ 531 h 1096"/>
                            <a:gd name="T26" fmla="*/ 91 w 687"/>
                            <a:gd name="T27" fmla="*/ 508 h 1096"/>
                            <a:gd name="T28" fmla="*/ 0 w 687"/>
                            <a:gd name="T29" fmla="*/ 486 h 1096"/>
                            <a:gd name="T30" fmla="*/ 0 60000 65536"/>
                            <a:gd name="T31" fmla="*/ 0 60000 65536"/>
                            <a:gd name="T32" fmla="*/ 0 60000 65536"/>
                            <a:gd name="T33" fmla="*/ 0 60000 65536"/>
                            <a:gd name="T34" fmla="*/ 0 60000 65536"/>
                            <a:gd name="T35" fmla="*/ 0 60000 65536"/>
                            <a:gd name="T36" fmla="*/ 0 60000 65536"/>
                            <a:gd name="T37" fmla="*/ 0 60000 65536"/>
                            <a:gd name="T38" fmla="*/ 0 60000 65536"/>
                            <a:gd name="T39" fmla="*/ 0 60000 65536"/>
                            <a:gd name="T40" fmla="*/ 0 60000 65536"/>
                            <a:gd name="T41" fmla="*/ 0 60000 65536"/>
                            <a:gd name="T42" fmla="*/ 0 60000 65536"/>
                            <a:gd name="T43" fmla="*/ 0 60000 65536"/>
                            <a:gd name="T44" fmla="*/ 0 60000 65536"/>
                            <a:gd name="T45" fmla="*/ 0 w 687"/>
                            <a:gd name="T46" fmla="*/ 0 h 1096"/>
                            <a:gd name="T47" fmla="*/ 687 w 687"/>
                            <a:gd name="T48" fmla="*/ 1096 h 1096"/>
                          </a:gdLst>
                          <a:ahLst/>
                          <a:cxnLst>
                            <a:cxn ang="T30">
                              <a:pos x="T0" y="T1"/>
                            </a:cxn>
                            <a:cxn ang="T31">
                              <a:pos x="T2" y="T3"/>
                            </a:cxn>
                            <a:cxn ang="T32">
                              <a:pos x="T4" y="T5"/>
                            </a:cxn>
                            <a:cxn ang="T33">
                              <a:pos x="T6" y="T7"/>
                            </a:cxn>
                            <a:cxn ang="T34">
                              <a:pos x="T8" y="T9"/>
                            </a:cxn>
                            <a:cxn ang="T35">
                              <a:pos x="T10" y="T11"/>
                            </a:cxn>
                            <a:cxn ang="T36">
                              <a:pos x="T12" y="T13"/>
                            </a:cxn>
                            <a:cxn ang="T37">
                              <a:pos x="T14" y="T15"/>
                            </a:cxn>
                            <a:cxn ang="T38">
                              <a:pos x="T16" y="T17"/>
                            </a:cxn>
                            <a:cxn ang="T39">
                              <a:pos x="T18" y="T19"/>
                            </a:cxn>
                            <a:cxn ang="T40">
                              <a:pos x="T20" y="T21"/>
                            </a:cxn>
                            <a:cxn ang="T41">
                              <a:pos x="T22" y="T23"/>
                            </a:cxn>
                            <a:cxn ang="T42">
                              <a:pos x="T24" y="T25"/>
                            </a:cxn>
                            <a:cxn ang="T43">
                              <a:pos x="T26" y="T27"/>
                            </a:cxn>
                            <a:cxn ang="T44">
                              <a:pos x="T28" y="T29"/>
                            </a:cxn>
                          </a:cxnLst>
                          <a:rect l="T45" t="T46" r="T47" b="T48"/>
                          <a:pathLst>
                            <a:path w="687" h="1096">
                              <a:moveTo>
                                <a:pt x="45" y="121"/>
                              </a:moveTo>
                              <a:cubicBezTo>
                                <a:pt x="86" y="79"/>
                                <a:pt x="128" y="38"/>
                                <a:pt x="181" y="30"/>
                              </a:cubicBezTo>
                              <a:cubicBezTo>
                                <a:pt x="234" y="22"/>
                                <a:pt x="318" y="68"/>
                                <a:pt x="363" y="75"/>
                              </a:cubicBezTo>
                              <a:cubicBezTo>
                                <a:pt x="408" y="82"/>
                                <a:pt x="431" y="82"/>
                                <a:pt x="454" y="75"/>
                              </a:cubicBezTo>
                              <a:cubicBezTo>
                                <a:pt x="477" y="68"/>
                                <a:pt x="476" y="37"/>
                                <a:pt x="499" y="30"/>
                              </a:cubicBezTo>
                              <a:cubicBezTo>
                                <a:pt x="522" y="23"/>
                                <a:pt x="560" y="0"/>
                                <a:pt x="590" y="30"/>
                              </a:cubicBezTo>
                              <a:cubicBezTo>
                                <a:pt x="620" y="60"/>
                                <a:pt x="680" y="135"/>
                                <a:pt x="680" y="211"/>
                              </a:cubicBezTo>
                              <a:cubicBezTo>
                                <a:pt x="680" y="287"/>
                                <a:pt x="598" y="393"/>
                                <a:pt x="590" y="484"/>
                              </a:cubicBezTo>
                              <a:cubicBezTo>
                                <a:pt x="582" y="575"/>
                                <a:pt x="620" y="681"/>
                                <a:pt x="635" y="756"/>
                              </a:cubicBezTo>
                              <a:cubicBezTo>
                                <a:pt x="650" y="831"/>
                                <a:pt x="687" y="884"/>
                                <a:pt x="680" y="937"/>
                              </a:cubicBezTo>
                              <a:cubicBezTo>
                                <a:pt x="673" y="990"/>
                                <a:pt x="635" y="1050"/>
                                <a:pt x="590" y="1073"/>
                              </a:cubicBezTo>
                              <a:cubicBezTo>
                                <a:pt x="545" y="1096"/>
                                <a:pt x="468" y="1073"/>
                                <a:pt x="408" y="1073"/>
                              </a:cubicBezTo>
                              <a:cubicBezTo>
                                <a:pt x="348" y="1073"/>
                                <a:pt x="280" y="1080"/>
                                <a:pt x="227" y="1073"/>
                              </a:cubicBezTo>
                              <a:cubicBezTo>
                                <a:pt x="174" y="1066"/>
                                <a:pt x="129" y="1043"/>
                                <a:pt x="91" y="1028"/>
                              </a:cubicBezTo>
                              <a:cubicBezTo>
                                <a:pt x="53" y="1013"/>
                                <a:pt x="26" y="998"/>
                                <a:pt x="0" y="983"/>
                              </a:cubicBezTo>
                            </a:path>
                          </a:pathLst>
                        </a:custGeom>
                        <a:gradFill rotWithShape="1">
                          <a:gsLst>
                            <a:gs pos="0">
                              <a:srgbClr val="5A3E21"/>
                            </a:gs>
                            <a:gs pos="50000">
                              <a:srgbClr val="C28548"/>
                            </a:gs>
                            <a:gs pos="100000">
                              <a:srgbClr val="5A3E21"/>
                            </a:gs>
                          </a:gsLst>
                          <a:lin ang="5400000" scaled="1"/>
                        </a:gradFill>
                        <a:ln w="19050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nb-NO"/>
                        </a:p>
                      </p:txBody>
                    </p:sp>
                    <p:sp>
                      <p:nvSpPr>
                        <p:cNvPr id="6295" name="Freeform 49"/>
                        <p:cNvSpPr>
                          <a:spLocks/>
                        </p:cNvSpPr>
                        <p:nvPr/>
                      </p:nvSpPr>
                      <p:spPr bwMode="auto">
                        <a:xfrm rot="10648230">
                          <a:off x="2653" y="2704"/>
                          <a:ext cx="431" cy="997"/>
                        </a:xfrm>
                        <a:custGeom>
                          <a:avLst/>
                          <a:gdLst>
                            <a:gd name="T0" fmla="*/ 46 w 431"/>
                            <a:gd name="T1" fmla="*/ 60 h 997"/>
                            <a:gd name="T2" fmla="*/ 182 w 431"/>
                            <a:gd name="T3" fmla="*/ 14 h 997"/>
                            <a:gd name="T4" fmla="*/ 272 w 431"/>
                            <a:gd name="T5" fmla="*/ 14 h 997"/>
                            <a:gd name="T6" fmla="*/ 408 w 431"/>
                            <a:gd name="T7" fmla="*/ 60 h 997"/>
                            <a:gd name="T8" fmla="*/ 408 w 431"/>
                            <a:gd name="T9" fmla="*/ 377 h 997"/>
                            <a:gd name="T10" fmla="*/ 363 w 431"/>
                            <a:gd name="T11" fmla="*/ 513 h 997"/>
                            <a:gd name="T12" fmla="*/ 408 w 431"/>
                            <a:gd name="T13" fmla="*/ 649 h 997"/>
                            <a:gd name="T14" fmla="*/ 408 w 431"/>
                            <a:gd name="T15" fmla="*/ 785 h 997"/>
                            <a:gd name="T16" fmla="*/ 318 w 431"/>
                            <a:gd name="T17" fmla="*/ 967 h 997"/>
                            <a:gd name="T18" fmla="*/ 182 w 431"/>
                            <a:gd name="T19" fmla="*/ 967 h 997"/>
                            <a:gd name="T20" fmla="*/ 46 w 431"/>
                            <a:gd name="T21" fmla="*/ 967 h 997"/>
                            <a:gd name="T22" fmla="*/ 0 w 431"/>
                            <a:gd name="T23" fmla="*/ 922 h 997"/>
                            <a:gd name="T24" fmla="*/ 0 60000 65536"/>
                            <a:gd name="T25" fmla="*/ 0 60000 65536"/>
                            <a:gd name="T26" fmla="*/ 0 60000 65536"/>
                            <a:gd name="T27" fmla="*/ 0 60000 65536"/>
                            <a:gd name="T28" fmla="*/ 0 60000 65536"/>
                            <a:gd name="T29" fmla="*/ 0 60000 65536"/>
                            <a:gd name="T30" fmla="*/ 0 60000 65536"/>
                            <a:gd name="T31" fmla="*/ 0 60000 65536"/>
                            <a:gd name="T32" fmla="*/ 0 60000 65536"/>
                            <a:gd name="T33" fmla="*/ 0 60000 65536"/>
                            <a:gd name="T34" fmla="*/ 0 60000 65536"/>
                            <a:gd name="T35" fmla="*/ 0 60000 65536"/>
                            <a:gd name="T36" fmla="*/ 0 w 431"/>
                            <a:gd name="T37" fmla="*/ 0 h 997"/>
                            <a:gd name="T38" fmla="*/ 431 w 431"/>
                            <a:gd name="T39" fmla="*/ 997 h 997"/>
                          </a:gdLst>
                          <a:ahLst/>
                          <a:cxnLst>
                            <a:cxn ang="T24">
                              <a:pos x="T0" y="T1"/>
                            </a:cxn>
                            <a:cxn ang="T25">
                              <a:pos x="T2" y="T3"/>
                            </a:cxn>
                            <a:cxn ang="T26">
                              <a:pos x="T4" y="T5"/>
                            </a:cxn>
                            <a:cxn ang="T27">
                              <a:pos x="T6" y="T7"/>
                            </a:cxn>
                            <a:cxn ang="T28">
                              <a:pos x="T8" y="T9"/>
                            </a:cxn>
                            <a:cxn ang="T29">
                              <a:pos x="T10" y="T11"/>
                            </a:cxn>
                            <a:cxn ang="T30">
                              <a:pos x="T12" y="T13"/>
                            </a:cxn>
                            <a:cxn ang="T31">
                              <a:pos x="T14" y="T15"/>
                            </a:cxn>
                            <a:cxn ang="T32">
                              <a:pos x="T16" y="T17"/>
                            </a:cxn>
                            <a:cxn ang="T33">
                              <a:pos x="T18" y="T19"/>
                            </a:cxn>
                            <a:cxn ang="T34">
                              <a:pos x="T20" y="T21"/>
                            </a:cxn>
                            <a:cxn ang="T35">
                              <a:pos x="T22" y="T23"/>
                            </a:cxn>
                          </a:cxnLst>
                          <a:rect l="T36" t="T37" r="T38" b="T39"/>
                          <a:pathLst>
                            <a:path w="431" h="997">
                              <a:moveTo>
                                <a:pt x="46" y="60"/>
                              </a:moveTo>
                              <a:cubicBezTo>
                                <a:pt x="95" y="41"/>
                                <a:pt x="144" y="22"/>
                                <a:pt x="182" y="14"/>
                              </a:cubicBezTo>
                              <a:cubicBezTo>
                                <a:pt x="220" y="6"/>
                                <a:pt x="234" y="6"/>
                                <a:pt x="272" y="14"/>
                              </a:cubicBezTo>
                              <a:cubicBezTo>
                                <a:pt x="310" y="22"/>
                                <a:pt x="385" y="0"/>
                                <a:pt x="408" y="60"/>
                              </a:cubicBezTo>
                              <a:cubicBezTo>
                                <a:pt x="431" y="120"/>
                                <a:pt x="415" y="302"/>
                                <a:pt x="408" y="377"/>
                              </a:cubicBezTo>
                              <a:cubicBezTo>
                                <a:pt x="401" y="452"/>
                                <a:pt x="363" y="468"/>
                                <a:pt x="363" y="513"/>
                              </a:cubicBezTo>
                              <a:cubicBezTo>
                                <a:pt x="363" y="558"/>
                                <a:pt x="401" y="604"/>
                                <a:pt x="408" y="649"/>
                              </a:cubicBezTo>
                              <a:cubicBezTo>
                                <a:pt x="415" y="694"/>
                                <a:pt x="423" y="732"/>
                                <a:pt x="408" y="785"/>
                              </a:cubicBezTo>
                              <a:cubicBezTo>
                                <a:pt x="393" y="838"/>
                                <a:pt x="355" y="937"/>
                                <a:pt x="318" y="967"/>
                              </a:cubicBezTo>
                              <a:cubicBezTo>
                                <a:pt x="281" y="997"/>
                                <a:pt x="227" y="967"/>
                                <a:pt x="182" y="967"/>
                              </a:cubicBezTo>
                              <a:cubicBezTo>
                                <a:pt x="137" y="967"/>
                                <a:pt x="76" y="974"/>
                                <a:pt x="46" y="967"/>
                              </a:cubicBezTo>
                              <a:cubicBezTo>
                                <a:pt x="16" y="960"/>
                                <a:pt x="8" y="941"/>
                                <a:pt x="0" y="922"/>
                              </a:cubicBezTo>
                            </a:path>
                          </a:pathLst>
                        </a:custGeom>
                        <a:gradFill rotWithShape="1">
                          <a:gsLst>
                            <a:gs pos="0">
                              <a:srgbClr val="5A3E21"/>
                            </a:gs>
                            <a:gs pos="50000">
                              <a:srgbClr val="C28548"/>
                            </a:gs>
                            <a:gs pos="100000">
                              <a:srgbClr val="5A3E21"/>
                            </a:gs>
                          </a:gsLst>
                          <a:lin ang="5400000" scaled="1"/>
                        </a:gradFill>
                        <a:ln w="19050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nb-NO"/>
                        </a:p>
                      </p:txBody>
                    </p:sp>
                    <p:sp>
                      <p:nvSpPr>
                        <p:cNvPr id="6296" name="Freeform 50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789" y="2840"/>
                          <a:ext cx="182" cy="257"/>
                        </a:xfrm>
                        <a:custGeom>
                          <a:avLst/>
                          <a:gdLst>
                            <a:gd name="T0" fmla="*/ 68 w 182"/>
                            <a:gd name="T1" fmla="*/ 15 h 257"/>
                            <a:gd name="T2" fmla="*/ 23 w 182"/>
                            <a:gd name="T3" fmla="*/ 106 h 257"/>
                            <a:gd name="T4" fmla="*/ 23 w 182"/>
                            <a:gd name="T5" fmla="*/ 242 h 257"/>
                            <a:gd name="T6" fmla="*/ 159 w 182"/>
                            <a:gd name="T7" fmla="*/ 197 h 257"/>
                            <a:gd name="T8" fmla="*/ 159 w 182"/>
                            <a:gd name="T9" fmla="*/ 61 h 257"/>
                            <a:gd name="T10" fmla="*/ 159 w 182"/>
                            <a:gd name="T11" fmla="*/ 15 h 257"/>
                            <a:gd name="T12" fmla="*/ 68 w 182"/>
                            <a:gd name="T13" fmla="*/ 15 h 257"/>
                            <a:gd name="T14" fmla="*/ 0 60000 65536"/>
                            <a:gd name="T15" fmla="*/ 0 60000 65536"/>
                            <a:gd name="T16" fmla="*/ 0 60000 65536"/>
                            <a:gd name="T17" fmla="*/ 0 60000 65536"/>
                            <a:gd name="T18" fmla="*/ 0 60000 65536"/>
                            <a:gd name="T19" fmla="*/ 0 60000 65536"/>
                            <a:gd name="T20" fmla="*/ 0 60000 65536"/>
                            <a:gd name="T21" fmla="*/ 0 w 182"/>
                            <a:gd name="T22" fmla="*/ 0 h 257"/>
                            <a:gd name="T23" fmla="*/ 182 w 182"/>
                            <a:gd name="T24" fmla="*/ 257 h 257"/>
                          </a:gdLst>
                          <a:ahLst/>
                          <a:cxnLst>
                            <a:cxn ang="T14">
                              <a:pos x="T0" y="T1"/>
                            </a:cxn>
                            <a:cxn ang="T15">
                              <a:pos x="T2" y="T3"/>
                            </a:cxn>
                            <a:cxn ang="T16">
                              <a:pos x="T4" y="T5"/>
                            </a:cxn>
                            <a:cxn ang="T17">
                              <a:pos x="T6" y="T7"/>
                            </a:cxn>
                            <a:cxn ang="T18">
                              <a:pos x="T8" y="T9"/>
                            </a:cxn>
                            <a:cxn ang="T19">
                              <a:pos x="T10" y="T11"/>
                            </a:cxn>
                            <a:cxn ang="T20">
                              <a:pos x="T12" y="T13"/>
                            </a:cxn>
                          </a:cxnLst>
                          <a:rect l="T21" t="T22" r="T23" b="T24"/>
                          <a:pathLst>
                            <a:path w="182" h="257">
                              <a:moveTo>
                                <a:pt x="68" y="15"/>
                              </a:moveTo>
                              <a:cubicBezTo>
                                <a:pt x="45" y="30"/>
                                <a:pt x="30" y="68"/>
                                <a:pt x="23" y="106"/>
                              </a:cubicBezTo>
                              <a:cubicBezTo>
                                <a:pt x="16" y="144"/>
                                <a:pt x="0" y="227"/>
                                <a:pt x="23" y="242"/>
                              </a:cubicBezTo>
                              <a:cubicBezTo>
                                <a:pt x="46" y="257"/>
                                <a:pt x="136" y="227"/>
                                <a:pt x="159" y="197"/>
                              </a:cubicBezTo>
                              <a:cubicBezTo>
                                <a:pt x="182" y="167"/>
                                <a:pt x="159" y="91"/>
                                <a:pt x="159" y="61"/>
                              </a:cubicBezTo>
                              <a:cubicBezTo>
                                <a:pt x="159" y="31"/>
                                <a:pt x="174" y="23"/>
                                <a:pt x="159" y="15"/>
                              </a:cubicBezTo>
                              <a:cubicBezTo>
                                <a:pt x="144" y="7"/>
                                <a:pt x="91" y="0"/>
                                <a:pt x="68" y="15"/>
                              </a:cubicBezTo>
                              <a:close/>
                            </a:path>
                          </a:pathLst>
                        </a:custGeom>
                        <a:noFill/>
                        <a:ln w="19050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nb-NO"/>
                        </a:p>
                      </p:txBody>
                    </p:sp>
                    <p:sp>
                      <p:nvSpPr>
                        <p:cNvPr id="6297" name="Freeform 51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837" y="3067"/>
                          <a:ext cx="249" cy="211"/>
                        </a:xfrm>
                        <a:custGeom>
                          <a:avLst/>
                          <a:gdLst>
                            <a:gd name="T0" fmla="*/ 143 w 249"/>
                            <a:gd name="T1" fmla="*/ 15 h 211"/>
                            <a:gd name="T2" fmla="*/ 52 w 249"/>
                            <a:gd name="T3" fmla="*/ 15 h 211"/>
                            <a:gd name="T4" fmla="*/ 7 w 249"/>
                            <a:gd name="T5" fmla="*/ 106 h 211"/>
                            <a:gd name="T6" fmla="*/ 7 w 249"/>
                            <a:gd name="T7" fmla="*/ 151 h 211"/>
                            <a:gd name="T8" fmla="*/ 52 w 249"/>
                            <a:gd name="T9" fmla="*/ 196 h 211"/>
                            <a:gd name="T10" fmla="*/ 188 w 249"/>
                            <a:gd name="T11" fmla="*/ 196 h 211"/>
                            <a:gd name="T12" fmla="*/ 234 w 249"/>
                            <a:gd name="T13" fmla="*/ 106 h 211"/>
                            <a:gd name="T14" fmla="*/ 234 w 249"/>
                            <a:gd name="T15" fmla="*/ 60 h 211"/>
                            <a:gd name="T16" fmla="*/ 143 w 249"/>
                            <a:gd name="T17" fmla="*/ 15 h 211"/>
                            <a:gd name="T18" fmla="*/ 0 60000 65536"/>
                            <a:gd name="T19" fmla="*/ 0 60000 65536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60000 65536"/>
                            <a:gd name="T25" fmla="*/ 0 60000 65536"/>
                            <a:gd name="T26" fmla="*/ 0 60000 65536"/>
                            <a:gd name="T27" fmla="*/ 0 w 249"/>
                            <a:gd name="T28" fmla="*/ 0 h 211"/>
                            <a:gd name="T29" fmla="*/ 249 w 249"/>
                            <a:gd name="T30" fmla="*/ 211 h 211"/>
                          </a:gdLst>
                          <a:ahLst/>
                          <a:cxnLst>
                            <a:cxn ang="T18">
                              <a:pos x="T0" y="T1"/>
                            </a:cxn>
                            <a:cxn ang="T19">
                              <a:pos x="T2" y="T3"/>
                            </a:cxn>
                            <a:cxn ang="T20">
                              <a:pos x="T4" y="T5"/>
                            </a:cxn>
                            <a:cxn ang="T21">
                              <a:pos x="T6" y="T7"/>
                            </a:cxn>
                            <a:cxn ang="T22">
                              <a:pos x="T8" y="T9"/>
                            </a:cxn>
                            <a:cxn ang="T23">
                              <a:pos x="T10" y="T11"/>
                            </a:cxn>
                            <a:cxn ang="T24">
                              <a:pos x="T12" y="T13"/>
                            </a:cxn>
                            <a:cxn ang="T25">
                              <a:pos x="T14" y="T15"/>
                            </a:cxn>
                            <a:cxn ang="T26">
                              <a:pos x="T16" y="T17"/>
                            </a:cxn>
                          </a:cxnLst>
                          <a:rect l="T27" t="T28" r="T29" b="T30"/>
                          <a:pathLst>
                            <a:path w="249" h="211">
                              <a:moveTo>
                                <a:pt x="143" y="15"/>
                              </a:moveTo>
                              <a:cubicBezTo>
                                <a:pt x="113" y="8"/>
                                <a:pt x="75" y="0"/>
                                <a:pt x="52" y="15"/>
                              </a:cubicBezTo>
                              <a:cubicBezTo>
                                <a:pt x="29" y="30"/>
                                <a:pt x="14" y="83"/>
                                <a:pt x="7" y="106"/>
                              </a:cubicBezTo>
                              <a:cubicBezTo>
                                <a:pt x="0" y="129"/>
                                <a:pt x="0" y="136"/>
                                <a:pt x="7" y="151"/>
                              </a:cubicBezTo>
                              <a:cubicBezTo>
                                <a:pt x="14" y="166"/>
                                <a:pt x="22" y="189"/>
                                <a:pt x="52" y="196"/>
                              </a:cubicBezTo>
                              <a:cubicBezTo>
                                <a:pt x="82" y="203"/>
                                <a:pt x="158" y="211"/>
                                <a:pt x="188" y="196"/>
                              </a:cubicBezTo>
                              <a:cubicBezTo>
                                <a:pt x="218" y="181"/>
                                <a:pt x="226" y="129"/>
                                <a:pt x="234" y="106"/>
                              </a:cubicBezTo>
                              <a:cubicBezTo>
                                <a:pt x="242" y="83"/>
                                <a:pt x="249" y="75"/>
                                <a:pt x="234" y="60"/>
                              </a:cubicBezTo>
                              <a:cubicBezTo>
                                <a:pt x="219" y="45"/>
                                <a:pt x="173" y="22"/>
                                <a:pt x="143" y="15"/>
                              </a:cubicBezTo>
                              <a:close/>
                            </a:path>
                          </a:pathLst>
                        </a:custGeom>
                        <a:noFill/>
                        <a:ln w="19050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nb-NO"/>
                        </a:p>
                      </p:txBody>
                    </p:sp>
                    <p:sp>
                      <p:nvSpPr>
                        <p:cNvPr id="6298" name="Freeform 52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336" y="3067"/>
                          <a:ext cx="249" cy="211"/>
                        </a:xfrm>
                        <a:custGeom>
                          <a:avLst/>
                          <a:gdLst>
                            <a:gd name="T0" fmla="*/ 143 w 249"/>
                            <a:gd name="T1" fmla="*/ 15 h 211"/>
                            <a:gd name="T2" fmla="*/ 52 w 249"/>
                            <a:gd name="T3" fmla="*/ 15 h 211"/>
                            <a:gd name="T4" fmla="*/ 7 w 249"/>
                            <a:gd name="T5" fmla="*/ 106 h 211"/>
                            <a:gd name="T6" fmla="*/ 7 w 249"/>
                            <a:gd name="T7" fmla="*/ 151 h 211"/>
                            <a:gd name="T8" fmla="*/ 52 w 249"/>
                            <a:gd name="T9" fmla="*/ 196 h 211"/>
                            <a:gd name="T10" fmla="*/ 188 w 249"/>
                            <a:gd name="T11" fmla="*/ 196 h 211"/>
                            <a:gd name="T12" fmla="*/ 234 w 249"/>
                            <a:gd name="T13" fmla="*/ 106 h 211"/>
                            <a:gd name="T14" fmla="*/ 234 w 249"/>
                            <a:gd name="T15" fmla="*/ 60 h 211"/>
                            <a:gd name="T16" fmla="*/ 143 w 249"/>
                            <a:gd name="T17" fmla="*/ 15 h 211"/>
                            <a:gd name="T18" fmla="*/ 0 60000 65536"/>
                            <a:gd name="T19" fmla="*/ 0 60000 65536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60000 65536"/>
                            <a:gd name="T25" fmla="*/ 0 60000 65536"/>
                            <a:gd name="T26" fmla="*/ 0 60000 65536"/>
                            <a:gd name="T27" fmla="*/ 0 w 249"/>
                            <a:gd name="T28" fmla="*/ 0 h 211"/>
                            <a:gd name="T29" fmla="*/ 249 w 249"/>
                            <a:gd name="T30" fmla="*/ 211 h 211"/>
                          </a:gdLst>
                          <a:ahLst/>
                          <a:cxnLst>
                            <a:cxn ang="T18">
                              <a:pos x="T0" y="T1"/>
                            </a:cxn>
                            <a:cxn ang="T19">
                              <a:pos x="T2" y="T3"/>
                            </a:cxn>
                            <a:cxn ang="T20">
                              <a:pos x="T4" y="T5"/>
                            </a:cxn>
                            <a:cxn ang="T21">
                              <a:pos x="T6" y="T7"/>
                            </a:cxn>
                            <a:cxn ang="T22">
                              <a:pos x="T8" y="T9"/>
                            </a:cxn>
                            <a:cxn ang="T23">
                              <a:pos x="T10" y="T11"/>
                            </a:cxn>
                            <a:cxn ang="T24">
                              <a:pos x="T12" y="T13"/>
                            </a:cxn>
                            <a:cxn ang="T25">
                              <a:pos x="T14" y="T15"/>
                            </a:cxn>
                            <a:cxn ang="T26">
                              <a:pos x="T16" y="T17"/>
                            </a:cxn>
                          </a:cxnLst>
                          <a:rect l="T27" t="T28" r="T29" b="T30"/>
                          <a:pathLst>
                            <a:path w="249" h="211">
                              <a:moveTo>
                                <a:pt x="143" y="15"/>
                              </a:moveTo>
                              <a:cubicBezTo>
                                <a:pt x="113" y="8"/>
                                <a:pt x="75" y="0"/>
                                <a:pt x="52" y="15"/>
                              </a:cubicBezTo>
                              <a:cubicBezTo>
                                <a:pt x="29" y="30"/>
                                <a:pt x="14" y="83"/>
                                <a:pt x="7" y="106"/>
                              </a:cubicBezTo>
                              <a:cubicBezTo>
                                <a:pt x="0" y="129"/>
                                <a:pt x="0" y="136"/>
                                <a:pt x="7" y="151"/>
                              </a:cubicBezTo>
                              <a:cubicBezTo>
                                <a:pt x="14" y="166"/>
                                <a:pt x="22" y="189"/>
                                <a:pt x="52" y="196"/>
                              </a:cubicBezTo>
                              <a:cubicBezTo>
                                <a:pt x="82" y="203"/>
                                <a:pt x="158" y="211"/>
                                <a:pt x="188" y="196"/>
                              </a:cubicBezTo>
                              <a:cubicBezTo>
                                <a:pt x="218" y="181"/>
                                <a:pt x="226" y="129"/>
                                <a:pt x="234" y="106"/>
                              </a:cubicBezTo>
                              <a:cubicBezTo>
                                <a:pt x="242" y="83"/>
                                <a:pt x="249" y="75"/>
                                <a:pt x="234" y="60"/>
                              </a:cubicBezTo>
                              <a:cubicBezTo>
                                <a:pt x="219" y="45"/>
                                <a:pt x="173" y="22"/>
                                <a:pt x="143" y="15"/>
                              </a:cubicBezTo>
                              <a:close/>
                            </a:path>
                          </a:pathLst>
                        </a:custGeom>
                        <a:noFill/>
                        <a:ln w="19050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nb-NO"/>
                        </a:p>
                      </p:txBody>
                    </p:sp>
                    <p:sp>
                      <p:nvSpPr>
                        <p:cNvPr id="6299" name="Freeform 53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451" y="3052"/>
                          <a:ext cx="182" cy="257"/>
                        </a:xfrm>
                        <a:custGeom>
                          <a:avLst/>
                          <a:gdLst>
                            <a:gd name="T0" fmla="*/ 68 w 182"/>
                            <a:gd name="T1" fmla="*/ 15 h 257"/>
                            <a:gd name="T2" fmla="*/ 23 w 182"/>
                            <a:gd name="T3" fmla="*/ 106 h 257"/>
                            <a:gd name="T4" fmla="*/ 23 w 182"/>
                            <a:gd name="T5" fmla="*/ 242 h 257"/>
                            <a:gd name="T6" fmla="*/ 159 w 182"/>
                            <a:gd name="T7" fmla="*/ 197 h 257"/>
                            <a:gd name="T8" fmla="*/ 159 w 182"/>
                            <a:gd name="T9" fmla="*/ 61 h 257"/>
                            <a:gd name="T10" fmla="*/ 159 w 182"/>
                            <a:gd name="T11" fmla="*/ 15 h 257"/>
                            <a:gd name="T12" fmla="*/ 68 w 182"/>
                            <a:gd name="T13" fmla="*/ 15 h 257"/>
                            <a:gd name="T14" fmla="*/ 0 60000 65536"/>
                            <a:gd name="T15" fmla="*/ 0 60000 65536"/>
                            <a:gd name="T16" fmla="*/ 0 60000 65536"/>
                            <a:gd name="T17" fmla="*/ 0 60000 65536"/>
                            <a:gd name="T18" fmla="*/ 0 60000 65536"/>
                            <a:gd name="T19" fmla="*/ 0 60000 65536"/>
                            <a:gd name="T20" fmla="*/ 0 60000 65536"/>
                            <a:gd name="T21" fmla="*/ 0 w 182"/>
                            <a:gd name="T22" fmla="*/ 0 h 257"/>
                            <a:gd name="T23" fmla="*/ 182 w 182"/>
                            <a:gd name="T24" fmla="*/ 257 h 257"/>
                          </a:gdLst>
                          <a:ahLst/>
                          <a:cxnLst>
                            <a:cxn ang="T14">
                              <a:pos x="T0" y="T1"/>
                            </a:cxn>
                            <a:cxn ang="T15">
                              <a:pos x="T2" y="T3"/>
                            </a:cxn>
                            <a:cxn ang="T16">
                              <a:pos x="T4" y="T5"/>
                            </a:cxn>
                            <a:cxn ang="T17">
                              <a:pos x="T6" y="T7"/>
                            </a:cxn>
                            <a:cxn ang="T18">
                              <a:pos x="T8" y="T9"/>
                            </a:cxn>
                            <a:cxn ang="T19">
                              <a:pos x="T10" y="T11"/>
                            </a:cxn>
                            <a:cxn ang="T20">
                              <a:pos x="T12" y="T13"/>
                            </a:cxn>
                          </a:cxnLst>
                          <a:rect l="T21" t="T22" r="T23" b="T24"/>
                          <a:pathLst>
                            <a:path w="182" h="257">
                              <a:moveTo>
                                <a:pt x="68" y="15"/>
                              </a:moveTo>
                              <a:cubicBezTo>
                                <a:pt x="45" y="30"/>
                                <a:pt x="30" y="68"/>
                                <a:pt x="23" y="106"/>
                              </a:cubicBezTo>
                              <a:cubicBezTo>
                                <a:pt x="16" y="144"/>
                                <a:pt x="0" y="227"/>
                                <a:pt x="23" y="242"/>
                              </a:cubicBezTo>
                              <a:cubicBezTo>
                                <a:pt x="46" y="257"/>
                                <a:pt x="136" y="227"/>
                                <a:pt x="159" y="197"/>
                              </a:cubicBezTo>
                              <a:cubicBezTo>
                                <a:pt x="182" y="167"/>
                                <a:pt x="159" y="91"/>
                                <a:pt x="159" y="61"/>
                              </a:cubicBezTo>
                              <a:cubicBezTo>
                                <a:pt x="159" y="31"/>
                                <a:pt x="174" y="23"/>
                                <a:pt x="159" y="15"/>
                              </a:cubicBezTo>
                              <a:cubicBezTo>
                                <a:pt x="144" y="7"/>
                                <a:pt x="91" y="0"/>
                                <a:pt x="68" y="15"/>
                              </a:cubicBezTo>
                              <a:close/>
                            </a:path>
                          </a:pathLst>
                        </a:custGeom>
                        <a:noFill/>
                        <a:ln w="19050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nb-NO"/>
                        </a:p>
                      </p:txBody>
                    </p:sp>
                    <p:sp>
                      <p:nvSpPr>
                        <p:cNvPr id="6300" name="Freeform 54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793" y="2659"/>
                          <a:ext cx="666" cy="1036"/>
                        </a:xfrm>
                        <a:custGeom>
                          <a:avLst/>
                          <a:gdLst>
                            <a:gd name="T0" fmla="*/ 129 w 666"/>
                            <a:gd name="T1" fmla="*/ 136 h 1036"/>
                            <a:gd name="T2" fmla="*/ 38 w 666"/>
                            <a:gd name="T3" fmla="*/ 635 h 1036"/>
                            <a:gd name="T4" fmla="*/ 83 w 666"/>
                            <a:gd name="T5" fmla="*/ 953 h 1036"/>
                            <a:gd name="T6" fmla="*/ 537 w 666"/>
                            <a:gd name="T7" fmla="*/ 998 h 1036"/>
                            <a:gd name="T8" fmla="*/ 628 w 666"/>
                            <a:gd name="T9" fmla="*/ 726 h 1036"/>
                            <a:gd name="T10" fmla="*/ 537 w 666"/>
                            <a:gd name="T11" fmla="*/ 454 h 1036"/>
                            <a:gd name="T12" fmla="*/ 628 w 666"/>
                            <a:gd name="T13" fmla="*/ 272 h 1036"/>
                            <a:gd name="T14" fmla="*/ 628 w 666"/>
                            <a:gd name="T15" fmla="*/ 136 h 1036"/>
                            <a:gd name="T16" fmla="*/ 401 w 666"/>
                            <a:gd name="T17" fmla="*/ 45 h 1036"/>
                            <a:gd name="T18" fmla="*/ 174 w 666"/>
                            <a:gd name="T19" fmla="*/ 0 h 1036"/>
                            <a:gd name="T20" fmla="*/ 129 w 666"/>
                            <a:gd name="T21" fmla="*/ 45 h 1036"/>
                            <a:gd name="T22" fmla="*/ 129 w 666"/>
                            <a:gd name="T23" fmla="*/ 136 h 1036"/>
                            <a:gd name="T24" fmla="*/ 0 60000 65536"/>
                            <a:gd name="T25" fmla="*/ 0 60000 65536"/>
                            <a:gd name="T26" fmla="*/ 0 60000 65536"/>
                            <a:gd name="T27" fmla="*/ 0 60000 65536"/>
                            <a:gd name="T28" fmla="*/ 0 60000 65536"/>
                            <a:gd name="T29" fmla="*/ 0 60000 65536"/>
                            <a:gd name="T30" fmla="*/ 0 60000 65536"/>
                            <a:gd name="T31" fmla="*/ 0 60000 65536"/>
                            <a:gd name="T32" fmla="*/ 0 60000 65536"/>
                            <a:gd name="T33" fmla="*/ 0 60000 65536"/>
                            <a:gd name="T34" fmla="*/ 0 60000 65536"/>
                            <a:gd name="T35" fmla="*/ 0 60000 65536"/>
                            <a:gd name="T36" fmla="*/ 0 w 666"/>
                            <a:gd name="T37" fmla="*/ 0 h 1036"/>
                            <a:gd name="T38" fmla="*/ 666 w 666"/>
                            <a:gd name="T39" fmla="*/ 1036 h 1036"/>
                          </a:gdLst>
                          <a:ahLst/>
                          <a:cxnLst>
                            <a:cxn ang="T24">
                              <a:pos x="T0" y="T1"/>
                            </a:cxn>
                            <a:cxn ang="T25">
                              <a:pos x="T2" y="T3"/>
                            </a:cxn>
                            <a:cxn ang="T26">
                              <a:pos x="T4" y="T5"/>
                            </a:cxn>
                            <a:cxn ang="T27">
                              <a:pos x="T6" y="T7"/>
                            </a:cxn>
                            <a:cxn ang="T28">
                              <a:pos x="T8" y="T9"/>
                            </a:cxn>
                            <a:cxn ang="T29">
                              <a:pos x="T10" y="T11"/>
                            </a:cxn>
                            <a:cxn ang="T30">
                              <a:pos x="T12" y="T13"/>
                            </a:cxn>
                            <a:cxn ang="T31">
                              <a:pos x="T14" y="T15"/>
                            </a:cxn>
                            <a:cxn ang="T32">
                              <a:pos x="T16" y="T17"/>
                            </a:cxn>
                            <a:cxn ang="T33">
                              <a:pos x="T18" y="T19"/>
                            </a:cxn>
                            <a:cxn ang="T34">
                              <a:pos x="T20" y="T21"/>
                            </a:cxn>
                            <a:cxn ang="T35">
                              <a:pos x="T22" y="T23"/>
                            </a:cxn>
                          </a:cxnLst>
                          <a:rect l="T36" t="T37" r="T38" b="T39"/>
                          <a:pathLst>
                            <a:path w="666" h="1036">
                              <a:moveTo>
                                <a:pt x="129" y="136"/>
                              </a:moveTo>
                              <a:cubicBezTo>
                                <a:pt x="114" y="234"/>
                                <a:pt x="46" y="499"/>
                                <a:pt x="38" y="635"/>
                              </a:cubicBezTo>
                              <a:cubicBezTo>
                                <a:pt x="30" y="771"/>
                                <a:pt x="0" y="893"/>
                                <a:pt x="83" y="953"/>
                              </a:cubicBezTo>
                              <a:cubicBezTo>
                                <a:pt x="166" y="1013"/>
                                <a:pt x="446" y="1036"/>
                                <a:pt x="537" y="998"/>
                              </a:cubicBezTo>
                              <a:cubicBezTo>
                                <a:pt x="628" y="960"/>
                                <a:pt x="628" y="817"/>
                                <a:pt x="628" y="726"/>
                              </a:cubicBezTo>
                              <a:cubicBezTo>
                                <a:pt x="628" y="635"/>
                                <a:pt x="537" y="530"/>
                                <a:pt x="537" y="454"/>
                              </a:cubicBezTo>
                              <a:cubicBezTo>
                                <a:pt x="537" y="378"/>
                                <a:pt x="613" y="325"/>
                                <a:pt x="628" y="272"/>
                              </a:cubicBezTo>
                              <a:cubicBezTo>
                                <a:pt x="643" y="219"/>
                                <a:pt x="666" y="174"/>
                                <a:pt x="628" y="136"/>
                              </a:cubicBezTo>
                              <a:cubicBezTo>
                                <a:pt x="590" y="98"/>
                                <a:pt x="477" y="68"/>
                                <a:pt x="401" y="45"/>
                              </a:cubicBezTo>
                              <a:cubicBezTo>
                                <a:pt x="325" y="22"/>
                                <a:pt x="219" y="0"/>
                                <a:pt x="174" y="0"/>
                              </a:cubicBezTo>
                              <a:cubicBezTo>
                                <a:pt x="129" y="0"/>
                                <a:pt x="136" y="22"/>
                                <a:pt x="129" y="45"/>
                              </a:cubicBezTo>
                              <a:cubicBezTo>
                                <a:pt x="122" y="68"/>
                                <a:pt x="144" y="38"/>
                                <a:pt x="129" y="136"/>
                              </a:cubicBezTo>
                              <a:close/>
                            </a:path>
                          </a:pathLst>
                        </a:custGeom>
                        <a:gradFill rotWithShape="1">
                          <a:gsLst>
                            <a:gs pos="0">
                              <a:srgbClr val="5A3E21"/>
                            </a:gs>
                            <a:gs pos="50000">
                              <a:srgbClr val="C28548"/>
                            </a:gs>
                            <a:gs pos="100000">
                              <a:srgbClr val="5A3E21"/>
                            </a:gs>
                          </a:gsLst>
                          <a:lin ang="5400000" scaled="1"/>
                        </a:gradFill>
                        <a:ln w="19050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nb-NO"/>
                        </a:p>
                      </p:txBody>
                    </p:sp>
                    <p:sp>
                      <p:nvSpPr>
                        <p:cNvPr id="6301" name="Freeform 55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975" y="3067"/>
                          <a:ext cx="249" cy="211"/>
                        </a:xfrm>
                        <a:custGeom>
                          <a:avLst/>
                          <a:gdLst>
                            <a:gd name="T0" fmla="*/ 143 w 249"/>
                            <a:gd name="T1" fmla="*/ 15 h 211"/>
                            <a:gd name="T2" fmla="*/ 52 w 249"/>
                            <a:gd name="T3" fmla="*/ 15 h 211"/>
                            <a:gd name="T4" fmla="*/ 7 w 249"/>
                            <a:gd name="T5" fmla="*/ 106 h 211"/>
                            <a:gd name="T6" fmla="*/ 7 w 249"/>
                            <a:gd name="T7" fmla="*/ 151 h 211"/>
                            <a:gd name="T8" fmla="*/ 52 w 249"/>
                            <a:gd name="T9" fmla="*/ 196 h 211"/>
                            <a:gd name="T10" fmla="*/ 188 w 249"/>
                            <a:gd name="T11" fmla="*/ 196 h 211"/>
                            <a:gd name="T12" fmla="*/ 234 w 249"/>
                            <a:gd name="T13" fmla="*/ 106 h 211"/>
                            <a:gd name="T14" fmla="*/ 234 w 249"/>
                            <a:gd name="T15" fmla="*/ 60 h 211"/>
                            <a:gd name="T16" fmla="*/ 143 w 249"/>
                            <a:gd name="T17" fmla="*/ 15 h 211"/>
                            <a:gd name="T18" fmla="*/ 0 60000 65536"/>
                            <a:gd name="T19" fmla="*/ 0 60000 65536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60000 65536"/>
                            <a:gd name="T25" fmla="*/ 0 60000 65536"/>
                            <a:gd name="T26" fmla="*/ 0 60000 65536"/>
                            <a:gd name="T27" fmla="*/ 0 w 249"/>
                            <a:gd name="T28" fmla="*/ 0 h 211"/>
                            <a:gd name="T29" fmla="*/ 249 w 249"/>
                            <a:gd name="T30" fmla="*/ 211 h 211"/>
                          </a:gdLst>
                          <a:ahLst/>
                          <a:cxnLst>
                            <a:cxn ang="T18">
                              <a:pos x="T0" y="T1"/>
                            </a:cxn>
                            <a:cxn ang="T19">
                              <a:pos x="T2" y="T3"/>
                            </a:cxn>
                            <a:cxn ang="T20">
                              <a:pos x="T4" y="T5"/>
                            </a:cxn>
                            <a:cxn ang="T21">
                              <a:pos x="T6" y="T7"/>
                            </a:cxn>
                            <a:cxn ang="T22">
                              <a:pos x="T8" y="T9"/>
                            </a:cxn>
                            <a:cxn ang="T23">
                              <a:pos x="T10" y="T11"/>
                            </a:cxn>
                            <a:cxn ang="T24">
                              <a:pos x="T12" y="T13"/>
                            </a:cxn>
                            <a:cxn ang="T25">
                              <a:pos x="T14" y="T15"/>
                            </a:cxn>
                            <a:cxn ang="T26">
                              <a:pos x="T16" y="T17"/>
                            </a:cxn>
                          </a:cxnLst>
                          <a:rect l="T27" t="T28" r="T29" b="T30"/>
                          <a:pathLst>
                            <a:path w="249" h="211">
                              <a:moveTo>
                                <a:pt x="143" y="15"/>
                              </a:moveTo>
                              <a:cubicBezTo>
                                <a:pt x="113" y="8"/>
                                <a:pt x="75" y="0"/>
                                <a:pt x="52" y="15"/>
                              </a:cubicBezTo>
                              <a:cubicBezTo>
                                <a:pt x="29" y="30"/>
                                <a:pt x="14" y="83"/>
                                <a:pt x="7" y="106"/>
                              </a:cubicBezTo>
                              <a:cubicBezTo>
                                <a:pt x="0" y="129"/>
                                <a:pt x="0" y="136"/>
                                <a:pt x="7" y="151"/>
                              </a:cubicBezTo>
                              <a:cubicBezTo>
                                <a:pt x="14" y="166"/>
                                <a:pt x="22" y="189"/>
                                <a:pt x="52" y="196"/>
                              </a:cubicBezTo>
                              <a:cubicBezTo>
                                <a:pt x="82" y="203"/>
                                <a:pt x="158" y="211"/>
                                <a:pt x="188" y="196"/>
                              </a:cubicBezTo>
                              <a:cubicBezTo>
                                <a:pt x="218" y="181"/>
                                <a:pt x="226" y="129"/>
                                <a:pt x="234" y="106"/>
                              </a:cubicBezTo>
                              <a:cubicBezTo>
                                <a:pt x="242" y="83"/>
                                <a:pt x="249" y="75"/>
                                <a:pt x="234" y="60"/>
                              </a:cubicBezTo>
                              <a:cubicBezTo>
                                <a:pt x="219" y="45"/>
                                <a:pt x="173" y="22"/>
                                <a:pt x="143" y="15"/>
                              </a:cubicBezTo>
                              <a:close/>
                            </a:path>
                          </a:pathLst>
                        </a:custGeom>
                        <a:noFill/>
                        <a:ln w="19050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nb-NO"/>
                        </a:p>
                      </p:txBody>
                    </p:sp>
                    <p:sp>
                      <p:nvSpPr>
                        <p:cNvPr id="6302" name="Freeform 56"/>
                        <p:cNvSpPr>
                          <a:spLocks/>
                        </p:cNvSpPr>
                        <p:nvPr/>
                      </p:nvSpPr>
                      <p:spPr bwMode="auto">
                        <a:xfrm rot="-10463807">
                          <a:off x="2971" y="2689"/>
                          <a:ext cx="642" cy="1013"/>
                        </a:xfrm>
                        <a:custGeom>
                          <a:avLst/>
                          <a:gdLst>
                            <a:gd name="T0" fmla="*/ 0 w 642"/>
                            <a:gd name="T1" fmla="*/ 60 h 1013"/>
                            <a:gd name="T2" fmla="*/ 181 w 642"/>
                            <a:gd name="T3" fmla="*/ 15 h 1013"/>
                            <a:gd name="T4" fmla="*/ 318 w 642"/>
                            <a:gd name="T5" fmla="*/ 15 h 1013"/>
                            <a:gd name="T6" fmla="*/ 499 w 642"/>
                            <a:gd name="T7" fmla="*/ 15 h 1013"/>
                            <a:gd name="T8" fmla="*/ 590 w 642"/>
                            <a:gd name="T9" fmla="*/ 106 h 1013"/>
                            <a:gd name="T10" fmla="*/ 635 w 642"/>
                            <a:gd name="T11" fmla="*/ 332 h 1013"/>
                            <a:gd name="T12" fmla="*/ 590 w 642"/>
                            <a:gd name="T13" fmla="*/ 559 h 1013"/>
                            <a:gd name="T14" fmla="*/ 635 w 642"/>
                            <a:gd name="T15" fmla="*/ 741 h 1013"/>
                            <a:gd name="T16" fmla="*/ 635 w 642"/>
                            <a:gd name="T17" fmla="*/ 831 h 1013"/>
                            <a:gd name="T18" fmla="*/ 590 w 642"/>
                            <a:gd name="T19" fmla="*/ 968 h 1013"/>
                            <a:gd name="T20" fmla="*/ 363 w 642"/>
                            <a:gd name="T21" fmla="*/ 1013 h 1013"/>
                            <a:gd name="T22" fmla="*/ 136 w 642"/>
                            <a:gd name="T23" fmla="*/ 968 h 1013"/>
                            <a:gd name="T24" fmla="*/ 45 w 642"/>
                            <a:gd name="T25" fmla="*/ 922 h 1013"/>
                            <a:gd name="T26" fmla="*/ 0 60000 65536"/>
                            <a:gd name="T27" fmla="*/ 0 60000 65536"/>
                            <a:gd name="T28" fmla="*/ 0 60000 65536"/>
                            <a:gd name="T29" fmla="*/ 0 60000 65536"/>
                            <a:gd name="T30" fmla="*/ 0 60000 65536"/>
                            <a:gd name="T31" fmla="*/ 0 60000 65536"/>
                            <a:gd name="T32" fmla="*/ 0 60000 65536"/>
                            <a:gd name="T33" fmla="*/ 0 60000 65536"/>
                            <a:gd name="T34" fmla="*/ 0 60000 65536"/>
                            <a:gd name="T35" fmla="*/ 0 60000 65536"/>
                            <a:gd name="T36" fmla="*/ 0 60000 65536"/>
                            <a:gd name="T37" fmla="*/ 0 60000 65536"/>
                            <a:gd name="T38" fmla="*/ 0 60000 65536"/>
                            <a:gd name="T39" fmla="*/ 0 w 642"/>
                            <a:gd name="T40" fmla="*/ 0 h 1013"/>
                            <a:gd name="T41" fmla="*/ 642 w 642"/>
                            <a:gd name="T42" fmla="*/ 1013 h 1013"/>
                          </a:gdLst>
                          <a:ahLst/>
                          <a:cxnLst>
                            <a:cxn ang="T26">
                              <a:pos x="T0" y="T1"/>
                            </a:cxn>
                            <a:cxn ang="T27">
                              <a:pos x="T2" y="T3"/>
                            </a:cxn>
                            <a:cxn ang="T28">
                              <a:pos x="T4" y="T5"/>
                            </a:cxn>
                            <a:cxn ang="T29">
                              <a:pos x="T6" y="T7"/>
                            </a:cxn>
                            <a:cxn ang="T30">
                              <a:pos x="T8" y="T9"/>
                            </a:cxn>
                            <a:cxn ang="T31">
                              <a:pos x="T10" y="T11"/>
                            </a:cxn>
                            <a:cxn ang="T32">
                              <a:pos x="T12" y="T13"/>
                            </a:cxn>
                            <a:cxn ang="T33">
                              <a:pos x="T14" y="T15"/>
                            </a:cxn>
                            <a:cxn ang="T34">
                              <a:pos x="T16" y="T17"/>
                            </a:cxn>
                            <a:cxn ang="T35">
                              <a:pos x="T18" y="T19"/>
                            </a:cxn>
                            <a:cxn ang="T36">
                              <a:pos x="T20" y="T21"/>
                            </a:cxn>
                            <a:cxn ang="T37">
                              <a:pos x="T22" y="T23"/>
                            </a:cxn>
                            <a:cxn ang="T38">
                              <a:pos x="T24" y="T25"/>
                            </a:cxn>
                          </a:cxnLst>
                          <a:rect l="T39" t="T40" r="T41" b="T42"/>
                          <a:pathLst>
                            <a:path w="642" h="1013">
                              <a:moveTo>
                                <a:pt x="0" y="60"/>
                              </a:moveTo>
                              <a:cubicBezTo>
                                <a:pt x="64" y="41"/>
                                <a:pt x="128" y="22"/>
                                <a:pt x="181" y="15"/>
                              </a:cubicBezTo>
                              <a:cubicBezTo>
                                <a:pt x="234" y="8"/>
                                <a:pt x="265" y="15"/>
                                <a:pt x="318" y="15"/>
                              </a:cubicBezTo>
                              <a:cubicBezTo>
                                <a:pt x="371" y="15"/>
                                <a:pt x="454" y="0"/>
                                <a:pt x="499" y="15"/>
                              </a:cubicBezTo>
                              <a:cubicBezTo>
                                <a:pt x="544" y="30"/>
                                <a:pt x="567" y="53"/>
                                <a:pt x="590" y="106"/>
                              </a:cubicBezTo>
                              <a:cubicBezTo>
                                <a:pt x="613" y="159"/>
                                <a:pt x="635" y="257"/>
                                <a:pt x="635" y="332"/>
                              </a:cubicBezTo>
                              <a:cubicBezTo>
                                <a:pt x="635" y="407"/>
                                <a:pt x="590" y="491"/>
                                <a:pt x="590" y="559"/>
                              </a:cubicBezTo>
                              <a:cubicBezTo>
                                <a:pt x="590" y="627"/>
                                <a:pt x="628" y="696"/>
                                <a:pt x="635" y="741"/>
                              </a:cubicBezTo>
                              <a:cubicBezTo>
                                <a:pt x="642" y="786"/>
                                <a:pt x="642" y="793"/>
                                <a:pt x="635" y="831"/>
                              </a:cubicBezTo>
                              <a:cubicBezTo>
                                <a:pt x="628" y="869"/>
                                <a:pt x="635" y="938"/>
                                <a:pt x="590" y="968"/>
                              </a:cubicBezTo>
                              <a:cubicBezTo>
                                <a:pt x="545" y="998"/>
                                <a:pt x="439" y="1013"/>
                                <a:pt x="363" y="1013"/>
                              </a:cubicBezTo>
                              <a:cubicBezTo>
                                <a:pt x="287" y="1013"/>
                                <a:pt x="189" y="983"/>
                                <a:pt x="136" y="968"/>
                              </a:cubicBezTo>
                              <a:cubicBezTo>
                                <a:pt x="83" y="953"/>
                                <a:pt x="64" y="937"/>
                                <a:pt x="45" y="922"/>
                              </a:cubicBezTo>
                            </a:path>
                          </a:pathLst>
                        </a:custGeom>
                        <a:gradFill rotWithShape="1">
                          <a:gsLst>
                            <a:gs pos="0">
                              <a:srgbClr val="5A3E21"/>
                            </a:gs>
                            <a:gs pos="50000">
                              <a:srgbClr val="C28548"/>
                            </a:gs>
                            <a:gs pos="100000">
                              <a:srgbClr val="5A3E21"/>
                            </a:gs>
                          </a:gsLst>
                          <a:lin ang="5400000" scaled="1"/>
                        </a:gradFill>
                        <a:ln w="19050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nb-NO"/>
                        </a:p>
                      </p:txBody>
                    </p:sp>
                    <p:sp>
                      <p:nvSpPr>
                        <p:cNvPr id="6303" name="Freeform 57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152" y="3249"/>
                          <a:ext cx="249" cy="211"/>
                        </a:xfrm>
                        <a:custGeom>
                          <a:avLst/>
                          <a:gdLst>
                            <a:gd name="T0" fmla="*/ 143 w 249"/>
                            <a:gd name="T1" fmla="*/ 15 h 211"/>
                            <a:gd name="T2" fmla="*/ 52 w 249"/>
                            <a:gd name="T3" fmla="*/ 15 h 211"/>
                            <a:gd name="T4" fmla="*/ 7 w 249"/>
                            <a:gd name="T5" fmla="*/ 106 h 211"/>
                            <a:gd name="T6" fmla="*/ 7 w 249"/>
                            <a:gd name="T7" fmla="*/ 151 h 211"/>
                            <a:gd name="T8" fmla="*/ 52 w 249"/>
                            <a:gd name="T9" fmla="*/ 196 h 211"/>
                            <a:gd name="T10" fmla="*/ 188 w 249"/>
                            <a:gd name="T11" fmla="*/ 196 h 211"/>
                            <a:gd name="T12" fmla="*/ 234 w 249"/>
                            <a:gd name="T13" fmla="*/ 106 h 211"/>
                            <a:gd name="T14" fmla="*/ 234 w 249"/>
                            <a:gd name="T15" fmla="*/ 60 h 211"/>
                            <a:gd name="T16" fmla="*/ 143 w 249"/>
                            <a:gd name="T17" fmla="*/ 15 h 211"/>
                            <a:gd name="T18" fmla="*/ 0 60000 65536"/>
                            <a:gd name="T19" fmla="*/ 0 60000 65536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60000 65536"/>
                            <a:gd name="T25" fmla="*/ 0 60000 65536"/>
                            <a:gd name="T26" fmla="*/ 0 60000 65536"/>
                            <a:gd name="T27" fmla="*/ 0 w 249"/>
                            <a:gd name="T28" fmla="*/ 0 h 211"/>
                            <a:gd name="T29" fmla="*/ 249 w 249"/>
                            <a:gd name="T30" fmla="*/ 211 h 211"/>
                          </a:gdLst>
                          <a:ahLst/>
                          <a:cxnLst>
                            <a:cxn ang="T18">
                              <a:pos x="T0" y="T1"/>
                            </a:cxn>
                            <a:cxn ang="T19">
                              <a:pos x="T2" y="T3"/>
                            </a:cxn>
                            <a:cxn ang="T20">
                              <a:pos x="T4" y="T5"/>
                            </a:cxn>
                            <a:cxn ang="T21">
                              <a:pos x="T6" y="T7"/>
                            </a:cxn>
                            <a:cxn ang="T22">
                              <a:pos x="T8" y="T9"/>
                            </a:cxn>
                            <a:cxn ang="T23">
                              <a:pos x="T10" y="T11"/>
                            </a:cxn>
                            <a:cxn ang="T24">
                              <a:pos x="T12" y="T13"/>
                            </a:cxn>
                            <a:cxn ang="T25">
                              <a:pos x="T14" y="T15"/>
                            </a:cxn>
                            <a:cxn ang="T26">
                              <a:pos x="T16" y="T17"/>
                            </a:cxn>
                          </a:cxnLst>
                          <a:rect l="T27" t="T28" r="T29" b="T30"/>
                          <a:pathLst>
                            <a:path w="249" h="211">
                              <a:moveTo>
                                <a:pt x="143" y="15"/>
                              </a:moveTo>
                              <a:cubicBezTo>
                                <a:pt x="113" y="8"/>
                                <a:pt x="75" y="0"/>
                                <a:pt x="52" y="15"/>
                              </a:cubicBezTo>
                              <a:cubicBezTo>
                                <a:pt x="29" y="30"/>
                                <a:pt x="14" y="83"/>
                                <a:pt x="7" y="106"/>
                              </a:cubicBezTo>
                              <a:cubicBezTo>
                                <a:pt x="0" y="129"/>
                                <a:pt x="0" y="136"/>
                                <a:pt x="7" y="151"/>
                              </a:cubicBezTo>
                              <a:cubicBezTo>
                                <a:pt x="14" y="166"/>
                                <a:pt x="22" y="189"/>
                                <a:pt x="52" y="196"/>
                              </a:cubicBezTo>
                              <a:cubicBezTo>
                                <a:pt x="82" y="203"/>
                                <a:pt x="158" y="211"/>
                                <a:pt x="188" y="196"/>
                              </a:cubicBezTo>
                              <a:cubicBezTo>
                                <a:pt x="218" y="181"/>
                                <a:pt x="226" y="129"/>
                                <a:pt x="234" y="106"/>
                              </a:cubicBezTo>
                              <a:cubicBezTo>
                                <a:pt x="242" y="83"/>
                                <a:pt x="249" y="75"/>
                                <a:pt x="234" y="60"/>
                              </a:cubicBezTo>
                              <a:cubicBezTo>
                                <a:pt x="219" y="45"/>
                                <a:pt x="173" y="22"/>
                                <a:pt x="143" y="15"/>
                              </a:cubicBezTo>
                              <a:close/>
                            </a:path>
                          </a:pathLst>
                        </a:custGeom>
                        <a:noFill/>
                        <a:ln w="19050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nb-NO"/>
                        </a:p>
                      </p:txBody>
                    </p:sp>
                    <p:sp>
                      <p:nvSpPr>
                        <p:cNvPr id="6304" name="Freeform 58"/>
                        <p:cNvSpPr>
                          <a:spLocks/>
                        </p:cNvSpPr>
                        <p:nvPr/>
                      </p:nvSpPr>
                      <p:spPr bwMode="auto">
                        <a:xfrm rot="10655120">
                          <a:off x="3515" y="2704"/>
                          <a:ext cx="431" cy="997"/>
                        </a:xfrm>
                        <a:custGeom>
                          <a:avLst/>
                          <a:gdLst>
                            <a:gd name="T0" fmla="*/ 46 w 431"/>
                            <a:gd name="T1" fmla="*/ 60 h 997"/>
                            <a:gd name="T2" fmla="*/ 182 w 431"/>
                            <a:gd name="T3" fmla="*/ 14 h 997"/>
                            <a:gd name="T4" fmla="*/ 272 w 431"/>
                            <a:gd name="T5" fmla="*/ 14 h 997"/>
                            <a:gd name="T6" fmla="*/ 408 w 431"/>
                            <a:gd name="T7" fmla="*/ 60 h 997"/>
                            <a:gd name="T8" fmla="*/ 408 w 431"/>
                            <a:gd name="T9" fmla="*/ 377 h 997"/>
                            <a:gd name="T10" fmla="*/ 363 w 431"/>
                            <a:gd name="T11" fmla="*/ 513 h 997"/>
                            <a:gd name="T12" fmla="*/ 408 w 431"/>
                            <a:gd name="T13" fmla="*/ 649 h 997"/>
                            <a:gd name="T14" fmla="*/ 408 w 431"/>
                            <a:gd name="T15" fmla="*/ 785 h 997"/>
                            <a:gd name="T16" fmla="*/ 318 w 431"/>
                            <a:gd name="T17" fmla="*/ 967 h 997"/>
                            <a:gd name="T18" fmla="*/ 182 w 431"/>
                            <a:gd name="T19" fmla="*/ 967 h 997"/>
                            <a:gd name="T20" fmla="*/ 46 w 431"/>
                            <a:gd name="T21" fmla="*/ 967 h 997"/>
                            <a:gd name="T22" fmla="*/ 0 w 431"/>
                            <a:gd name="T23" fmla="*/ 922 h 997"/>
                            <a:gd name="T24" fmla="*/ 0 60000 65536"/>
                            <a:gd name="T25" fmla="*/ 0 60000 65536"/>
                            <a:gd name="T26" fmla="*/ 0 60000 65536"/>
                            <a:gd name="T27" fmla="*/ 0 60000 65536"/>
                            <a:gd name="T28" fmla="*/ 0 60000 65536"/>
                            <a:gd name="T29" fmla="*/ 0 60000 65536"/>
                            <a:gd name="T30" fmla="*/ 0 60000 65536"/>
                            <a:gd name="T31" fmla="*/ 0 60000 65536"/>
                            <a:gd name="T32" fmla="*/ 0 60000 65536"/>
                            <a:gd name="T33" fmla="*/ 0 60000 65536"/>
                            <a:gd name="T34" fmla="*/ 0 60000 65536"/>
                            <a:gd name="T35" fmla="*/ 0 60000 65536"/>
                            <a:gd name="T36" fmla="*/ 0 w 431"/>
                            <a:gd name="T37" fmla="*/ 0 h 997"/>
                            <a:gd name="T38" fmla="*/ 431 w 431"/>
                            <a:gd name="T39" fmla="*/ 997 h 997"/>
                          </a:gdLst>
                          <a:ahLst/>
                          <a:cxnLst>
                            <a:cxn ang="T24">
                              <a:pos x="T0" y="T1"/>
                            </a:cxn>
                            <a:cxn ang="T25">
                              <a:pos x="T2" y="T3"/>
                            </a:cxn>
                            <a:cxn ang="T26">
                              <a:pos x="T4" y="T5"/>
                            </a:cxn>
                            <a:cxn ang="T27">
                              <a:pos x="T6" y="T7"/>
                            </a:cxn>
                            <a:cxn ang="T28">
                              <a:pos x="T8" y="T9"/>
                            </a:cxn>
                            <a:cxn ang="T29">
                              <a:pos x="T10" y="T11"/>
                            </a:cxn>
                            <a:cxn ang="T30">
                              <a:pos x="T12" y="T13"/>
                            </a:cxn>
                            <a:cxn ang="T31">
                              <a:pos x="T14" y="T15"/>
                            </a:cxn>
                            <a:cxn ang="T32">
                              <a:pos x="T16" y="T17"/>
                            </a:cxn>
                            <a:cxn ang="T33">
                              <a:pos x="T18" y="T19"/>
                            </a:cxn>
                            <a:cxn ang="T34">
                              <a:pos x="T20" y="T21"/>
                            </a:cxn>
                            <a:cxn ang="T35">
                              <a:pos x="T22" y="T23"/>
                            </a:cxn>
                          </a:cxnLst>
                          <a:rect l="T36" t="T37" r="T38" b="T39"/>
                          <a:pathLst>
                            <a:path w="431" h="997">
                              <a:moveTo>
                                <a:pt x="46" y="60"/>
                              </a:moveTo>
                              <a:cubicBezTo>
                                <a:pt x="95" y="41"/>
                                <a:pt x="144" y="22"/>
                                <a:pt x="182" y="14"/>
                              </a:cubicBezTo>
                              <a:cubicBezTo>
                                <a:pt x="220" y="6"/>
                                <a:pt x="234" y="6"/>
                                <a:pt x="272" y="14"/>
                              </a:cubicBezTo>
                              <a:cubicBezTo>
                                <a:pt x="310" y="22"/>
                                <a:pt x="385" y="0"/>
                                <a:pt x="408" y="60"/>
                              </a:cubicBezTo>
                              <a:cubicBezTo>
                                <a:pt x="431" y="120"/>
                                <a:pt x="415" y="302"/>
                                <a:pt x="408" y="377"/>
                              </a:cubicBezTo>
                              <a:cubicBezTo>
                                <a:pt x="401" y="452"/>
                                <a:pt x="363" y="468"/>
                                <a:pt x="363" y="513"/>
                              </a:cubicBezTo>
                              <a:cubicBezTo>
                                <a:pt x="363" y="558"/>
                                <a:pt x="401" y="604"/>
                                <a:pt x="408" y="649"/>
                              </a:cubicBezTo>
                              <a:cubicBezTo>
                                <a:pt x="415" y="694"/>
                                <a:pt x="423" y="732"/>
                                <a:pt x="408" y="785"/>
                              </a:cubicBezTo>
                              <a:cubicBezTo>
                                <a:pt x="393" y="838"/>
                                <a:pt x="355" y="937"/>
                                <a:pt x="318" y="967"/>
                              </a:cubicBezTo>
                              <a:cubicBezTo>
                                <a:pt x="281" y="997"/>
                                <a:pt x="227" y="967"/>
                                <a:pt x="182" y="967"/>
                              </a:cubicBezTo>
                              <a:cubicBezTo>
                                <a:pt x="137" y="967"/>
                                <a:pt x="76" y="974"/>
                                <a:pt x="46" y="967"/>
                              </a:cubicBezTo>
                              <a:cubicBezTo>
                                <a:pt x="16" y="960"/>
                                <a:pt x="8" y="941"/>
                                <a:pt x="0" y="922"/>
                              </a:cubicBezTo>
                            </a:path>
                          </a:pathLst>
                        </a:custGeom>
                        <a:gradFill rotWithShape="1">
                          <a:gsLst>
                            <a:gs pos="0">
                              <a:srgbClr val="5A3E21"/>
                            </a:gs>
                            <a:gs pos="50000">
                              <a:srgbClr val="C28548"/>
                            </a:gs>
                            <a:gs pos="100000">
                              <a:srgbClr val="5A3E21"/>
                            </a:gs>
                          </a:gsLst>
                          <a:lin ang="5400000" scaled="1"/>
                        </a:gradFill>
                        <a:ln w="19050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nb-NO"/>
                        </a:p>
                      </p:txBody>
                    </p:sp>
                    <p:sp>
                      <p:nvSpPr>
                        <p:cNvPr id="6305" name="Freeform 59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651" y="2976"/>
                          <a:ext cx="182" cy="257"/>
                        </a:xfrm>
                        <a:custGeom>
                          <a:avLst/>
                          <a:gdLst>
                            <a:gd name="T0" fmla="*/ 68 w 182"/>
                            <a:gd name="T1" fmla="*/ 15 h 257"/>
                            <a:gd name="T2" fmla="*/ 23 w 182"/>
                            <a:gd name="T3" fmla="*/ 106 h 257"/>
                            <a:gd name="T4" fmla="*/ 23 w 182"/>
                            <a:gd name="T5" fmla="*/ 242 h 257"/>
                            <a:gd name="T6" fmla="*/ 159 w 182"/>
                            <a:gd name="T7" fmla="*/ 197 h 257"/>
                            <a:gd name="T8" fmla="*/ 159 w 182"/>
                            <a:gd name="T9" fmla="*/ 61 h 257"/>
                            <a:gd name="T10" fmla="*/ 159 w 182"/>
                            <a:gd name="T11" fmla="*/ 15 h 257"/>
                            <a:gd name="T12" fmla="*/ 68 w 182"/>
                            <a:gd name="T13" fmla="*/ 15 h 257"/>
                            <a:gd name="T14" fmla="*/ 0 60000 65536"/>
                            <a:gd name="T15" fmla="*/ 0 60000 65536"/>
                            <a:gd name="T16" fmla="*/ 0 60000 65536"/>
                            <a:gd name="T17" fmla="*/ 0 60000 65536"/>
                            <a:gd name="T18" fmla="*/ 0 60000 65536"/>
                            <a:gd name="T19" fmla="*/ 0 60000 65536"/>
                            <a:gd name="T20" fmla="*/ 0 60000 65536"/>
                            <a:gd name="T21" fmla="*/ 0 w 182"/>
                            <a:gd name="T22" fmla="*/ 0 h 257"/>
                            <a:gd name="T23" fmla="*/ 182 w 182"/>
                            <a:gd name="T24" fmla="*/ 257 h 257"/>
                          </a:gdLst>
                          <a:ahLst/>
                          <a:cxnLst>
                            <a:cxn ang="T14">
                              <a:pos x="T0" y="T1"/>
                            </a:cxn>
                            <a:cxn ang="T15">
                              <a:pos x="T2" y="T3"/>
                            </a:cxn>
                            <a:cxn ang="T16">
                              <a:pos x="T4" y="T5"/>
                            </a:cxn>
                            <a:cxn ang="T17">
                              <a:pos x="T6" y="T7"/>
                            </a:cxn>
                            <a:cxn ang="T18">
                              <a:pos x="T8" y="T9"/>
                            </a:cxn>
                            <a:cxn ang="T19">
                              <a:pos x="T10" y="T11"/>
                            </a:cxn>
                            <a:cxn ang="T20">
                              <a:pos x="T12" y="T13"/>
                            </a:cxn>
                          </a:cxnLst>
                          <a:rect l="T21" t="T22" r="T23" b="T24"/>
                          <a:pathLst>
                            <a:path w="182" h="257">
                              <a:moveTo>
                                <a:pt x="68" y="15"/>
                              </a:moveTo>
                              <a:cubicBezTo>
                                <a:pt x="45" y="30"/>
                                <a:pt x="30" y="68"/>
                                <a:pt x="23" y="106"/>
                              </a:cubicBezTo>
                              <a:cubicBezTo>
                                <a:pt x="16" y="144"/>
                                <a:pt x="0" y="227"/>
                                <a:pt x="23" y="242"/>
                              </a:cubicBezTo>
                              <a:cubicBezTo>
                                <a:pt x="46" y="257"/>
                                <a:pt x="136" y="227"/>
                                <a:pt x="159" y="197"/>
                              </a:cubicBezTo>
                              <a:cubicBezTo>
                                <a:pt x="182" y="167"/>
                                <a:pt x="159" y="91"/>
                                <a:pt x="159" y="61"/>
                              </a:cubicBezTo>
                              <a:cubicBezTo>
                                <a:pt x="159" y="31"/>
                                <a:pt x="174" y="23"/>
                                <a:pt x="159" y="15"/>
                              </a:cubicBezTo>
                              <a:cubicBezTo>
                                <a:pt x="144" y="7"/>
                                <a:pt x="91" y="0"/>
                                <a:pt x="68" y="15"/>
                              </a:cubicBezTo>
                              <a:close/>
                            </a:path>
                          </a:pathLst>
                        </a:custGeom>
                        <a:noFill/>
                        <a:ln w="19050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nb-NO"/>
                        </a:p>
                      </p:txBody>
                    </p:sp>
                    <p:sp>
                      <p:nvSpPr>
                        <p:cNvPr id="6306" name="Freeform 60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923" y="2750"/>
                          <a:ext cx="1" cy="862"/>
                        </a:xfrm>
                        <a:custGeom>
                          <a:avLst/>
                          <a:gdLst>
                            <a:gd name="T0" fmla="*/ 0 w 1"/>
                            <a:gd name="T1" fmla="*/ 0 h 862"/>
                            <a:gd name="T2" fmla="*/ 0 w 1"/>
                            <a:gd name="T3" fmla="*/ 862 h 862"/>
                            <a:gd name="T4" fmla="*/ 0 60000 65536"/>
                            <a:gd name="T5" fmla="*/ 0 60000 65536"/>
                            <a:gd name="T6" fmla="*/ 0 w 1"/>
                            <a:gd name="T7" fmla="*/ 0 h 862"/>
                            <a:gd name="T8" fmla="*/ 1 w 1"/>
                            <a:gd name="T9" fmla="*/ 862 h 862"/>
                          </a:gdLst>
                          <a:ahLst/>
                          <a:cxnLst>
                            <a:cxn ang="T4">
                              <a:pos x="T0" y="T1"/>
                            </a:cxn>
                            <a:cxn ang="T5">
                              <a:pos x="T2" y="T3"/>
                            </a:cxn>
                          </a:cxnLst>
                          <a:rect l="T6" t="T7" r="T8" b="T9"/>
                          <a:pathLst>
                            <a:path w="1" h="862">
                              <a:moveTo>
                                <a:pt x="0" y="0"/>
                              </a:moveTo>
                              <a:cubicBezTo>
                                <a:pt x="0" y="0"/>
                                <a:pt x="0" y="431"/>
                                <a:pt x="0" y="862"/>
                              </a:cubicBezTo>
                            </a:path>
                          </a:pathLst>
                        </a:custGeom>
                        <a:noFill/>
                        <a:ln w="19050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nb-NO"/>
                        </a:p>
                      </p:txBody>
                    </p:sp>
                  </p:grpSp>
                </p:grpSp>
              </p:grpSp>
              <p:grpSp>
                <p:nvGrpSpPr>
                  <p:cNvPr id="6211" name="Group 61"/>
                  <p:cNvGrpSpPr>
                    <a:grpSpLocks/>
                  </p:cNvGrpSpPr>
                  <p:nvPr/>
                </p:nvGrpSpPr>
                <p:grpSpPr bwMode="auto">
                  <a:xfrm>
                    <a:off x="748" y="1071"/>
                    <a:ext cx="3356" cy="1089"/>
                    <a:chOff x="748" y="1071"/>
                    <a:chExt cx="3356" cy="1089"/>
                  </a:xfrm>
                </p:grpSpPr>
                <p:grpSp>
                  <p:nvGrpSpPr>
                    <p:cNvPr id="6212" name="Group 6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930" y="1797"/>
                      <a:ext cx="1315" cy="363"/>
                      <a:chOff x="839" y="1207"/>
                      <a:chExt cx="1315" cy="363"/>
                    </a:xfrm>
                  </p:grpSpPr>
                  <p:sp>
                    <p:nvSpPr>
                      <p:cNvPr id="6269" name="Freeform 6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839" y="1207"/>
                        <a:ext cx="1315" cy="363"/>
                      </a:xfrm>
                      <a:custGeom>
                        <a:avLst/>
                        <a:gdLst>
                          <a:gd name="T0" fmla="*/ 0 w 1315"/>
                          <a:gd name="T1" fmla="*/ 363 h 363"/>
                          <a:gd name="T2" fmla="*/ 181 w 1315"/>
                          <a:gd name="T3" fmla="*/ 227 h 363"/>
                          <a:gd name="T4" fmla="*/ 544 w 1315"/>
                          <a:gd name="T5" fmla="*/ 227 h 363"/>
                          <a:gd name="T6" fmla="*/ 862 w 1315"/>
                          <a:gd name="T7" fmla="*/ 273 h 363"/>
                          <a:gd name="T8" fmla="*/ 1179 w 1315"/>
                          <a:gd name="T9" fmla="*/ 182 h 363"/>
                          <a:gd name="T10" fmla="*/ 1315 w 1315"/>
                          <a:gd name="T11" fmla="*/ 0 h 363"/>
                          <a:gd name="T12" fmla="*/ 0 60000 65536"/>
                          <a:gd name="T13" fmla="*/ 0 60000 65536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w 1315"/>
                          <a:gd name="T19" fmla="*/ 0 h 363"/>
                          <a:gd name="T20" fmla="*/ 1315 w 1315"/>
                          <a:gd name="T21" fmla="*/ 363 h 363"/>
                        </a:gdLst>
                        <a:ahLst/>
                        <a:cxnLst>
                          <a:cxn ang="T12">
                            <a:pos x="T0" y="T1"/>
                          </a:cxn>
                          <a:cxn ang="T13">
                            <a:pos x="T2" y="T3"/>
                          </a:cxn>
                          <a:cxn ang="T14">
                            <a:pos x="T4" y="T5"/>
                          </a:cxn>
                          <a:cxn ang="T15">
                            <a:pos x="T6" y="T7"/>
                          </a:cxn>
                          <a:cxn ang="T16">
                            <a:pos x="T8" y="T9"/>
                          </a:cxn>
                          <a:cxn ang="T17">
                            <a:pos x="T10" y="T11"/>
                          </a:cxn>
                        </a:cxnLst>
                        <a:rect l="T18" t="T19" r="T20" b="T21"/>
                        <a:pathLst>
                          <a:path w="1315" h="363">
                            <a:moveTo>
                              <a:pt x="0" y="363"/>
                            </a:moveTo>
                            <a:cubicBezTo>
                              <a:pt x="45" y="306"/>
                              <a:pt x="90" y="250"/>
                              <a:pt x="181" y="227"/>
                            </a:cubicBezTo>
                            <a:cubicBezTo>
                              <a:pt x="272" y="204"/>
                              <a:pt x="431" y="219"/>
                              <a:pt x="544" y="227"/>
                            </a:cubicBezTo>
                            <a:cubicBezTo>
                              <a:pt x="657" y="235"/>
                              <a:pt x="756" y="280"/>
                              <a:pt x="862" y="273"/>
                            </a:cubicBezTo>
                            <a:cubicBezTo>
                              <a:pt x="968" y="266"/>
                              <a:pt x="1103" y="228"/>
                              <a:pt x="1179" y="182"/>
                            </a:cubicBezTo>
                            <a:cubicBezTo>
                              <a:pt x="1255" y="136"/>
                              <a:pt x="1285" y="68"/>
                              <a:pt x="1315" y="0"/>
                            </a:cubicBezTo>
                          </a:path>
                        </a:pathLst>
                      </a:custGeom>
                      <a:noFill/>
                      <a:ln w="22225">
                        <a:solidFill>
                          <a:srgbClr val="00008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nb-NO"/>
                      </a:p>
                    </p:txBody>
                  </p:sp>
                  <p:sp>
                    <p:nvSpPr>
                      <p:cNvPr id="6270" name="Line 64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020" y="1344"/>
                        <a:ext cx="0" cy="136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008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nb-NO"/>
                      </a:p>
                    </p:txBody>
                  </p:sp>
                  <p:sp>
                    <p:nvSpPr>
                      <p:cNvPr id="6271" name="Line 65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066" y="1344"/>
                        <a:ext cx="0" cy="136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accent2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nb-NO"/>
                      </a:p>
                    </p:txBody>
                  </p:sp>
                  <p:sp>
                    <p:nvSpPr>
                      <p:cNvPr id="6272" name="Line 66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111" y="1344"/>
                        <a:ext cx="0" cy="136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accent2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nb-NO"/>
                      </a:p>
                    </p:txBody>
                  </p:sp>
                  <p:sp>
                    <p:nvSpPr>
                      <p:cNvPr id="6273" name="Line 67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791" y="1389"/>
                        <a:ext cx="91" cy="136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accent2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nb-NO"/>
                      </a:p>
                    </p:txBody>
                  </p:sp>
                  <p:sp>
                    <p:nvSpPr>
                      <p:cNvPr id="6274" name="Line 68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837" y="1389"/>
                        <a:ext cx="91" cy="136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accent2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nb-NO"/>
                      </a:p>
                    </p:txBody>
                  </p:sp>
                  <p:sp>
                    <p:nvSpPr>
                      <p:cNvPr id="6275" name="Line 69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882" y="1344"/>
                        <a:ext cx="91" cy="136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accent2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nb-NO"/>
                      </a:p>
                    </p:txBody>
                  </p:sp>
                </p:grpSp>
                <p:grpSp>
                  <p:nvGrpSpPr>
                    <p:cNvPr id="6213" name="Group 70"/>
                    <p:cNvGrpSpPr>
                      <a:grpSpLocks/>
                    </p:cNvGrpSpPr>
                    <p:nvPr/>
                  </p:nvGrpSpPr>
                  <p:grpSpPr bwMode="auto">
                    <a:xfrm rot="-1254190">
                      <a:off x="748" y="1344"/>
                      <a:ext cx="1315" cy="363"/>
                      <a:chOff x="839" y="1207"/>
                      <a:chExt cx="1315" cy="363"/>
                    </a:xfrm>
                  </p:grpSpPr>
                  <p:sp>
                    <p:nvSpPr>
                      <p:cNvPr id="6262" name="Freeform 7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839" y="1207"/>
                        <a:ext cx="1315" cy="363"/>
                      </a:xfrm>
                      <a:custGeom>
                        <a:avLst/>
                        <a:gdLst>
                          <a:gd name="T0" fmla="*/ 0 w 1315"/>
                          <a:gd name="T1" fmla="*/ 363 h 363"/>
                          <a:gd name="T2" fmla="*/ 181 w 1315"/>
                          <a:gd name="T3" fmla="*/ 227 h 363"/>
                          <a:gd name="T4" fmla="*/ 544 w 1315"/>
                          <a:gd name="T5" fmla="*/ 227 h 363"/>
                          <a:gd name="T6" fmla="*/ 862 w 1315"/>
                          <a:gd name="T7" fmla="*/ 273 h 363"/>
                          <a:gd name="T8" fmla="*/ 1179 w 1315"/>
                          <a:gd name="T9" fmla="*/ 182 h 363"/>
                          <a:gd name="T10" fmla="*/ 1315 w 1315"/>
                          <a:gd name="T11" fmla="*/ 0 h 363"/>
                          <a:gd name="T12" fmla="*/ 0 60000 65536"/>
                          <a:gd name="T13" fmla="*/ 0 60000 65536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w 1315"/>
                          <a:gd name="T19" fmla="*/ 0 h 363"/>
                          <a:gd name="T20" fmla="*/ 1315 w 1315"/>
                          <a:gd name="T21" fmla="*/ 363 h 363"/>
                        </a:gdLst>
                        <a:ahLst/>
                        <a:cxnLst>
                          <a:cxn ang="T12">
                            <a:pos x="T0" y="T1"/>
                          </a:cxn>
                          <a:cxn ang="T13">
                            <a:pos x="T2" y="T3"/>
                          </a:cxn>
                          <a:cxn ang="T14">
                            <a:pos x="T4" y="T5"/>
                          </a:cxn>
                          <a:cxn ang="T15">
                            <a:pos x="T6" y="T7"/>
                          </a:cxn>
                          <a:cxn ang="T16">
                            <a:pos x="T8" y="T9"/>
                          </a:cxn>
                          <a:cxn ang="T17">
                            <a:pos x="T10" y="T11"/>
                          </a:cxn>
                        </a:cxnLst>
                        <a:rect l="T18" t="T19" r="T20" b="T21"/>
                        <a:pathLst>
                          <a:path w="1315" h="363">
                            <a:moveTo>
                              <a:pt x="0" y="363"/>
                            </a:moveTo>
                            <a:cubicBezTo>
                              <a:pt x="45" y="306"/>
                              <a:pt x="90" y="250"/>
                              <a:pt x="181" y="227"/>
                            </a:cubicBezTo>
                            <a:cubicBezTo>
                              <a:pt x="272" y="204"/>
                              <a:pt x="431" y="219"/>
                              <a:pt x="544" y="227"/>
                            </a:cubicBezTo>
                            <a:cubicBezTo>
                              <a:pt x="657" y="235"/>
                              <a:pt x="756" y="280"/>
                              <a:pt x="862" y="273"/>
                            </a:cubicBezTo>
                            <a:cubicBezTo>
                              <a:pt x="968" y="266"/>
                              <a:pt x="1103" y="228"/>
                              <a:pt x="1179" y="182"/>
                            </a:cubicBezTo>
                            <a:cubicBezTo>
                              <a:pt x="1255" y="136"/>
                              <a:pt x="1285" y="68"/>
                              <a:pt x="1315" y="0"/>
                            </a:cubicBezTo>
                          </a:path>
                        </a:pathLst>
                      </a:custGeom>
                      <a:noFill/>
                      <a:ln w="22225">
                        <a:solidFill>
                          <a:srgbClr val="00008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nb-NO"/>
                      </a:p>
                    </p:txBody>
                  </p:sp>
                  <p:sp>
                    <p:nvSpPr>
                      <p:cNvPr id="6263" name="Line 7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020" y="1344"/>
                        <a:ext cx="0" cy="136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008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nb-NO"/>
                      </a:p>
                    </p:txBody>
                  </p:sp>
                  <p:sp>
                    <p:nvSpPr>
                      <p:cNvPr id="6264" name="Line 7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066" y="1344"/>
                        <a:ext cx="0" cy="136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accent2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nb-NO"/>
                      </a:p>
                    </p:txBody>
                  </p:sp>
                  <p:sp>
                    <p:nvSpPr>
                      <p:cNvPr id="6265" name="Line 74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111" y="1344"/>
                        <a:ext cx="0" cy="136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accent2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nb-NO"/>
                      </a:p>
                    </p:txBody>
                  </p:sp>
                  <p:sp>
                    <p:nvSpPr>
                      <p:cNvPr id="6266" name="Line 75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791" y="1389"/>
                        <a:ext cx="91" cy="136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accent2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nb-NO"/>
                      </a:p>
                    </p:txBody>
                  </p:sp>
                  <p:sp>
                    <p:nvSpPr>
                      <p:cNvPr id="6267" name="Line 76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837" y="1389"/>
                        <a:ext cx="91" cy="136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accent2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nb-NO"/>
                      </a:p>
                    </p:txBody>
                  </p:sp>
                  <p:sp>
                    <p:nvSpPr>
                      <p:cNvPr id="6268" name="Line 77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882" y="1344"/>
                        <a:ext cx="91" cy="136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accent2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nb-NO"/>
                      </a:p>
                    </p:txBody>
                  </p:sp>
                </p:grpSp>
                <p:grpSp>
                  <p:nvGrpSpPr>
                    <p:cNvPr id="6214" name="Group 78"/>
                    <p:cNvGrpSpPr>
                      <a:grpSpLocks/>
                    </p:cNvGrpSpPr>
                    <p:nvPr/>
                  </p:nvGrpSpPr>
                  <p:grpSpPr bwMode="auto">
                    <a:xfrm rot="2061222">
                      <a:off x="2336" y="1706"/>
                      <a:ext cx="1315" cy="363"/>
                      <a:chOff x="839" y="1207"/>
                      <a:chExt cx="1315" cy="363"/>
                    </a:xfrm>
                  </p:grpSpPr>
                  <p:sp>
                    <p:nvSpPr>
                      <p:cNvPr id="6255" name="Freeform 7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839" y="1207"/>
                        <a:ext cx="1315" cy="363"/>
                      </a:xfrm>
                      <a:custGeom>
                        <a:avLst/>
                        <a:gdLst>
                          <a:gd name="T0" fmla="*/ 0 w 1315"/>
                          <a:gd name="T1" fmla="*/ 363 h 363"/>
                          <a:gd name="T2" fmla="*/ 181 w 1315"/>
                          <a:gd name="T3" fmla="*/ 227 h 363"/>
                          <a:gd name="T4" fmla="*/ 544 w 1315"/>
                          <a:gd name="T5" fmla="*/ 227 h 363"/>
                          <a:gd name="T6" fmla="*/ 862 w 1315"/>
                          <a:gd name="T7" fmla="*/ 273 h 363"/>
                          <a:gd name="T8" fmla="*/ 1179 w 1315"/>
                          <a:gd name="T9" fmla="*/ 182 h 363"/>
                          <a:gd name="T10" fmla="*/ 1315 w 1315"/>
                          <a:gd name="T11" fmla="*/ 0 h 363"/>
                          <a:gd name="T12" fmla="*/ 0 60000 65536"/>
                          <a:gd name="T13" fmla="*/ 0 60000 65536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w 1315"/>
                          <a:gd name="T19" fmla="*/ 0 h 363"/>
                          <a:gd name="T20" fmla="*/ 1315 w 1315"/>
                          <a:gd name="T21" fmla="*/ 363 h 363"/>
                        </a:gdLst>
                        <a:ahLst/>
                        <a:cxnLst>
                          <a:cxn ang="T12">
                            <a:pos x="T0" y="T1"/>
                          </a:cxn>
                          <a:cxn ang="T13">
                            <a:pos x="T2" y="T3"/>
                          </a:cxn>
                          <a:cxn ang="T14">
                            <a:pos x="T4" y="T5"/>
                          </a:cxn>
                          <a:cxn ang="T15">
                            <a:pos x="T6" y="T7"/>
                          </a:cxn>
                          <a:cxn ang="T16">
                            <a:pos x="T8" y="T9"/>
                          </a:cxn>
                          <a:cxn ang="T17">
                            <a:pos x="T10" y="T11"/>
                          </a:cxn>
                        </a:cxnLst>
                        <a:rect l="T18" t="T19" r="T20" b="T21"/>
                        <a:pathLst>
                          <a:path w="1315" h="363">
                            <a:moveTo>
                              <a:pt x="0" y="363"/>
                            </a:moveTo>
                            <a:cubicBezTo>
                              <a:pt x="45" y="306"/>
                              <a:pt x="90" y="250"/>
                              <a:pt x="181" y="227"/>
                            </a:cubicBezTo>
                            <a:cubicBezTo>
                              <a:pt x="272" y="204"/>
                              <a:pt x="431" y="219"/>
                              <a:pt x="544" y="227"/>
                            </a:cubicBezTo>
                            <a:cubicBezTo>
                              <a:pt x="657" y="235"/>
                              <a:pt x="756" y="280"/>
                              <a:pt x="862" y="273"/>
                            </a:cubicBezTo>
                            <a:cubicBezTo>
                              <a:pt x="968" y="266"/>
                              <a:pt x="1103" y="228"/>
                              <a:pt x="1179" y="182"/>
                            </a:cubicBezTo>
                            <a:cubicBezTo>
                              <a:pt x="1255" y="136"/>
                              <a:pt x="1285" y="68"/>
                              <a:pt x="1315" y="0"/>
                            </a:cubicBezTo>
                          </a:path>
                        </a:pathLst>
                      </a:custGeom>
                      <a:noFill/>
                      <a:ln w="22225">
                        <a:solidFill>
                          <a:srgbClr val="00008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nb-NO"/>
                      </a:p>
                    </p:txBody>
                  </p:sp>
                  <p:sp>
                    <p:nvSpPr>
                      <p:cNvPr id="6256" name="Line 8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020" y="1344"/>
                        <a:ext cx="0" cy="136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008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nb-NO"/>
                      </a:p>
                    </p:txBody>
                  </p:sp>
                  <p:sp>
                    <p:nvSpPr>
                      <p:cNvPr id="6257" name="Line 81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066" y="1344"/>
                        <a:ext cx="0" cy="136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accent2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nb-NO"/>
                      </a:p>
                    </p:txBody>
                  </p:sp>
                  <p:sp>
                    <p:nvSpPr>
                      <p:cNvPr id="6258" name="Line 8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111" y="1344"/>
                        <a:ext cx="0" cy="136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accent2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nb-NO"/>
                      </a:p>
                    </p:txBody>
                  </p:sp>
                  <p:sp>
                    <p:nvSpPr>
                      <p:cNvPr id="6259" name="Line 8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791" y="1389"/>
                        <a:ext cx="91" cy="136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accent2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nb-NO"/>
                      </a:p>
                    </p:txBody>
                  </p:sp>
                  <p:sp>
                    <p:nvSpPr>
                      <p:cNvPr id="6260" name="Line 84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837" y="1389"/>
                        <a:ext cx="91" cy="136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accent2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nb-NO"/>
                      </a:p>
                    </p:txBody>
                  </p:sp>
                  <p:sp>
                    <p:nvSpPr>
                      <p:cNvPr id="6261" name="Line 85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882" y="1344"/>
                        <a:ext cx="91" cy="136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accent2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nb-NO"/>
                      </a:p>
                    </p:txBody>
                  </p:sp>
                </p:grpSp>
                <p:grpSp>
                  <p:nvGrpSpPr>
                    <p:cNvPr id="6215" name="Group 8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610" y="1344"/>
                      <a:ext cx="1315" cy="363"/>
                      <a:chOff x="839" y="1207"/>
                      <a:chExt cx="1315" cy="363"/>
                    </a:xfrm>
                  </p:grpSpPr>
                  <p:sp>
                    <p:nvSpPr>
                      <p:cNvPr id="6248" name="Freeform 8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839" y="1207"/>
                        <a:ext cx="1315" cy="363"/>
                      </a:xfrm>
                      <a:custGeom>
                        <a:avLst/>
                        <a:gdLst>
                          <a:gd name="T0" fmla="*/ 0 w 1315"/>
                          <a:gd name="T1" fmla="*/ 363 h 363"/>
                          <a:gd name="T2" fmla="*/ 181 w 1315"/>
                          <a:gd name="T3" fmla="*/ 227 h 363"/>
                          <a:gd name="T4" fmla="*/ 544 w 1315"/>
                          <a:gd name="T5" fmla="*/ 227 h 363"/>
                          <a:gd name="T6" fmla="*/ 862 w 1315"/>
                          <a:gd name="T7" fmla="*/ 273 h 363"/>
                          <a:gd name="T8" fmla="*/ 1179 w 1315"/>
                          <a:gd name="T9" fmla="*/ 182 h 363"/>
                          <a:gd name="T10" fmla="*/ 1315 w 1315"/>
                          <a:gd name="T11" fmla="*/ 0 h 363"/>
                          <a:gd name="T12" fmla="*/ 0 60000 65536"/>
                          <a:gd name="T13" fmla="*/ 0 60000 65536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w 1315"/>
                          <a:gd name="T19" fmla="*/ 0 h 363"/>
                          <a:gd name="T20" fmla="*/ 1315 w 1315"/>
                          <a:gd name="T21" fmla="*/ 363 h 363"/>
                        </a:gdLst>
                        <a:ahLst/>
                        <a:cxnLst>
                          <a:cxn ang="T12">
                            <a:pos x="T0" y="T1"/>
                          </a:cxn>
                          <a:cxn ang="T13">
                            <a:pos x="T2" y="T3"/>
                          </a:cxn>
                          <a:cxn ang="T14">
                            <a:pos x="T4" y="T5"/>
                          </a:cxn>
                          <a:cxn ang="T15">
                            <a:pos x="T6" y="T7"/>
                          </a:cxn>
                          <a:cxn ang="T16">
                            <a:pos x="T8" y="T9"/>
                          </a:cxn>
                          <a:cxn ang="T17">
                            <a:pos x="T10" y="T11"/>
                          </a:cxn>
                        </a:cxnLst>
                        <a:rect l="T18" t="T19" r="T20" b="T21"/>
                        <a:pathLst>
                          <a:path w="1315" h="363">
                            <a:moveTo>
                              <a:pt x="0" y="363"/>
                            </a:moveTo>
                            <a:cubicBezTo>
                              <a:pt x="45" y="306"/>
                              <a:pt x="90" y="250"/>
                              <a:pt x="181" y="227"/>
                            </a:cubicBezTo>
                            <a:cubicBezTo>
                              <a:pt x="272" y="204"/>
                              <a:pt x="431" y="219"/>
                              <a:pt x="544" y="227"/>
                            </a:cubicBezTo>
                            <a:cubicBezTo>
                              <a:pt x="657" y="235"/>
                              <a:pt x="756" y="280"/>
                              <a:pt x="862" y="273"/>
                            </a:cubicBezTo>
                            <a:cubicBezTo>
                              <a:pt x="968" y="266"/>
                              <a:pt x="1103" y="228"/>
                              <a:pt x="1179" y="182"/>
                            </a:cubicBezTo>
                            <a:cubicBezTo>
                              <a:pt x="1255" y="136"/>
                              <a:pt x="1285" y="68"/>
                              <a:pt x="1315" y="0"/>
                            </a:cubicBezTo>
                          </a:path>
                        </a:pathLst>
                      </a:custGeom>
                      <a:noFill/>
                      <a:ln w="22225">
                        <a:solidFill>
                          <a:srgbClr val="00008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nb-NO"/>
                      </a:p>
                    </p:txBody>
                  </p:sp>
                  <p:sp>
                    <p:nvSpPr>
                      <p:cNvPr id="6249" name="Line 88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020" y="1344"/>
                        <a:ext cx="0" cy="136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008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nb-NO"/>
                      </a:p>
                    </p:txBody>
                  </p:sp>
                  <p:sp>
                    <p:nvSpPr>
                      <p:cNvPr id="6250" name="Line 89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066" y="1344"/>
                        <a:ext cx="0" cy="136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accent2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nb-NO"/>
                      </a:p>
                    </p:txBody>
                  </p:sp>
                  <p:sp>
                    <p:nvSpPr>
                      <p:cNvPr id="6251" name="Line 9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111" y="1344"/>
                        <a:ext cx="0" cy="136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accent2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nb-NO"/>
                      </a:p>
                    </p:txBody>
                  </p:sp>
                  <p:sp>
                    <p:nvSpPr>
                      <p:cNvPr id="6252" name="Line 91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791" y="1389"/>
                        <a:ext cx="91" cy="136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accent2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nb-NO"/>
                      </a:p>
                    </p:txBody>
                  </p:sp>
                  <p:sp>
                    <p:nvSpPr>
                      <p:cNvPr id="6253" name="Line 9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837" y="1389"/>
                        <a:ext cx="91" cy="136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accent2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nb-NO"/>
                      </a:p>
                    </p:txBody>
                  </p:sp>
                  <p:sp>
                    <p:nvSpPr>
                      <p:cNvPr id="6254" name="Line 9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882" y="1344"/>
                        <a:ext cx="91" cy="136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accent2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nb-NO"/>
                      </a:p>
                    </p:txBody>
                  </p:sp>
                </p:grpSp>
                <p:grpSp>
                  <p:nvGrpSpPr>
                    <p:cNvPr id="6216" name="Group 94"/>
                    <p:cNvGrpSpPr>
                      <a:grpSpLocks/>
                    </p:cNvGrpSpPr>
                    <p:nvPr/>
                  </p:nvGrpSpPr>
                  <p:grpSpPr bwMode="auto">
                    <a:xfrm rot="-557449">
                      <a:off x="2336" y="1752"/>
                      <a:ext cx="1315" cy="363"/>
                      <a:chOff x="839" y="1207"/>
                      <a:chExt cx="1315" cy="363"/>
                    </a:xfrm>
                  </p:grpSpPr>
                  <p:sp>
                    <p:nvSpPr>
                      <p:cNvPr id="6241" name="Freeform 9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839" y="1207"/>
                        <a:ext cx="1315" cy="363"/>
                      </a:xfrm>
                      <a:custGeom>
                        <a:avLst/>
                        <a:gdLst>
                          <a:gd name="T0" fmla="*/ 0 w 1315"/>
                          <a:gd name="T1" fmla="*/ 363 h 363"/>
                          <a:gd name="T2" fmla="*/ 181 w 1315"/>
                          <a:gd name="T3" fmla="*/ 227 h 363"/>
                          <a:gd name="T4" fmla="*/ 544 w 1315"/>
                          <a:gd name="T5" fmla="*/ 227 h 363"/>
                          <a:gd name="T6" fmla="*/ 862 w 1315"/>
                          <a:gd name="T7" fmla="*/ 273 h 363"/>
                          <a:gd name="T8" fmla="*/ 1179 w 1315"/>
                          <a:gd name="T9" fmla="*/ 182 h 363"/>
                          <a:gd name="T10" fmla="*/ 1315 w 1315"/>
                          <a:gd name="T11" fmla="*/ 0 h 363"/>
                          <a:gd name="T12" fmla="*/ 0 60000 65536"/>
                          <a:gd name="T13" fmla="*/ 0 60000 65536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w 1315"/>
                          <a:gd name="T19" fmla="*/ 0 h 363"/>
                          <a:gd name="T20" fmla="*/ 1315 w 1315"/>
                          <a:gd name="T21" fmla="*/ 363 h 363"/>
                        </a:gdLst>
                        <a:ahLst/>
                        <a:cxnLst>
                          <a:cxn ang="T12">
                            <a:pos x="T0" y="T1"/>
                          </a:cxn>
                          <a:cxn ang="T13">
                            <a:pos x="T2" y="T3"/>
                          </a:cxn>
                          <a:cxn ang="T14">
                            <a:pos x="T4" y="T5"/>
                          </a:cxn>
                          <a:cxn ang="T15">
                            <a:pos x="T6" y="T7"/>
                          </a:cxn>
                          <a:cxn ang="T16">
                            <a:pos x="T8" y="T9"/>
                          </a:cxn>
                          <a:cxn ang="T17">
                            <a:pos x="T10" y="T11"/>
                          </a:cxn>
                        </a:cxnLst>
                        <a:rect l="T18" t="T19" r="T20" b="T21"/>
                        <a:pathLst>
                          <a:path w="1315" h="363">
                            <a:moveTo>
                              <a:pt x="0" y="363"/>
                            </a:moveTo>
                            <a:cubicBezTo>
                              <a:pt x="45" y="306"/>
                              <a:pt x="90" y="250"/>
                              <a:pt x="181" y="227"/>
                            </a:cubicBezTo>
                            <a:cubicBezTo>
                              <a:pt x="272" y="204"/>
                              <a:pt x="431" y="219"/>
                              <a:pt x="544" y="227"/>
                            </a:cubicBezTo>
                            <a:cubicBezTo>
                              <a:pt x="657" y="235"/>
                              <a:pt x="756" y="280"/>
                              <a:pt x="862" y="273"/>
                            </a:cubicBezTo>
                            <a:cubicBezTo>
                              <a:pt x="968" y="266"/>
                              <a:pt x="1103" y="228"/>
                              <a:pt x="1179" y="182"/>
                            </a:cubicBezTo>
                            <a:cubicBezTo>
                              <a:pt x="1255" y="136"/>
                              <a:pt x="1285" y="68"/>
                              <a:pt x="1315" y="0"/>
                            </a:cubicBezTo>
                          </a:path>
                        </a:pathLst>
                      </a:custGeom>
                      <a:noFill/>
                      <a:ln w="22225">
                        <a:solidFill>
                          <a:srgbClr val="00008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nb-NO"/>
                      </a:p>
                    </p:txBody>
                  </p:sp>
                  <p:sp>
                    <p:nvSpPr>
                      <p:cNvPr id="6242" name="Line 96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020" y="1344"/>
                        <a:ext cx="0" cy="136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008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nb-NO"/>
                      </a:p>
                    </p:txBody>
                  </p:sp>
                  <p:sp>
                    <p:nvSpPr>
                      <p:cNvPr id="6243" name="Line 97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066" y="1344"/>
                        <a:ext cx="0" cy="136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accent2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nb-NO"/>
                      </a:p>
                    </p:txBody>
                  </p:sp>
                  <p:sp>
                    <p:nvSpPr>
                      <p:cNvPr id="6244" name="Line 98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111" y="1344"/>
                        <a:ext cx="0" cy="136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accent2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nb-NO"/>
                      </a:p>
                    </p:txBody>
                  </p:sp>
                  <p:sp>
                    <p:nvSpPr>
                      <p:cNvPr id="6245" name="Line 99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791" y="1389"/>
                        <a:ext cx="91" cy="136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accent2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nb-NO"/>
                      </a:p>
                    </p:txBody>
                  </p:sp>
                  <p:sp>
                    <p:nvSpPr>
                      <p:cNvPr id="6246" name="Line 10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837" y="1389"/>
                        <a:ext cx="91" cy="136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accent2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nb-NO"/>
                      </a:p>
                    </p:txBody>
                  </p:sp>
                  <p:sp>
                    <p:nvSpPr>
                      <p:cNvPr id="6247" name="Line 101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882" y="1344"/>
                        <a:ext cx="91" cy="136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accent2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nb-NO"/>
                      </a:p>
                    </p:txBody>
                  </p:sp>
                </p:grpSp>
                <p:grpSp>
                  <p:nvGrpSpPr>
                    <p:cNvPr id="6217" name="Group 102"/>
                    <p:cNvGrpSpPr>
                      <a:grpSpLocks/>
                    </p:cNvGrpSpPr>
                    <p:nvPr/>
                  </p:nvGrpSpPr>
                  <p:grpSpPr bwMode="auto">
                    <a:xfrm rot="2061222">
                      <a:off x="2880" y="1253"/>
                      <a:ext cx="907" cy="181"/>
                      <a:chOff x="839" y="1207"/>
                      <a:chExt cx="1315" cy="363"/>
                    </a:xfrm>
                  </p:grpSpPr>
                  <p:sp>
                    <p:nvSpPr>
                      <p:cNvPr id="6234" name="Freeform 10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839" y="1207"/>
                        <a:ext cx="1315" cy="363"/>
                      </a:xfrm>
                      <a:custGeom>
                        <a:avLst/>
                        <a:gdLst>
                          <a:gd name="T0" fmla="*/ 0 w 1315"/>
                          <a:gd name="T1" fmla="*/ 363 h 363"/>
                          <a:gd name="T2" fmla="*/ 181 w 1315"/>
                          <a:gd name="T3" fmla="*/ 227 h 363"/>
                          <a:gd name="T4" fmla="*/ 544 w 1315"/>
                          <a:gd name="T5" fmla="*/ 227 h 363"/>
                          <a:gd name="T6" fmla="*/ 862 w 1315"/>
                          <a:gd name="T7" fmla="*/ 273 h 363"/>
                          <a:gd name="T8" fmla="*/ 1179 w 1315"/>
                          <a:gd name="T9" fmla="*/ 182 h 363"/>
                          <a:gd name="T10" fmla="*/ 1315 w 1315"/>
                          <a:gd name="T11" fmla="*/ 0 h 363"/>
                          <a:gd name="T12" fmla="*/ 0 60000 65536"/>
                          <a:gd name="T13" fmla="*/ 0 60000 65536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w 1315"/>
                          <a:gd name="T19" fmla="*/ 0 h 363"/>
                          <a:gd name="T20" fmla="*/ 1315 w 1315"/>
                          <a:gd name="T21" fmla="*/ 363 h 363"/>
                        </a:gdLst>
                        <a:ahLst/>
                        <a:cxnLst>
                          <a:cxn ang="T12">
                            <a:pos x="T0" y="T1"/>
                          </a:cxn>
                          <a:cxn ang="T13">
                            <a:pos x="T2" y="T3"/>
                          </a:cxn>
                          <a:cxn ang="T14">
                            <a:pos x="T4" y="T5"/>
                          </a:cxn>
                          <a:cxn ang="T15">
                            <a:pos x="T6" y="T7"/>
                          </a:cxn>
                          <a:cxn ang="T16">
                            <a:pos x="T8" y="T9"/>
                          </a:cxn>
                          <a:cxn ang="T17">
                            <a:pos x="T10" y="T11"/>
                          </a:cxn>
                        </a:cxnLst>
                        <a:rect l="T18" t="T19" r="T20" b="T21"/>
                        <a:pathLst>
                          <a:path w="1315" h="363">
                            <a:moveTo>
                              <a:pt x="0" y="363"/>
                            </a:moveTo>
                            <a:cubicBezTo>
                              <a:pt x="45" y="306"/>
                              <a:pt x="90" y="250"/>
                              <a:pt x="181" y="227"/>
                            </a:cubicBezTo>
                            <a:cubicBezTo>
                              <a:pt x="272" y="204"/>
                              <a:pt x="431" y="219"/>
                              <a:pt x="544" y="227"/>
                            </a:cubicBezTo>
                            <a:cubicBezTo>
                              <a:pt x="657" y="235"/>
                              <a:pt x="756" y="280"/>
                              <a:pt x="862" y="273"/>
                            </a:cubicBezTo>
                            <a:cubicBezTo>
                              <a:pt x="968" y="266"/>
                              <a:pt x="1103" y="228"/>
                              <a:pt x="1179" y="182"/>
                            </a:cubicBezTo>
                            <a:cubicBezTo>
                              <a:pt x="1255" y="136"/>
                              <a:pt x="1285" y="68"/>
                              <a:pt x="1315" y="0"/>
                            </a:cubicBezTo>
                          </a:path>
                        </a:pathLst>
                      </a:custGeom>
                      <a:noFill/>
                      <a:ln w="22225">
                        <a:solidFill>
                          <a:srgbClr val="00008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nb-NO"/>
                      </a:p>
                    </p:txBody>
                  </p:sp>
                  <p:sp>
                    <p:nvSpPr>
                      <p:cNvPr id="6235" name="Line 104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020" y="1344"/>
                        <a:ext cx="0" cy="136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008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nb-NO"/>
                      </a:p>
                    </p:txBody>
                  </p:sp>
                  <p:sp>
                    <p:nvSpPr>
                      <p:cNvPr id="6236" name="Line 105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066" y="1344"/>
                        <a:ext cx="0" cy="136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accent2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nb-NO"/>
                      </a:p>
                    </p:txBody>
                  </p:sp>
                  <p:sp>
                    <p:nvSpPr>
                      <p:cNvPr id="6237" name="Line 106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111" y="1344"/>
                        <a:ext cx="0" cy="136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accent2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nb-NO"/>
                      </a:p>
                    </p:txBody>
                  </p:sp>
                  <p:sp>
                    <p:nvSpPr>
                      <p:cNvPr id="6238" name="Line 107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791" y="1389"/>
                        <a:ext cx="91" cy="136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accent2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nb-NO"/>
                      </a:p>
                    </p:txBody>
                  </p:sp>
                  <p:sp>
                    <p:nvSpPr>
                      <p:cNvPr id="6239" name="Line 108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837" y="1389"/>
                        <a:ext cx="91" cy="136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accent2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nb-NO"/>
                      </a:p>
                    </p:txBody>
                  </p:sp>
                  <p:sp>
                    <p:nvSpPr>
                      <p:cNvPr id="6240" name="Line 109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882" y="1344"/>
                        <a:ext cx="91" cy="136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accent2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nb-NO"/>
                      </a:p>
                    </p:txBody>
                  </p:sp>
                </p:grpSp>
                <p:grpSp>
                  <p:nvGrpSpPr>
                    <p:cNvPr id="6218" name="Group 110"/>
                    <p:cNvGrpSpPr>
                      <a:grpSpLocks/>
                    </p:cNvGrpSpPr>
                    <p:nvPr/>
                  </p:nvGrpSpPr>
                  <p:grpSpPr bwMode="auto">
                    <a:xfrm rot="-1507211">
                      <a:off x="2789" y="1207"/>
                      <a:ext cx="1315" cy="363"/>
                      <a:chOff x="839" y="1207"/>
                      <a:chExt cx="1315" cy="363"/>
                    </a:xfrm>
                  </p:grpSpPr>
                  <p:sp>
                    <p:nvSpPr>
                      <p:cNvPr id="6227" name="Freeform 11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839" y="1207"/>
                        <a:ext cx="1315" cy="363"/>
                      </a:xfrm>
                      <a:custGeom>
                        <a:avLst/>
                        <a:gdLst>
                          <a:gd name="T0" fmla="*/ 0 w 1315"/>
                          <a:gd name="T1" fmla="*/ 363 h 363"/>
                          <a:gd name="T2" fmla="*/ 181 w 1315"/>
                          <a:gd name="T3" fmla="*/ 227 h 363"/>
                          <a:gd name="T4" fmla="*/ 544 w 1315"/>
                          <a:gd name="T5" fmla="*/ 227 h 363"/>
                          <a:gd name="T6" fmla="*/ 862 w 1315"/>
                          <a:gd name="T7" fmla="*/ 273 h 363"/>
                          <a:gd name="T8" fmla="*/ 1179 w 1315"/>
                          <a:gd name="T9" fmla="*/ 182 h 363"/>
                          <a:gd name="T10" fmla="*/ 1315 w 1315"/>
                          <a:gd name="T11" fmla="*/ 0 h 363"/>
                          <a:gd name="T12" fmla="*/ 0 60000 65536"/>
                          <a:gd name="T13" fmla="*/ 0 60000 65536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w 1315"/>
                          <a:gd name="T19" fmla="*/ 0 h 363"/>
                          <a:gd name="T20" fmla="*/ 1315 w 1315"/>
                          <a:gd name="T21" fmla="*/ 363 h 363"/>
                        </a:gdLst>
                        <a:ahLst/>
                        <a:cxnLst>
                          <a:cxn ang="T12">
                            <a:pos x="T0" y="T1"/>
                          </a:cxn>
                          <a:cxn ang="T13">
                            <a:pos x="T2" y="T3"/>
                          </a:cxn>
                          <a:cxn ang="T14">
                            <a:pos x="T4" y="T5"/>
                          </a:cxn>
                          <a:cxn ang="T15">
                            <a:pos x="T6" y="T7"/>
                          </a:cxn>
                          <a:cxn ang="T16">
                            <a:pos x="T8" y="T9"/>
                          </a:cxn>
                          <a:cxn ang="T17">
                            <a:pos x="T10" y="T11"/>
                          </a:cxn>
                        </a:cxnLst>
                        <a:rect l="T18" t="T19" r="T20" b="T21"/>
                        <a:pathLst>
                          <a:path w="1315" h="363">
                            <a:moveTo>
                              <a:pt x="0" y="363"/>
                            </a:moveTo>
                            <a:cubicBezTo>
                              <a:pt x="45" y="306"/>
                              <a:pt x="90" y="250"/>
                              <a:pt x="181" y="227"/>
                            </a:cubicBezTo>
                            <a:cubicBezTo>
                              <a:pt x="272" y="204"/>
                              <a:pt x="431" y="219"/>
                              <a:pt x="544" y="227"/>
                            </a:cubicBezTo>
                            <a:cubicBezTo>
                              <a:pt x="657" y="235"/>
                              <a:pt x="756" y="280"/>
                              <a:pt x="862" y="273"/>
                            </a:cubicBezTo>
                            <a:cubicBezTo>
                              <a:pt x="968" y="266"/>
                              <a:pt x="1103" y="228"/>
                              <a:pt x="1179" y="182"/>
                            </a:cubicBezTo>
                            <a:cubicBezTo>
                              <a:pt x="1255" y="136"/>
                              <a:pt x="1285" y="68"/>
                              <a:pt x="1315" y="0"/>
                            </a:cubicBezTo>
                          </a:path>
                        </a:pathLst>
                      </a:custGeom>
                      <a:noFill/>
                      <a:ln w="22225">
                        <a:solidFill>
                          <a:srgbClr val="00008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nb-NO"/>
                      </a:p>
                    </p:txBody>
                  </p:sp>
                  <p:sp>
                    <p:nvSpPr>
                      <p:cNvPr id="6228" name="Line 11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020" y="1344"/>
                        <a:ext cx="0" cy="136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008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nb-NO"/>
                      </a:p>
                    </p:txBody>
                  </p:sp>
                  <p:sp>
                    <p:nvSpPr>
                      <p:cNvPr id="6229" name="Line 11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066" y="1344"/>
                        <a:ext cx="0" cy="136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accent2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nb-NO"/>
                      </a:p>
                    </p:txBody>
                  </p:sp>
                  <p:sp>
                    <p:nvSpPr>
                      <p:cNvPr id="6230" name="Line 114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111" y="1344"/>
                        <a:ext cx="0" cy="136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accent2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nb-NO"/>
                      </a:p>
                    </p:txBody>
                  </p:sp>
                  <p:sp>
                    <p:nvSpPr>
                      <p:cNvPr id="6231" name="Line 115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791" y="1389"/>
                        <a:ext cx="91" cy="136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accent2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nb-NO"/>
                      </a:p>
                    </p:txBody>
                  </p:sp>
                  <p:sp>
                    <p:nvSpPr>
                      <p:cNvPr id="6232" name="Line 116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837" y="1389"/>
                        <a:ext cx="91" cy="136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accent2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nb-NO"/>
                      </a:p>
                    </p:txBody>
                  </p:sp>
                  <p:sp>
                    <p:nvSpPr>
                      <p:cNvPr id="6233" name="Line 117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882" y="1344"/>
                        <a:ext cx="91" cy="136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accent2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nb-NO"/>
                      </a:p>
                    </p:txBody>
                  </p:sp>
                </p:grpSp>
                <p:grpSp>
                  <p:nvGrpSpPr>
                    <p:cNvPr id="6219" name="Group 118"/>
                    <p:cNvGrpSpPr>
                      <a:grpSpLocks/>
                    </p:cNvGrpSpPr>
                    <p:nvPr/>
                  </p:nvGrpSpPr>
                  <p:grpSpPr bwMode="auto">
                    <a:xfrm rot="-722609">
                      <a:off x="1066" y="1071"/>
                      <a:ext cx="1315" cy="363"/>
                      <a:chOff x="839" y="1207"/>
                      <a:chExt cx="1315" cy="363"/>
                    </a:xfrm>
                  </p:grpSpPr>
                  <p:sp>
                    <p:nvSpPr>
                      <p:cNvPr id="6220" name="Freeform 11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839" y="1207"/>
                        <a:ext cx="1315" cy="363"/>
                      </a:xfrm>
                      <a:custGeom>
                        <a:avLst/>
                        <a:gdLst>
                          <a:gd name="T0" fmla="*/ 0 w 1315"/>
                          <a:gd name="T1" fmla="*/ 363 h 363"/>
                          <a:gd name="T2" fmla="*/ 181 w 1315"/>
                          <a:gd name="T3" fmla="*/ 227 h 363"/>
                          <a:gd name="T4" fmla="*/ 544 w 1315"/>
                          <a:gd name="T5" fmla="*/ 227 h 363"/>
                          <a:gd name="T6" fmla="*/ 862 w 1315"/>
                          <a:gd name="T7" fmla="*/ 273 h 363"/>
                          <a:gd name="T8" fmla="*/ 1179 w 1315"/>
                          <a:gd name="T9" fmla="*/ 182 h 363"/>
                          <a:gd name="T10" fmla="*/ 1315 w 1315"/>
                          <a:gd name="T11" fmla="*/ 0 h 363"/>
                          <a:gd name="T12" fmla="*/ 0 60000 65536"/>
                          <a:gd name="T13" fmla="*/ 0 60000 65536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w 1315"/>
                          <a:gd name="T19" fmla="*/ 0 h 363"/>
                          <a:gd name="T20" fmla="*/ 1315 w 1315"/>
                          <a:gd name="T21" fmla="*/ 363 h 363"/>
                        </a:gdLst>
                        <a:ahLst/>
                        <a:cxnLst>
                          <a:cxn ang="T12">
                            <a:pos x="T0" y="T1"/>
                          </a:cxn>
                          <a:cxn ang="T13">
                            <a:pos x="T2" y="T3"/>
                          </a:cxn>
                          <a:cxn ang="T14">
                            <a:pos x="T4" y="T5"/>
                          </a:cxn>
                          <a:cxn ang="T15">
                            <a:pos x="T6" y="T7"/>
                          </a:cxn>
                          <a:cxn ang="T16">
                            <a:pos x="T8" y="T9"/>
                          </a:cxn>
                          <a:cxn ang="T17">
                            <a:pos x="T10" y="T11"/>
                          </a:cxn>
                        </a:cxnLst>
                        <a:rect l="T18" t="T19" r="T20" b="T21"/>
                        <a:pathLst>
                          <a:path w="1315" h="363">
                            <a:moveTo>
                              <a:pt x="0" y="363"/>
                            </a:moveTo>
                            <a:cubicBezTo>
                              <a:pt x="45" y="306"/>
                              <a:pt x="90" y="250"/>
                              <a:pt x="181" y="227"/>
                            </a:cubicBezTo>
                            <a:cubicBezTo>
                              <a:pt x="272" y="204"/>
                              <a:pt x="431" y="219"/>
                              <a:pt x="544" y="227"/>
                            </a:cubicBezTo>
                            <a:cubicBezTo>
                              <a:pt x="657" y="235"/>
                              <a:pt x="756" y="280"/>
                              <a:pt x="862" y="273"/>
                            </a:cubicBezTo>
                            <a:cubicBezTo>
                              <a:pt x="968" y="266"/>
                              <a:pt x="1103" y="228"/>
                              <a:pt x="1179" y="182"/>
                            </a:cubicBezTo>
                            <a:cubicBezTo>
                              <a:pt x="1255" y="136"/>
                              <a:pt x="1285" y="68"/>
                              <a:pt x="1315" y="0"/>
                            </a:cubicBezTo>
                          </a:path>
                        </a:pathLst>
                      </a:custGeom>
                      <a:noFill/>
                      <a:ln w="22225">
                        <a:solidFill>
                          <a:srgbClr val="00008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nb-NO"/>
                      </a:p>
                    </p:txBody>
                  </p:sp>
                  <p:sp>
                    <p:nvSpPr>
                      <p:cNvPr id="6221" name="Line 12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020" y="1344"/>
                        <a:ext cx="0" cy="136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008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nb-NO"/>
                      </a:p>
                    </p:txBody>
                  </p:sp>
                  <p:sp>
                    <p:nvSpPr>
                      <p:cNvPr id="6222" name="Line 121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066" y="1344"/>
                        <a:ext cx="0" cy="136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accent2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nb-NO"/>
                      </a:p>
                    </p:txBody>
                  </p:sp>
                  <p:sp>
                    <p:nvSpPr>
                      <p:cNvPr id="6223" name="Line 12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111" y="1344"/>
                        <a:ext cx="0" cy="136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accent2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nb-NO"/>
                      </a:p>
                    </p:txBody>
                  </p:sp>
                  <p:sp>
                    <p:nvSpPr>
                      <p:cNvPr id="6224" name="Line 12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791" y="1389"/>
                        <a:ext cx="91" cy="136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accent2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nb-NO"/>
                      </a:p>
                    </p:txBody>
                  </p:sp>
                  <p:sp>
                    <p:nvSpPr>
                      <p:cNvPr id="6225" name="Line 124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837" y="1389"/>
                        <a:ext cx="91" cy="136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accent2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nb-NO"/>
                      </a:p>
                    </p:txBody>
                  </p:sp>
                  <p:sp>
                    <p:nvSpPr>
                      <p:cNvPr id="6226" name="Line 125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882" y="1344"/>
                        <a:ext cx="91" cy="136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accent2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nb-NO"/>
                      </a:p>
                    </p:txBody>
                  </p:sp>
                </p:grpSp>
              </p:grpSp>
            </p:grpSp>
          </p:grpSp>
        </p:grpSp>
        <p:grpSp>
          <p:nvGrpSpPr>
            <p:cNvPr id="6154" name="Group 243"/>
            <p:cNvGrpSpPr>
              <a:grpSpLocks/>
            </p:cNvGrpSpPr>
            <p:nvPr/>
          </p:nvGrpSpPr>
          <p:grpSpPr bwMode="auto">
            <a:xfrm>
              <a:off x="4859338" y="2420938"/>
              <a:ext cx="504825" cy="512762"/>
              <a:chOff x="2699792" y="3068960"/>
              <a:chExt cx="864096" cy="864096"/>
            </a:xfrm>
          </p:grpSpPr>
          <p:sp>
            <p:nvSpPr>
              <p:cNvPr id="172" name="Oval 171"/>
              <p:cNvSpPr/>
              <p:nvPr/>
            </p:nvSpPr>
            <p:spPr>
              <a:xfrm>
                <a:off x="2699792" y="3068845"/>
                <a:ext cx="863853" cy="86436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nb-NO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173" name="Oval 172"/>
              <p:cNvSpPr/>
              <p:nvPr/>
            </p:nvSpPr>
            <p:spPr>
              <a:xfrm>
                <a:off x="2986939" y="3141589"/>
                <a:ext cx="144780" cy="143346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nb-NO">
                  <a:solidFill>
                    <a:srgbClr val="FFFFFF"/>
                  </a:solidFill>
                  <a:cs typeface="Arial" charset="0"/>
                </a:endParaRPr>
              </a:p>
            </p:txBody>
          </p:sp>
          <p:grpSp>
            <p:nvGrpSpPr>
              <p:cNvPr id="6196" name="Group 241"/>
              <p:cNvGrpSpPr>
                <a:grpSpLocks/>
              </p:cNvGrpSpPr>
              <p:nvPr/>
            </p:nvGrpSpPr>
            <p:grpSpPr bwMode="auto">
              <a:xfrm>
                <a:off x="2773157" y="3141190"/>
                <a:ext cx="720081" cy="719636"/>
                <a:chOff x="3781269" y="3141190"/>
                <a:chExt cx="720081" cy="719636"/>
              </a:xfrm>
            </p:grpSpPr>
            <p:sp>
              <p:nvSpPr>
                <p:cNvPr id="175" name="Oval 5"/>
                <p:cNvSpPr/>
                <p:nvPr/>
              </p:nvSpPr>
              <p:spPr>
                <a:xfrm>
                  <a:off x="3997463" y="3430421"/>
                  <a:ext cx="144780" cy="141207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nb-NO">
                    <a:solidFill>
                      <a:srgbClr val="FFFFFF"/>
                    </a:solidFill>
                    <a:cs typeface="Arial" charset="0"/>
                  </a:endParaRPr>
                </a:p>
              </p:txBody>
            </p:sp>
            <p:sp>
              <p:nvSpPr>
                <p:cNvPr id="176" name="Oval 175"/>
                <p:cNvSpPr/>
                <p:nvPr/>
              </p:nvSpPr>
              <p:spPr>
                <a:xfrm>
                  <a:off x="4212220" y="3141589"/>
                  <a:ext cx="144780" cy="143346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nb-NO">
                    <a:solidFill>
                      <a:srgbClr val="FFFFFF"/>
                    </a:solidFill>
                    <a:cs typeface="Arial" charset="0"/>
                  </a:endParaRPr>
                </a:p>
              </p:txBody>
            </p:sp>
            <p:sp>
              <p:nvSpPr>
                <p:cNvPr id="177" name="Oval 176"/>
                <p:cNvSpPr/>
                <p:nvPr/>
              </p:nvSpPr>
              <p:spPr>
                <a:xfrm>
                  <a:off x="3852683" y="3284935"/>
                  <a:ext cx="144780" cy="145486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nb-NO">
                    <a:solidFill>
                      <a:srgbClr val="FFFFFF"/>
                    </a:solidFill>
                    <a:cs typeface="Arial" charset="0"/>
                  </a:endParaRPr>
                </a:p>
              </p:txBody>
            </p:sp>
            <p:sp>
              <p:nvSpPr>
                <p:cNvPr id="178" name="Oval 177"/>
                <p:cNvSpPr/>
                <p:nvPr/>
              </p:nvSpPr>
              <p:spPr>
                <a:xfrm>
                  <a:off x="3780293" y="3503164"/>
                  <a:ext cx="144780" cy="141207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nb-NO">
                    <a:solidFill>
                      <a:srgbClr val="FFFFFF"/>
                    </a:solidFill>
                    <a:cs typeface="Arial" charset="0"/>
                  </a:endParaRPr>
                </a:p>
              </p:txBody>
            </p:sp>
            <p:sp>
              <p:nvSpPr>
                <p:cNvPr id="179" name="Oval 178"/>
                <p:cNvSpPr/>
                <p:nvPr/>
              </p:nvSpPr>
              <p:spPr>
                <a:xfrm>
                  <a:off x="4142243" y="3717115"/>
                  <a:ext cx="144780" cy="143347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nb-NO">
                    <a:solidFill>
                      <a:srgbClr val="FFFFFF"/>
                    </a:solidFill>
                    <a:cs typeface="Arial" charset="0"/>
                  </a:endParaRPr>
                </a:p>
              </p:txBody>
            </p:sp>
            <p:sp>
              <p:nvSpPr>
                <p:cNvPr id="180" name="Oval 179"/>
                <p:cNvSpPr/>
                <p:nvPr/>
              </p:nvSpPr>
              <p:spPr>
                <a:xfrm>
                  <a:off x="4357000" y="3571628"/>
                  <a:ext cx="144780" cy="145486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nb-NO">
                    <a:solidFill>
                      <a:srgbClr val="FFFFFF"/>
                    </a:solidFill>
                    <a:cs typeface="Arial" charset="0"/>
                  </a:endParaRPr>
                </a:p>
              </p:txBody>
            </p:sp>
            <p:sp>
              <p:nvSpPr>
                <p:cNvPr id="181" name="Oval 180"/>
                <p:cNvSpPr/>
                <p:nvPr/>
              </p:nvSpPr>
              <p:spPr>
                <a:xfrm>
                  <a:off x="4357000" y="3284935"/>
                  <a:ext cx="144780" cy="145486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nb-NO">
                    <a:solidFill>
                      <a:srgbClr val="FFFFFF"/>
                    </a:solidFill>
                    <a:cs typeface="Arial" charset="0"/>
                  </a:endParaRPr>
                </a:p>
              </p:txBody>
            </p:sp>
            <p:sp>
              <p:nvSpPr>
                <p:cNvPr id="182" name="Oval 181"/>
                <p:cNvSpPr/>
                <p:nvPr/>
              </p:nvSpPr>
              <p:spPr>
                <a:xfrm>
                  <a:off x="4212220" y="3430421"/>
                  <a:ext cx="144780" cy="141207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nb-NO">
                    <a:solidFill>
                      <a:srgbClr val="FFFFFF"/>
                    </a:solidFill>
                    <a:cs typeface="Arial" charset="0"/>
                  </a:endParaRPr>
                </a:p>
              </p:txBody>
            </p:sp>
            <p:sp>
              <p:nvSpPr>
                <p:cNvPr id="183" name="Oval 182"/>
                <p:cNvSpPr/>
                <p:nvPr/>
              </p:nvSpPr>
              <p:spPr>
                <a:xfrm>
                  <a:off x="3925073" y="3644372"/>
                  <a:ext cx="144780" cy="143347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nb-NO">
                    <a:solidFill>
                      <a:srgbClr val="FFFFFF"/>
                    </a:solidFill>
                    <a:cs typeface="Arial" charset="0"/>
                  </a:endParaRPr>
                </a:p>
              </p:txBody>
            </p:sp>
          </p:grpSp>
        </p:grpSp>
        <p:grpSp>
          <p:nvGrpSpPr>
            <p:cNvPr id="6155" name="Group 256"/>
            <p:cNvGrpSpPr>
              <a:grpSpLocks/>
            </p:cNvGrpSpPr>
            <p:nvPr/>
          </p:nvGrpSpPr>
          <p:grpSpPr bwMode="auto">
            <a:xfrm>
              <a:off x="7524750" y="2924175"/>
              <a:ext cx="431800" cy="377825"/>
              <a:chOff x="2699792" y="3068960"/>
              <a:chExt cx="864096" cy="864096"/>
            </a:xfrm>
          </p:grpSpPr>
          <p:sp>
            <p:nvSpPr>
              <p:cNvPr id="160" name="Oval 159"/>
              <p:cNvSpPr/>
              <p:nvPr/>
            </p:nvSpPr>
            <p:spPr>
              <a:xfrm>
                <a:off x="2700565" y="3067718"/>
                <a:ext cx="863250" cy="86527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nb-NO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161" name="Oval 160"/>
              <p:cNvSpPr/>
              <p:nvPr/>
            </p:nvSpPr>
            <p:spPr>
              <a:xfrm>
                <a:off x="2988315" y="3140307"/>
                <a:ext cx="143874" cy="14518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nb-NO">
                  <a:solidFill>
                    <a:srgbClr val="FFFFFF"/>
                  </a:solidFill>
                  <a:cs typeface="Arial" charset="0"/>
                </a:endParaRPr>
              </a:p>
            </p:txBody>
          </p:sp>
          <p:grpSp>
            <p:nvGrpSpPr>
              <p:cNvPr id="6184" name="Group 241"/>
              <p:cNvGrpSpPr>
                <a:grpSpLocks/>
              </p:cNvGrpSpPr>
              <p:nvPr/>
            </p:nvGrpSpPr>
            <p:grpSpPr bwMode="auto">
              <a:xfrm>
                <a:off x="2772861" y="3141574"/>
                <a:ext cx="717962" cy="718870"/>
                <a:chOff x="3780973" y="3141574"/>
                <a:chExt cx="717962" cy="718870"/>
              </a:xfrm>
            </p:grpSpPr>
            <p:sp>
              <p:nvSpPr>
                <p:cNvPr id="163" name="Oval 5"/>
                <p:cNvSpPr/>
                <p:nvPr/>
              </p:nvSpPr>
              <p:spPr>
                <a:xfrm>
                  <a:off x="3996427" y="3427767"/>
                  <a:ext cx="143874" cy="14518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nb-NO">
                    <a:solidFill>
                      <a:srgbClr val="FFFFFF"/>
                    </a:solidFill>
                    <a:cs typeface="Arial" charset="0"/>
                  </a:endParaRPr>
                </a:p>
              </p:txBody>
            </p:sp>
            <p:sp>
              <p:nvSpPr>
                <p:cNvPr id="164" name="Oval 163"/>
                <p:cNvSpPr/>
                <p:nvPr/>
              </p:nvSpPr>
              <p:spPr>
                <a:xfrm>
                  <a:off x="4213650" y="3140308"/>
                  <a:ext cx="141054" cy="14518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nb-NO">
                    <a:solidFill>
                      <a:srgbClr val="FFFFFF"/>
                    </a:solidFill>
                    <a:cs typeface="Arial" charset="0"/>
                  </a:endParaRPr>
                </a:p>
              </p:txBody>
            </p:sp>
            <p:sp>
              <p:nvSpPr>
                <p:cNvPr id="165" name="Oval 164"/>
                <p:cNvSpPr/>
                <p:nvPr/>
              </p:nvSpPr>
              <p:spPr>
                <a:xfrm>
                  <a:off x="3855373" y="3285489"/>
                  <a:ext cx="141054" cy="142278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nb-NO">
                    <a:solidFill>
                      <a:srgbClr val="FFFFFF"/>
                    </a:solidFill>
                    <a:cs typeface="Arial" charset="0"/>
                  </a:endParaRPr>
                </a:p>
              </p:txBody>
            </p:sp>
            <p:sp>
              <p:nvSpPr>
                <p:cNvPr id="166" name="Oval 165"/>
                <p:cNvSpPr/>
                <p:nvPr/>
              </p:nvSpPr>
              <p:spPr>
                <a:xfrm>
                  <a:off x="3782025" y="3500356"/>
                  <a:ext cx="143874" cy="14518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nb-NO">
                    <a:solidFill>
                      <a:srgbClr val="FFFFFF"/>
                    </a:solidFill>
                    <a:cs typeface="Arial" charset="0"/>
                  </a:endParaRPr>
                </a:p>
              </p:txBody>
            </p:sp>
            <p:sp>
              <p:nvSpPr>
                <p:cNvPr id="167" name="Oval 166"/>
                <p:cNvSpPr/>
                <p:nvPr/>
              </p:nvSpPr>
              <p:spPr>
                <a:xfrm>
                  <a:off x="4140301" y="3715223"/>
                  <a:ext cx="143876" cy="14518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nb-NO">
                    <a:solidFill>
                      <a:srgbClr val="FFFFFF"/>
                    </a:solidFill>
                    <a:cs typeface="Arial" charset="0"/>
                  </a:endParaRPr>
                </a:p>
              </p:txBody>
            </p:sp>
            <p:sp>
              <p:nvSpPr>
                <p:cNvPr id="168" name="Oval 167"/>
                <p:cNvSpPr/>
                <p:nvPr/>
              </p:nvSpPr>
              <p:spPr>
                <a:xfrm>
                  <a:off x="4354704" y="3572947"/>
                  <a:ext cx="143876" cy="142276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nb-NO">
                    <a:solidFill>
                      <a:srgbClr val="FFFFFF"/>
                    </a:solidFill>
                    <a:cs typeface="Arial" charset="0"/>
                  </a:endParaRPr>
                </a:p>
              </p:txBody>
            </p:sp>
            <p:sp>
              <p:nvSpPr>
                <p:cNvPr id="169" name="Oval 168"/>
                <p:cNvSpPr/>
                <p:nvPr/>
              </p:nvSpPr>
              <p:spPr>
                <a:xfrm>
                  <a:off x="4354704" y="3285489"/>
                  <a:ext cx="143876" cy="142278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nb-NO">
                    <a:solidFill>
                      <a:srgbClr val="FFFFFF"/>
                    </a:solidFill>
                    <a:cs typeface="Arial" charset="0"/>
                  </a:endParaRPr>
                </a:p>
              </p:txBody>
            </p:sp>
            <p:sp>
              <p:nvSpPr>
                <p:cNvPr id="170" name="Oval 169"/>
                <p:cNvSpPr/>
                <p:nvPr/>
              </p:nvSpPr>
              <p:spPr>
                <a:xfrm>
                  <a:off x="4213650" y="3427767"/>
                  <a:ext cx="141054" cy="14518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nb-NO">
                    <a:solidFill>
                      <a:srgbClr val="FFFFFF"/>
                    </a:solidFill>
                    <a:cs typeface="Arial" charset="0"/>
                  </a:endParaRPr>
                </a:p>
              </p:txBody>
            </p:sp>
            <p:sp>
              <p:nvSpPr>
                <p:cNvPr id="171" name="Oval 170"/>
                <p:cNvSpPr/>
                <p:nvPr/>
              </p:nvSpPr>
              <p:spPr>
                <a:xfrm>
                  <a:off x="3925899" y="3645537"/>
                  <a:ext cx="141054" cy="142278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nb-NO">
                    <a:solidFill>
                      <a:srgbClr val="FFFFFF"/>
                    </a:solidFill>
                    <a:cs typeface="Arial" charset="0"/>
                  </a:endParaRPr>
                </a:p>
              </p:txBody>
            </p:sp>
          </p:grpSp>
        </p:grpSp>
        <p:grpSp>
          <p:nvGrpSpPr>
            <p:cNvPr id="6156" name="Group 269"/>
            <p:cNvGrpSpPr>
              <a:grpSpLocks/>
            </p:cNvGrpSpPr>
            <p:nvPr/>
          </p:nvGrpSpPr>
          <p:grpSpPr bwMode="auto">
            <a:xfrm>
              <a:off x="6372225" y="2420938"/>
              <a:ext cx="431800" cy="431800"/>
              <a:chOff x="2699792" y="3068960"/>
              <a:chExt cx="864096" cy="864096"/>
            </a:xfrm>
          </p:grpSpPr>
          <p:sp>
            <p:nvSpPr>
              <p:cNvPr id="148" name="Oval 147"/>
              <p:cNvSpPr/>
              <p:nvPr/>
            </p:nvSpPr>
            <p:spPr>
              <a:xfrm>
                <a:off x="2699298" y="3068824"/>
                <a:ext cx="863250" cy="86382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nb-NO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149" name="Oval 148"/>
              <p:cNvSpPr/>
              <p:nvPr/>
            </p:nvSpPr>
            <p:spPr>
              <a:xfrm>
                <a:off x="2987048" y="3142502"/>
                <a:ext cx="143874" cy="142277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nb-NO">
                  <a:solidFill>
                    <a:srgbClr val="FFFFFF"/>
                  </a:solidFill>
                  <a:cs typeface="Arial" charset="0"/>
                </a:endParaRPr>
              </a:p>
            </p:txBody>
          </p:sp>
          <p:grpSp>
            <p:nvGrpSpPr>
              <p:cNvPr id="6172" name="Group 241"/>
              <p:cNvGrpSpPr>
                <a:grpSpLocks/>
              </p:cNvGrpSpPr>
              <p:nvPr/>
            </p:nvGrpSpPr>
            <p:grpSpPr bwMode="auto">
              <a:xfrm>
                <a:off x="2772861" y="3142027"/>
                <a:ext cx="717962" cy="717962"/>
                <a:chOff x="3780973" y="3142027"/>
                <a:chExt cx="717962" cy="717962"/>
              </a:xfrm>
            </p:grpSpPr>
            <p:sp>
              <p:nvSpPr>
                <p:cNvPr id="151" name="Oval 5"/>
                <p:cNvSpPr/>
                <p:nvPr/>
              </p:nvSpPr>
              <p:spPr>
                <a:xfrm>
                  <a:off x="3995160" y="3427056"/>
                  <a:ext cx="143874" cy="147358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nb-NO">
                    <a:solidFill>
                      <a:srgbClr val="FFFFFF"/>
                    </a:solidFill>
                    <a:cs typeface="Arial" charset="0"/>
                  </a:endParaRPr>
                </a:p>
              </p:txBody>
            </p:sp>
            <p:sp>
              <p:nvSpPr>
                <p:cNvPr id="152" name="Oval 151"/>
                <p:cNvSpPr/>
                <p:nvPr/>
              </p:nvSpPr>
              <p:spPr>
                <a:xfrm>
                  <a:off x="4212382" y="3142502"/>
                  <a:ext cx="141054" cy="142277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nb-NO">
                    <a:solidFill>
                      <a:srgbClr val="FFFFFF"/>
                    </a:solidFill>
                    <a:cs typeface="Arial" charset="0"/>
                  </a:endParaRPr>
                </a:p>
              </p:txBody>
            </p:sp>
            <p:sp>
              <p:nvSpPr>
                <p:cNvPr id="153" name="Oval 152"/>
                <p:cNvSpPr/>
                <p:nvPr/>
              </p:nvSpPr>
              <p:spPr>
                <a:xfrm>
                  <a:off x="3854106" y="3284779"/>
                  <a:ext cx="141054" cy="142277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nb-NO">
                    <a:solidFill>
                      <a:srgbClr val="FFFFFF"/>
                    </a:solidFill>
                    <a:cs typeface="Arial" charset="0"/>
                  </a:endParaRPr>
                </a:p>
              </p:txBody>
            </p:sp>
            <p:sp>
              <p:nvSpPr>
                <p:cNvPr id="154" name="Oval 153"/>
                <p:cNvSpPr/>
                <p:nvPr/>
              </p:nvSpPr>
              <p:spPr>
                <a:xfrm>
                  <a:off x="3780758" y="3500736"/>
                  <a:ext cx="143874" cy="142277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nb-NO">
                    <a:solidFill>
                      <a:srgbClr val="FFFFFF"/>
                    </a:solidFill>
                    <a:cs typeface="Arial" charset="0"/>
                  </a:endParaRPr>
                </a:p>
              </p:txBody>
            </p:sp>
            <p:sp>
              <p:nvSpPr>
                <p:cNvPr id="155" name="Oval 154"/>
                <p:cNvSpPr/>
                <p:nvPr/>
              </p:nvSpPr>
              <p:spPr>
                <a:xfrm>
                  <a:off x="4139034" y="3716691"/>
                  <a:ext cx="143876" cy="142277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nb-NO">
                    <a:solidFill>
                      <a:srgbClr val="FFFFFF"/>
                    </a:solidFill>
                    <a:cs typeface="Arial" charset="0"/>
                  </a:endParaRPr>
                </a:p>
              </p:txBody>
            </p:sp>
            <p:sp>
              <p:nvSpPr>
                <p:cNvPr id="156" name="Oval 155"/>
                <p:cNvSpPr/>
                <p:nvPr/>
              </p:nvSpPr>
              <p:spPr>
                <a:xfrm>
                  <a:off x="4353437" y="3574414"/>
                  <a:ext cx="124128" cy="142277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nb-NO">
                    <a:solidFill>
                      <a:srgbClr val="FFFFFF"/>
                    </a:solidFill>
                    <a:cs typeface="Arial" charset="0"/>
                  </a:endParaRPr>
                </a:p>
              </p:txBody>
            </p:sp>
            <p:sp>
              <p:nvSpPr>
                <p:cNvPr id="157" name="Oval 156"/>
                <p:cNvSpPr/>
                <p:nvPr/>
              </p:nvSpPr>
              <p:spPr>
                <a:xfrm>
                  <a:off x="4353437" y="3284779"/>
                  <a:ext cx="124128" cy="142277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nb-NO">
                    <a:solidFill>
                      <a:srgbClr val="FFFFFF"/>
                    </a:solidFill>
                    <a:cs typeface="Arial" charset="0"/>
                  </a:endParaRPr>
                </a:p>
              </p:txBody>
            </p:sp>
            <p:sp>
              <p:nvSpPr>
                <p:cNvPr id="158" name="Oval 157"/>
                <p:cNvSpPr/>
                <p:nvPr/>
              </p:nvSpPr>
              <p:spPr>
                <a:xfrm>
                  <a:off x="4212382" y="3427056"/>
                  <a:ext cx="141054" cy="147358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nb-NO">
                    <a:solidFill>
                      <a:srgbClr val="FFFFFF"/>
                    </a:solidFill>
                    <a:cs typeface="Arial" charset="0"/>
                  </a:endParaRPr>
                </a:p>
              </p:txBody>
            </p:sp>
            <p:sp>
              <p:nvSpPr>
                <p:cNvPr id="159" name="Oval 158"/>
                <p:cNvSpPr/>
                <p:nvPr/>
              </p:nvSpPr>
              <p:spPr>
                <a:xfrm>
                  <a:off x="3924632" y="3643013"/>
                  <a:ext cx="141054" cy="142277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nb-NO">
                    <a:solidFill>
                      <a:srgbClr val="FFFFFF"/>
                    </a:solidFill>
                    <a:cs typeface="Arial" charset="0"/>
                  </a:endParaRPr>
                </a:p>
              </p:txBody>
            </p:sp>
          </p:grpSp>
        </p:grpSp>
        <p:grpSp>
          <p:nvGrpSpPr>
            <p:cNvPr id="6157" name="Group 282"/>
            <p:cNvGrpSpPr>
              <a:grpSpLocks/>
            </p:cNvGrpSpPr>
            <p:nvPr/>
          </p:nvGrpSpPr>
          <p:grpSpPr bwMode="auto">
            <a:xfrm>
              <a:off x="5435600" y="2708275"/>
              <a:ext cx="471488" cy="466725"/>
              <a:chOff x="2699792" y="3068960"/>
              <a:chExt cx="864096" cy="864096"/>
            </a:xfrm>
          </p:grpSpPr>
          <p:sp>
            <p:nvSpPr>
              <p:cNvPr id="136" name="Oval 135"/>
              <p:cNvSpPr/>
              <p:nvPr/>
            </p:nvSpPr>
            <p:spPr>
              <a:xfrm>
                <a:off x="2700375" y="3068080"/>
                <a:ext cx="862926" cy="86499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nb-NO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137" name="Oval 136"/>
              <p:cNvSpPr/>
              <p:nvPr/>
            </p:nvSpPr>
            <p:spPr>
              <a:xfrm>
                <a:off x="2987155" y="3140947"/>
                <a:ext cx="147267" cy="145734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nb-NO">
                  <a:solidFill>
                    <a:srgbClr val="FFFFFF"/>
                  </a:solidFill>
                  <a:cs typeface="Arial" charset="0"/>
                </a:endParaRPr>
              </a:p>
            </p:txBody>
          </p:sp>
          <p:grpSp>
            <p:nvGrpSpPr>
              <p:cNvPr id="6160" name="Group 241"/>
              <p:cNvGrpSpPr>
                <a:grpSpLocks/>
              </p:cNvGrpSpPr>
              <p:nvPr/>
            </p:nvGrpSpPr>
            <p:grpSpPr bwMode="auto">
              <a:xfrm>
                <a:off x="2772528" y="3142438"/>
                <a:ext cx="718622" cy="720078"/>
                <a:chOff x="3780640" y="3142438"/>
                <a:chExt cx="718622" cy="720078"/>
              </a:xfrm>
            </p:grpSpPr>
            <p:sp>
              <p:nvSpPr>
                <p:cNvPr id="139" name="Oval 5"/>
                <p:cNvSpPr/>
                <p:nvPr/>
              </p:nvSpPr>
              <p:spPr>
                <a:xfrm>
                  <a:off x="3995266" y="3430064"/>
                  <a:ext cx="147267" cy="143382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nb-NO">
                    <a:solidFill>
                      <a:srgbClr val="FFFFFF"/>
                    </a:solidFill>
                    <a:cs typeface="Arial" charset="0"/>
                  </a:endParaRPr>
                </a:p>
              </p:txBody>
            </p:sp>
            <p:sp>
              <p:nvSpPr>
                <p:cNvPr id="140" name="Oval 139"/>
                <p:cNvSpPr/>
                <p:nvPr/>
              </p:nvSpPr>
              <p:spPr>
                <a:xfrm>
                  <a:off x="4212290" y="3124494"/>
                  <a:ext cx="144682" cy="143382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nb-NO">
                    <a:solidFill>
                      <a:srgbClr val="FFFFFF"/>
                    </a:solidFill>
                    <a:cs typeface="Arial" charset="0"/>
                  </a:endParaRPr>
                </a:p>
              </p:txBody>
            </p:sp>
            <p:sp>
              <p:nvSpPr>
                <p:cNvPr id="141" name="Oval 140"/>
                <p:cNvSpPr/>
                <p:nvPr/>
              </p:nvSpPr>
              <p:spPr>
                <a:xfrm>
                  <a:off x="3853168" y="3267876"/>
                  <a:ext cx="142098" cy="162188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nb-NO">
                    <a:solidFill>
                      <a:srgbClr val="FFFFFF"/>
                    </a:solidFill>
                    <a:cs typeface="Arial" charset="0"/>
                  </a:endParaRPr>
                </a:p>
              </p:txBody>
            </p:sp>
            <p:sp>
              <p:nvSpPr>
                <p:cNvPr id="142" name="Oval 141"/>
                <p:cNvSpPr/>
                <p:nvPr/>
              </p:nvSpPr>
              <p:spPr>
                <a:xfrm>
                  <a:off x="3780827" y="3502930"/>
                  <a:ext cx="142098" cy="145733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nb-NO">
                    <a:solidFill>
                      <a:srgbClr val="FFFFFF"/>
                    </a:solidFill>
                    <a:cs typeface="Arial" charset="0"/>
                  </a:endParaRPr>
                </a:p>
              </p:txBody>
            </p:sp>
            <p:sp>
              <p:nvSpPr>
                <p:cNvPr id="143" name="Oval 142"/>
                <p:cNvSpPr/>
                <p:nvPr/>
              </p:nvSpPr>
              <p:spPr>
                <a:xfrm>
                  <a:off x="4142533" y="3719180"/>
                  <a:ext cx="142098" cy="143384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nb-NO">
                    <a:solidFill>
                      <a:srgbClr val="FFFFFF"/>
                    </a:solidFill>
                    <a:cs typeface="Arial" charset="0"/>
                  </a:endParaRPr>
                </a:p>
              </p:txBody>
            </p:sp>
            <p:sp>
              <p:nvSpPr>
                <p:cNvPr id="144" name="Oval 143"/>
                <p:cNvSpPr/>
                <p:nvPr/>
              </p:nvSpPr>
              <p:spPr>
                <a:xfrm>
                  <a:off x="4356972" y="3573446"/>
                  <a:ext cx="142100" cy="145733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nb-NO">
                    <a:solidFill>
                      <a:srgbClr val="FFFFFF"/>
                    </a:solidFill>
                    <a:cs typeface="Arial" charset="0"/>
                  </a:endParaRPr>
                </a:p>
              </p:txBody>
            </p:sp>
            <p:sp>
              <p:nvSpPr>
                <p:cNvPr id="145" name="Oval 144"/>
                <p:cNvSpPr/>
                <p:nvPr/>
              </p:nvSpPr>
              <p:spPr>
                <a:xfrm>
                  <a:off x="4356972" y="3267876"/>
                  <a:ext cx="142100" cy="162188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nb-NO">
                    <a:solidFill>
                      <a:srgbClr val="FFFFFF"/>
                    </a:solidFill>
                    <a:cs typeface="Arial" charset="0"/>
                  </a:endParaRPr>
                </a:p>
              </p:txBody>
            </p:sp>
            <p:sp>
              <p:nvSpPr>
                <p:cNvPr id="146" name="Oval 145"/>
                <p:cNvSpPr/>
                <p:nvPr/>
              </p:nvSpPr>
              <p:spPr>
                <a:xfrm>
                  <a:off x="4212290" y="3430064"/>
                  <a:ext cx="144682" cy="143382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nb-NO">
                    <a:solidFill>
                      <a:srgbClr val="FFFFFF"/>
                    </a:solidFill>
                    <a:cs typeface="Arial" charset="0"/>
                  </a:endParaRPr>
                </a:p>
              </p:txBody>
            </p:sp>
            <p:sp>
              <p:nvSpPr>
                <p:cNvPr id="147" name="Oval 146"/>
                <p:cNvSpPr/>
                <p:nvPr/>
              </p:nvSpPr>
              <p:spPr>
                <a:xfrm>
                  <a:off x="3922925" y="3648664"/>
                  <a:ext cx="144682" cy="143384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nb-NO">
                    <a:solidFill>
                      <a:srgbClr val="FFFFFF"/>
                    </a:solidFill>
                    <a:cs typeface="Arial" charset="0"/>
                  </a:endParaRPr>
                </a:p>
              </p:txBody>
            </p:sp>
          </p:grpSp>
        </p:grpSp>
      </p:grpSp>
      <p:pic>
        <p:nvPicPr>
          <p:cNvPr id="184" name="Picture 183" descr="C:\Users\hanneht\Dokumenter\wordfiler\Avd.A saker\Administrasjon\logo-sitedel-ny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4800" y="53340"/>
            <a:ext cx="1147445" cy="403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" name="Picture 4" descr="http://t3.gstatic.com/images?q=tbn:ANd9GcTTE5FKwcjBsITh_QxMpS5_DTG1dVvsZQixHJ-YxzycQA_7fLzJB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326" y="1853977"/>
            <a:ext cx="1780051" cy="1901419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4709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04192" y="989856"/>
            <a:ext cx="7696200" cy="1143000"/>
          </a:xfrm>
        </p:spPr>
        <p:txBody>
          <a:bodyPr/>
          <a:lstStyle/>
          <a:p>
            <a:r>
              <a:rPr lang="nb-NO" dirty="0" smtClean="0"/>
              <a:t>Målstyring til tenner?</a:t>
            </a:r>
            <a:br>
              <a:rPr lang="nb-NO" dirty="0" smtClean="0"/>
            </a:br>
            <a:endParaRPr lang="nb-NO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67914" y="1980642"/>
            <a:ext cx="8496944" cy="3600400"/>
          </a:xfrm>
        </p:spPr>
        <p:txBody>
          <a:bodyPr/>
          <a:lstStyle/>
          <a:p>
            <a:pPr marL="0" indent="0">
              <a:buNone/>
            </a:pPr>
            <a:r>
              <a:rPr lang="nb-NO" dirty="0"/>
              <a:t>Tannrelaterte </a:t>
            </a:r>
            <a:r>
              <a:rPr lang="nb-NO" dirty="0" smtClean="0"/>
              <a:t>problemer</a:t>
            </a:r>
            <a:endParaRPr lang="nb-NO" sz="2400" b="1" dirty="0"/>
          </a:p>
          <a:p>
            <a:pPr marL="800100" lvl="1" indent="-342900">
              <a:buSzPct val="130000"/>
              <a:buFont typeface="Arial" panose="020B0604020202020204" pitchFamily="34" charset="0"/>
              <a:buChar char="•"/>
            </a:pPr>
            <a:r>
              <a:rPr lang="nb-NO" dirty="0"/>
              <a:t>Karies: </a:t>
            </a:r>
          </a:p>
          <a:p>
            <a:pPr marL="914400" lvl="2" indent="0">
              <a:buSzPct val="130000"/>
              <a:buNone/>
            </a:pPr>
            <a:r>
              <a:rPr lang="nb-NO" sz="1600" dirty="0" smtClean="0"/>
              <a:t>Stagnasjon (Norge) og økende forekomst (USA) </a:t>
            </a:r>
            <a:r>
              <a:rPr lang="nb-NO" sz="1600" dirty="0"/>
              <a:t>blant </a:t>
            </a:r>
            <a:r>
              <a:rPr lang="nb-NO" sz="1600" dirty="0" smtClean="0"/>
              <a:t>barn </a:t>
            </a:r>
            <a:r>
              <a:rPr lang="nb-NO" sz="1600" dirty="0"/>
              <a:t>og </a:t>
            </a:r>
            <a:r>
              <a:rPr lang="nb-NO" sz="1600" dirty="0" smtClean="0"/>
              <a:t>unge. I tillegg økende grad av eldre og syke </a:t>
            </a:r>
            <a:r>
              <a:rPr lang="nb-NO" sz="1600" dirty="0"/>
              <a:t>i </a:t>
            </a:r>
            <a:r>
              <a:rPr lang="nb-NO" sz="1600" dirty="0" smtClean="0"/>
              <a:t>befolkningen som har tørre slimhinner som leder til dårlig tannhelse</a:t>
            </a:r>
            <a:endParaRPr lang="nb-NO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367914" y="4075404"/>
            <a:ext cx="82809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SzPct val="130000"/>
              <a:buFont typeface="Arial" panose="020B0604020202020204" pitchFamily="34" charset="0"/>
              <a:buChar char="•"/>
            </a:pPr>
            <a:r>
              <a:rPr lang="nb-NO" sz="2400" dirty="0"/>
              <a:t> Erosjon:</a:t>
            </a:r>
          </a:p>
          <a:p>
            <a:pPr lvl="2">
              <a:buSzPct val="130000"/>
            </a:pPr>
            <a:r>
              <a:rPr lang="nb-NO" sz="1600" dirty="0" smtClean="0"/>
              <a:t>Økende </a:t>
            </a:r>
            <a:r>
              <a:rPr lang="nb-NO" sz="1600" dirty="0"/>
              <a:t>forekomst </a:t>
            </a:r>
            <a:r>
              <a:rPr lang="nb-NO" sz="1600" dirty="0" err="1"/>
              <a:t>pga</a:t>
            </a:r>
            <a:r>
              <a:rPr lang="nb-NO" sz="1600" dirty="0"/>
              <a:t> økt inntak av sure </a:t>
            </a:r>
            <a:r>
              <a:rPr lang="nb-NO" sz="1600" dirty="0" smtClean="0"/>
              <a:t>drikker </a:t>
            </a:r>
            <a:r>
              <a:rPr lang="nb-NO" sz="1600" dirty="0"/>
              <a:t>som juice og Coca cola.</a:t>
            </a:r>
          </a:p>
          <a:p>
            <a:endParaRPr lang="nb-NO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3" y="116632"/>
            <a:ext cx="2808312" cy="18722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80112" y="116631"/>
            <a:ext cx="2592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err="1" smtClean="0">
                <a:solidFill>
                  <a:schemeClr val="bg1"/>
                </a:solidFill>
              </a:rPr>
              <a:t>Illustration</a:t>
            </a:r>
            <a:r>
              <a:rPr lang="nb-NO" sz="1400" dirty="0" smtClean="0">
                <a:solidFill>
                  <a:schemeClr val="bg1"/>
                </a:solidFill>
              </a:rPr>
              <a:t>: </a:t>
            </a:r>
            <a:r>
              <a:rPr lang="nb-NO" sz="1400" dirty="0" err="1" smtClean="0">
                <a:solidFill>
                  <a:schemeClr val="bg1"/>
                </a:solidFill>
              </a:rPr>
              <a:t>Colourbox</a:t>
            </a:r>
            <a:endParaRPr lang="nb-NO" sz="14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2458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7504" y="0"/>
            <a:ext cx="414499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nb-NO" dirty="0" smtClean="0"/>
          </a:p>
          <a:p>
            <a:endParaRPr lang="nb-NO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856984" cy="864096"/>
          </a:xfrm>
        </p:spPr>
        <p:txBody>
          <a:bodyPr/>
          <a:lstStyle/>
          <a:p>
            <a:r>
              <a:rPr lang="en-US" sz="2200" dirty="0" smtClean="0"/>
              <a:t>“</a:t>
            </a:r>
            <a:r>
              <a:rPr lang="en-US" sz="2200" dirty="0" err="1" smtClean="0"/>
              <a:t>Utvikling</a:t>
            </a:r>
            <a:r>
              <a:rPr lang="en-US" sz="2200" dirty="0" smtClean="0"/>
              <a:t> </a:t>
            </a:r>
            <a:r>
              <a:rPr lang="en-US" sz="2200" dirty="0" err="1" smtClean="0"/>
              <a:t>av</a:t>
            </a:r>
            <a:r>
              <a:rPr lang="en-US" sz="2200" dirty="0" smtClean="0"/>
              <a:t> et </a:t>
            </a:r>
            <a:r>
              <a:rPr lang="en-US" sz="2200" dirty="0" err="1" smtClean="0"/>
              <a:t>avansert</a:t>
            </a:r>
            <a:r>
              <a:rPr lang="en-US" sz="2200" dirty="0" smtClean="0"/>
              <a:t> </a:t>
            </a:r>
            <a:r>
              <a:rPr lang="en-US" sz="2200" dirty="0" err="1" smtClean="0"/>
              <a:t>nanopartikulært</a:t>
            </a:r>
            <a:r>
              <a:rPr lang="en-US" sz="2200" dirty="0" smtClean="0"/>
              <a:t> </a:t>
            </a:r>
            <a:r>
              <a:rPr lang="en-US" sz="2200" dirty="0" err="1" smtClean="0"/>
              <a:t>administrasjonssystem</a:t>
            </a:r>
            <a:r>
              <a:rPr lang="en-US" sz="2200" dirty="0" smtClean="0"/>
              <a:t> for </a:t>
            </a:r>
            <a:r>
              <a:rPr lang="en-US" sz="2200" dirty="0" err="1" smtClean="0"/>
              <a:t>legemidler</a:t>
            </a:r>
            <a:r>
              <a:rPr lang="en-US" sz="2200" dirty="0" smtClean="0"/>
              <a:t> med </a:t>
            </a:r>
            <a:r>
              <a:rPr lang="en-US" sz="2200" dirty="0" err="1" smtClean="0"/>
              <a:t>beskyttende</a:t>
            </a:r>
            <a:r>
              <a:rPr lang="en-US" sz="2200" dirty="0" smtClean="0"/>
              <a:t> </a:t>
            </a:r>
            <a:r>
              <a:rPr lang="en-US" sz="2200" dirty="0" err="1" smtClean="0"/>
              <a:t>effekt</a:t>
            </a:r>
            <a:r>
              <a:rPr lang="en-US" sz="2200" dirty="0" smtClean="0"/>
              <a:t> </a:t>
            </a:r>
            <a:r>
              <a:rPr lang="en-US" sz="2200" dirty="0" err="1" smtClean="0"/>
              <a:t>av</a:t>
            </a:r>
            <a:r>
              <a:rPr lang="en-US" sz="2200" dirty="0" smtClean="0"/>
              <a:t> tenner”</a:t>
            </a:r>
            <a:endParaRPr lang="nb-NO" sz="2200" dirty="0"/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124744"/>
            <a:ext cx="4961643" cy="3744416"/>
          </a:xfrm>
        </p:spPr>
      </p:pic>
      <p:sp>
        <p:nvSpPr>
          <p:cNvPr id="11" name="TextBox 10"/>
          <p:cNvSpPr txBox="1"/>
          <p:nvPr/>
        </p:nvSpPr>
        <p:spPr>
          <a:xfrm>
            <a:off x="-36512" y="6546830"/>
            <a:ext cx="38164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 smtClean="0"/>
              <a:t>NFR </a:t>
            </a:r>
            <a:r>
              <a:rPr lang="nb-NO" sz="1600" dirty="0" err="1" smtClean="0"/>
              <a:t>project</a:t>
            </a:r>
            <a:r>
              <a:rPr lang="nb-NO" sz="1600" dirty="0" smtClean="0"/>
              <a:t> </a:t>
            </a:r>
            <a:r>
              <a:rPr lang="nb-NO" sz="1600" dirty="0"/>
              <a:t>231324/F20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251520" y="4653136"/>
            <a:ext cx="8784976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nb-NO" sz="2000" kern="0" dirty="0" smtClean="0"/>
              <a:t>Utvikle to typer partikler:</a:t>
            </a:r>
          </a:p>
          <a:p>
            <a:pPr marL="0" indent="0">
              <a:buFontTx/>
              <a:buNone/>
            </a:pPr>
            <a:r>
              <a:rPr lang="nb-NO" sz="2000" kern="0" dirty="0" smtClean="0"/>
              <a:t>1. Fluorholdige nanopartikler som skal kunne remineralisere tannemaljen.</a:t>
            </a:r>
          </a:p>
          <a:p>
            <a:pPr marL="0" indent="0">
              <a:buFontTx/>
              <a:buNone/>
            </a:pPr>
            <a:r>
              <a:rPr lang="nb-NO" sz="2000" kern="0" dirty="0" smtClean="0"/>
              <a:t>2. «Væskeholdige» nanopartikler som skal kunne </a:t>
            </a:r>
            <a:r>
              <a:rPr lang="nb-NO" sz="2000" kern="0" dirty="0" err="1" smtClean="0"/>
              <a:t>rehydrere</a:t>
            </a:r>
            <a:r>
              <a:rPr lang="nb-NO" sz="2000" kern="0" dirty="0" smtClean="0"/>
              <a:t> slimhinnene i munnhulen.</a:t>
            </a:r>
          </a:p>
          <a:p>
            <a:pPr marL="0" indent="0">
              <a:buFontTx/>
              <a:buNone/>
            </a:pPr>
            <a:endParaRPr lang="nb-NO" sz="2400" kern="0" dirty="0" smtClean="0"/>
          </a:p>
        </p:txBody>
      </p:sp>
      <p:sp>
        <p:nvSpPr>
          <p:cNvPr id="15" name="TextBox 14"/>
          <p:cNvSpPr txBox="1"/>
          <p:nvPr/>
        </p:nvSpPr>
        <p:spPr>
          <a:xfrm>
            <a:off x="395536" y="1844824"/>
            <a:ext cx="27363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200" b="1" dirty="0" smtClean="0"/>
              <a:t>Hvordan oppstår karies?</a:t>
            </a:r>
            <a:endParaRPr lang="nb-NO" sz="2200" b="1" dirty="0"/>
          </a:p>
        </p:txBody>
      </p:sp>
    </p:spTree>
    <p:extLst>
      <p:ext uri="{BB962C8B-B14F-4D97-AF65-F5344CB8AC3E}">
        <p14:creationId xmlns:p14="http://schemas.microsoft.com/office/powerpoint/2010/main" val="743227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39552" y="838200"/>
            <a:ext cx="7696200" cy="1143000"/>
          </a:xfrm>
        </p:spPr>
        <p:txBody>
          <a:bodyPr/>
          <a:lstStyle/>
          <a:p>
            <a:r>
              <a:rPr lang="nb-NO" dirty="0" smtClean="0"/>
              <a:t>Disposisjon</a:t>
            </a:r>
            <a:endParaRPr lang="nb-NO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39552" y="2410544"/>
            <a:ext cx="8147248" cy="4114800"/>
          </a:xfrm>
        </p:spPr>
        <p:txBody>
          <a:bodyPr/>
          <a:lstStyle/>
          <a:p>
            <a:r>
              <a:rPr lang="nb-NO" sz="2600" dirty="0" smtClean="0"/>
              <a:t>Hva er kreft? Hvordan behandle kreft?</a:t>
            </a:r>
          </a:p>
          <a:p>
            <a:r>
              <a:rPr lang="nb-NO" sz="2600" dirty="0" smtClean="0"/>
              <a:t>Hva er </a:t>
            </a:r>
            <a:r>
              <a:rPr lang="nb-NO" sz="2600" dirty="0" err="1" smtClean="0"/>
              <a:t>nanopartikler</a:t>
            </a:r>
            <a:r>
              <a:rPr lang="nb-NO" sz="2600" dirty="0" smtClean="0"/>
              <a:t>? Hvorfor kan nanopartikler være et bra behandlingsalternativ?</a:t>
            </a:r>
          </a:p>
          <a:p>
            <a:r>
              <a:rPr lang="nb-NO" sz="2600" dirty="0" smtClean="0"/>
              <a:t>Passiv og aktiv målstyring</a:t>
            </a:r>
          </a:p>
          <a:p>
            <a:r>
              <a:rPr lang="nb-NO" sz="2600" dirty="0" smtClean="0"/>
              <a:t>Fremtidsvisjoner?</a:t>
            </a:r>
          </a:p>
          <a:p>
            <a:r>
              <a:rPr lang="nb-NO" sz="2600" dirty="0" smtClean="0"/>
              <a:t>Utfordringer knyttet til bruk av nanopartikler</a:t>
            </a:r>
          </a:p>
          <a:p>
            <a:r>
              <a:rPr lang="nb-NO" sz="2600" dirty="0" smtClean="0"/>
              <a:t>Konklusjon</a:t>
            </a:r>
          </a:p>
          <a:p>
            <a:pPr marL="0" indent="0">
              <a:buNone/>
            </a:pPr>
            <a:endParaRPr lang="nb-NO" sz="2400" dirty="0" smtClean="0"/>
          </a:p>
        </p:txBody>
      </p:sp>
      <p:pic>
        <p:nvPicPr>
          <p:cNvPr id="2050" name="Picture 2" descr="https://encrypted-tbn2.gstatic.com/images?q=tbn:ANd9GcSf6ITtCnZ4itF69OF8yFc5sy7W64X_RaNs1QUkURkXxprWCVW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25" y="36964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90084" y="1774004"/>
            <a:ext cx="24744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/>
              <a:t>Bildet er hentet fra </a:t>
            </a:r>
            <a:r>
              <a:rPr lang="nb-NO" sz="1200" dirty="0" smtClean="0"/>
              <a:t>filmen </a:t>
            </a:r>
          </a:p>
          <a:p>
            <a:r>
              <a:rPr lang="nb-NO" sz="1200" dirty="0" smtClean="0"/>
              <a:t>Kule </a:t>
            </a:r>
            <a:r>
              <a:rPr lang="nb-NO" sz="1200" dirty="0" err="1" smtClean="0"/>
              <a:t>Kidz</a:t>
            </a:r>
            <a:r>
              <a:rPr lang="nb-NO" sz="1200" dirty="0" smtClean="0"/>
              <a:t> gråter ikke</a:t>
            </a:r>
            <a:endParaRPr lang="nb-NO" sz="1200" dirty="0"/>
          </a:p>
        </p:txBody>
      </p:sp>
    </p:spTree>
    <p:extLst>
      <p:ext uri="{BB962C8B-B14F-4D97-AF65-F5344CB8AC3E}">
        <p14:creationId xmlns:p14="http://schemas.microsoft.com/office/powerpoint/2010/main" val="587205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235" y="3717032"/>
            <a:ext cx="3240360" cy="2258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665655"/>
            <a:ext cx="2664296" cy="1873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669728" y="863395"/>
            <a:ext cx="3642630" cy="2182910"/>
            <a:chOff x="-19800" y="2984791"/>
            <a:chExt cx="6001495" cy="3646115"/>
          </a:xfrm>
        </p:grpSpPr>
        <p:grpSp>
          <p:nvGrpSpPr>
            <p:cNvPr id="9" name="Group 8"/>
            <p:cNvGrpSpPr/>
            <p:nvPr/>
          </p:nvGrpSpPr>
          <p:grpSpPr>
            <a:xfrm>
              <a:off x="3348032" y="2984791"/>
              <a:ext cx="2633663" cy="3646115"/>
              <a:chOff x="3419872" y="2828581"/>
              <a:chExt cx="2633663" cy="3646115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3563720" y="5909209"/>
                <a:ext cx="304358" cy="5654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nb-NO" sz="1600" dirty="0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3419872" y="2828581"/>
                <a:ext cx="2536825" cy="7711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b-NO" sz="1200" dirty="0" smtClean="0"/>
                  <a:t>LM-pektin + sink</a:t>
                </a:r>
              </a:p>
              <a:p>
                <a:pPr algn="ctr"/>
                <a:r>
                  <a:rPr lang="nb-NO" sz="1200" dirty="0" smtClean="0"/>
                  <a:t>i 0.05 M NaCl</a:t>
                </a:r>
                <a:endParaRPr lang="nb-NO" sz="1200" baseline="-25000" dirty="0" smtClean="0"/>
              </a:p>
            </p:txBody>
          </p:sp>
          <p:grpSp>
            <p:nvGrpSpPr>
              <p:cNvPr id="31" name="Group 11"/>
              <p:cNvGrpSpPr>
                <a:grpSpLocks/>
              </p:cNvGrpSpPr>
              <p:nvPr/>
            </p:nvGrpSpPr>
            <p:grpSpPr bwMode="auto">
              <a:xfrm>
                <a:off x="3419872" y="3501008"/>
                <a:ext cx="2633663" cy="2049044"/>
                <a:chOff x="533400" y="2685494"/>
                <a:chExt cx="2634399" cy="2049249"/>
              </a:xfrm>
            </p:grpSpPr>
            <p:grpSp>
              <p:nvGrpSpPr>
                <p:cNvPr id="33" name="Group 42"/>
                <p:cNvGrpSpPr>
                  <a:grpSpLocks/>
                </p:cNvGrpSpPr>
                <p:nvPr/>
              </p:nvGrpSpPr>
              <p:grpSpPr bwMode="auto">
                <a:xfrm>
                  <a:off x="533400" y="2960339"/>
                  <a:ext cx="263268" cy="1639049"/>
                  <a:chOff x="3507190" y="644181"/>
                  <a:chExt cx="263250" cy="1638471"/>
                </a:xfrm>
              </p:grpSpPr>
              <p:sp>
                <p:nvSpPr>
                  <p:cNvPr id="43" name="TextBox 4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507226" y="2021042"/>
                    <a:ext cx="263214" cy="26161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nb-NO" sz="1100">
                        <a:latin typeface="Arial" charset="0"/>
                      </a:rPr>
                      <a:t>0</a:t>
                    </a:r>
                  </a:p>
                </p:txBody>
              </p:sp>
              <p:sp>
                <p:nvSpPr>
                  <p:cNvPr id="44" name="TextBox 4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507190" y="1328181"/>
                    <a:ext cx="263214" cy="26161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nb-NO" sz="1100">
                        <a:latin typeface="Arial" charset="0"/>
                      </a:rPr>
                      <a:t>2</a:t>
                    </a:r>
                  </a:p>
                </p:txBody>
              </p:sp>
              <p:sp>
                <p:nvSpPr>
                  <p:cNvPr id="45" name="TextBox 4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507226" y="644181"/>
                    <a:ext cx="263214" cy="26161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nb-NO" sz="1100">
                        <a:latin typeface="Arial" charset="0"/>
                      </a:rPr>
                      <a:t>4</a:t>
                    </a:r>
                  </a:p>
                </p:txBody>
              </p:sp>
            </p:grpSp>
            <p:grpSp>
              <p:nvGrpSpPr>
                <p:cNvPr id="34" name="Group 46"/>
                <p:cNvGrpSpPr>
                  <a:grpSpLocks/>
                </p:cNvGrpSpPr>
                <p:nvPr/>
              </p:nvGrpSpPr>
              <p:grpSpPr bwMode="auto">
                <a:xfrm>
                  <a:off x="677426" y="4473041"/>
                  <a:ext cx="1616923" cy="261702"/>
                  <a:chOff x="558106" y="2214463"/>
                  <a:chExt cx="1616814" cy="261610"/>
                </a:xfrm>
              </p:grpSpPr>
              <p:sp>
                <p:nvSpPr>
                  <p:cNvPr id="40" name="TextBox 4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58106" y="2214463"/>
                    <a:ext cx="263214" cy="26161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nb-NO" sz="1100">
                        <a:latin typeface="Arial" charset="0"/>
                      </a:rPr>
                      <a:t>0</a:t>
                    </a:r>
                  </a:p>
                </p:txBody>
              </p:sp>
              <p:sp>
                <p:nvSpPr>
                  <p:cNvPr id="41" name="TextBox 4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234906" y="2214463"/>
                    <a:ext cx="263214" cy="26161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nb-NO" sz="1100">
                        <a:latin typeface="Arial" charset="0"/>
                      </a:rPr>
                      <a:t>2</a:t>
                    </a:r>
                  </a:p>
                </p:txBody>
              </p:sp>
              <p:sp>
                <p:nvSpPr>
                  <p:cNvPr id="42" name="TextBox 4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911706" y="2214463"/>
                    <a:ext cx="263214" cy="26161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nb-NO" sz="1100">
                        <a:latin typeface="Arial" charset="0"/>
                      </a:rPr>
                      <a:t>4</a:t>
                    </a:r>
                  </a:p>
                </p:txBody>
              </p:sp>
            </p:grpSp>
            <p:pic>
              <p:nvPicPr>
                <p:cNvPr id="35" name="Picture 3"/>
                <p:cNvPicPr>
                  <a:picLocks noChangeAspect="1"/>
                </p:cNvPicPr>
                <p:nvPr/>
              </p:nvPicPr>
              <p:blipFill>
                <a:blip r:embed="rId4"/>
                <a:srcRect l="7494" r="5936" b="10011"/>
                <a:stretch>
                  <a:fillRect/>
                </a:stretch>
              </p:blipFill>
              <p:spPr bwMode="auto">
                <a:xfrm>
                  <a:off x="751170" y="2685494"/>
                  <a:ext cx="2401200" cy="183600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36" name="Rectangle 35"/>
                <p:cNvSpPr/>
                <p:nvPr/>
              </p:nvSpPr>
              <p:spPr>
                <a:xfrm>
                  <a:off x="2710471" y="4063163"/>
                  <a:ext cx="360463" cy="14447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nb-NO">
                    <a:solidFill>
                      <a:srgbClr val="FFFFFF"/>
                    </a:solidFill>
                    <a:cs typeface="Arial" charset="0"/>
                  </a:endParaRPr>
                </a:p>
              </p:txBody>
            </p:sp>
            <p:sp>
              <p:nvSpPr>
                <p:cNvPr id="37" name="TextBox 69"/>
                <p:cNvSpPr txBox="1">
                  <a:spLocks noChangeArrowheads="1"/>
                </p:cNvSpPr>
                <p:nvPr/>
              </p:nvSpPr>
              <p:spPr bwMode="auto">
                <a:xfrm>
                  <a:off x="2646363" y="4014018"/>
                  <a:ext cx="496887" cy="26193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nb-NO" sz="1100">
                      <a:latin typeface="Arial" charset="0"/>
                    </a:rPr>
                    <a:t>0 nm</a:t>
                  </a:r>
                </a:p>
              </p:txBody>
            </p:sp>
            <p:sp>
              <p:nvSpPr>
                <p:cNvPr id="38" name="Rectangle 37"/>
                <p:cNvSpPr/>
                <p:nvPr/>
              </p:nvSpPr>
              <p:spPr>
                <a:xfrm>
                  <a:off x="2693003" y="3028009"/>
                  <a:ext cx="360464" cy="14447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nb-NO">
                    <a:solidFill>
                      <a:srgbClr val="FFFFFF"/>
                    </a:solidFill>
                    <a:cs typeface="Arial" charset="0"/>
                  </a:endParaRPr>
                </a:p>
              </p:txBody>
            </p:sp>
            <p:sp>
              <p:nvSpPr>
                <p:cNvPr id="39" name="TextBox 38"/>
                <p:cNvSpPr txBox="1">
                  <a:spLocks noChangeArrowheads="1"/>
                </p:cNvSpPr>
                <p:nvPr/>
              </p:nvSpPr>
              <p:spPr bwMode="auto">
                <a:xfrm>
                  <a:off x="2592000" y="2961506"/>
                  <a:ext cx="575799" cy="2616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nb-NO" sz="1100">
                      <a:latin typeface="Arial" charset="0"/>
                    </a:rPr>
                    <a:t>69 nm</a:t>
                  </a:r>
                </a:p>
              </p:txBody>
            </p:sp>
          </p:grpSp>
        </p:grpSp>
        <p:grpSp>
          <p:nvGrpSpPr>
            <p:cNvPr id="10" name="Group 9"/>
            <p:cNvGrpSpPr/>
            <p:nvPr/>
          </p:nvGrpSpPr>
          <p:grpSpPr>
            <a:xfrm>
              <a:off x="-19800" y="2984791"/>
              <a:ext cx="3077171" cy="3489450"/>
              <a:chOff x="6028704" y="2900589"/>
              <a:chExt cx="3077171" cy="3489450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6340519" y="5805264"/>
                <a:ext cx="226376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nb-NO" sz="1600" dirty="0"/>
              </a:p>
            </p:txBody>
          </p:sp>
          <p:grpSp>
            <p:nvGrpSpPr>
              <p:cNvPr id="12" name="Group 1"/>
              <p:cNvGrpSpPr>
                <a:grpSpLocks/>
              </p:cNvGrpSpPr>
              <p:nvPr/>
            </p:nvGrpSpPr>
            <p:grpSpPr bwMode="auto">
              <a:xfrm>
                <a:off x="6372200" y="3539777"/>
                <a:ext cx="2733675" cy="2049463"/>
                <a:chOff x="632743" y="2613210"/>
                <a:chExt cx="2733675" cy="2049525"/>
              </a:xfrm>
            </p:grpSpPr>
            <p:grpSp>
              <p:nvGrpSpPr>
                <p:cNvPr id="15" name="Group 62"/>
                <p:cNvGrpSpPr>
                  <a:grpSpLocks/>
                </p:cNvGrpSpPr>
                <p:nvPr/>
              </p:nvGrpSpPr>
              <p:grpSpPr bwMode="auto">
                <a:xfrm>
                  <a:off x="632743" y="2613210"/>
                  <a:ext cx="2616200" cy="2049525"/>
                  <a:chOff x="414090" y="3091566"/>
                  <a:chExt cx="2616024" cy="2048803"/>
                </a:xfrm>
              </p:grpSpPr>
              <p:pic>
                <p:nvPicPr>
                  <p:cNvPr id="20" name="Picture 27"/>
                  <p:cNvPicPr>
                    <a:picLocks noChangeAspect="1"/>
                  </p:cNvPicPr>
                  <p:nvPr/>
                </p:nvPicPr>
                <p:blipFill>
                  <a:blip r:embed="rId5"/>
                  <a:srcRect l="7516" r="5959" b="9978"/>
                  <a:stretch>
                    <a:fillRect/>
                  </a:stretch>
                </p:blipFill>
                <p:spPr bwMode="auto">
                  <a:xfrm>
                    <a:off x="630114" y="3091566"/>
                    <a:ext cx="2400000" cy="183665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grpSp>
                <p:nvGrpSpPr>
                  <p:cNvPr id="21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414090" y="3366591"/>
                    <a:ext cx="263250" cy="1638471"/>
                    <a:chOff x="3507190" y="644181"/>
                    <a:chExt cx="263250" cy="1638471"/>
                  </a:xfrm>
                </p:grpSpPr>
                <p:sp>
                  <p:nvSpPr>
                    <p:cNvPr id="26" name="TextBox 43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507226" y="2021042"/>
                      <a:ext cx="263214" cy="26161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nb-NO" sz="1100">
                          <a:latin typeface="Arial" charset="0"/>
                        </a:rPr>
                        <a:t>0</a:t>
                      </a:r>
                    </a:p>
                  </p:txBody>
                </p:sp>
                <p:sp>
                  <p:nvSpPr>
                    <p:cNvPr id="27" name="TextBox 4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507190" y="1328181"/>
                      <a:ext cx="263214" cy="26161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nb-NO" sz="1100">
                          <a:latin typeface="Arial" charset="0"/>
                        </a:rPr>
                        <a:t>2</a:t>
                      </a:r>
                    </a:p>
                  </p:txBody>
                </p:sp>
                <p:sp>
                  <p:nvSpPr>
                    <p:cNvPr id="28" name="TextBox 45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507226" y="644181"/>
                      <a:ext cx="263214" cy="26161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nb-NO" sz="1100">
                          <a:latin typeface="Arial" charset="0"/>
                        </a:rPr>
                        <a:t>4</a:t>
                      </a:r>
                    </a:p>
                  </p:txBody>
                </p:sp>
              </p:grpSp>
              <p:grpSp>
                <p:nvGrpSpPr>
                  <p:cNvPr id="22" name="Group 46"/>
                  <p:cNvGrpSpPr>
                    <a:grpSpLocks/>
                  </p:cNvGrpSpPr>
                  <p:nvPr/>
                </p:nvGrpSpPr>
                <p:grpSpPr bwMode="auto">
                  <a:xfrm>
                    <a:off x="558106" y="4878759"/>
                    <a:ext cx="1616814" cy="261610"/>
                    <a:chOff x="558106" y="2214463"/>
                    <a:chExt cx="1616814" cy="261610"/>
                  </a:xfrm>
                </p:grpSpPr>
                <p:sp>
                  <p:nvSpPr>
                    <p:cNvPr id="23" name="TextBox 4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58106" y="2214463"/>
                      <a:ext cx="263214" cy="26161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nb-NO" sz="1100">
                          <a:latin typeface="Arial" charset="0"/>
                        </a:rPr>
                        <a:t>0</a:t>
                      </a:r>
                    </a:p>
                  </p:txBody>
                </p:sp>
                <p:sp>
                  <p:nvSpPr>
                    <p:cNvPr id="24" name="TextBox 48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234906" y="2214463"/>
                      <a:ext cx="263214" cy="26161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nb-NO" sz="1100">
                          <a:latin typeface="Arial" charset="0"/>
                        </a:rPr>
                        <a:t>2</a:t>
                      </a:r>
                    </a:p>
                  </p:txBody>
                </p:sp>
                <p:sp>
                  <p:nvSpPr>
                    <p:cNvPr id="25" name="TextBox 49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911706" y="2214463"/>
                      <a:ext cx="263214" cy="26161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nb-NO" sz="1100">
                          <a:latin typeface="Arial" charset="0"/>
                        </a:rPr>
                        <a:t>4</a:t>
                      </a:r>
                    </a:p>
                  </p:txBody>
                </p:sp>
              </p:grpSp>
            </p:grpSp>
            <p:sp>
              <p:nvSpPr>
                <p:cNvPr id="16" name="Rectangle 15"/>
                <p:cNvSpPr/>
                <p:nvPr/>
              </p:nvSpPr>
              <p:spPr>
                <a:xfrm>
                  <a:off x="2809205" y="3991202"/>
                  <a:ext cx="360363" cy="14446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nb-NO">
                    <a:solidFill>
                      <a:srgbClr val="FFFFFF"/>
                    </a:solidFill>
                    <a:cs typeface="Arial" charset="0"/>
                  </a:endParaRPr>
                </a:p>
              </p:txBody>
            </p:sp>
            <p:sp>
              <p:nvSpPr>
                <p:cNvPr id="17" name="TextBox 69"/>
                <p:cNvSpPr txBox="1">
                  <a:spLocks noChangeArrowheads="1"/>
                </p:cNvSpPr>
                <p:nvPr/>
              </p:nvSpPr>
              <p:spPr bwMode="auto">
                <a:xfrm>
                  <a:off x="2745706" y="3942010"/>
                  <a:ext cx="496887" cy="26193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nb-NO" sz="1100">
                      <a:latin typeface="Arial" charset="0"/>
                    </a:rPr>
                    <a:t>0 nm</a:t>
                  </a:r>
                </a:p>
              </p:txBody>
            </p:sp>
            <p:sp>
              <p:nvSpPr>
                <p:cNvPr id="18" name="Rectangle 17"/>
                <p:cNvSpPr/>
                <p:nvPr/>
              </p:nvSpPr>
              <p:spPr>
                <a:xfrm>
                  <a:off x="2791743" y="2956120"/>
                  <a:ext cx="360362" cy="14446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nb-NO">
                    <a:solidFill>
                      <a:srgbClr val="FFFFFF"/>
                    </a:solidFill>
                    <a:cs typeface="Arial" charset="0"/>
                  </a:endParaRPr>
                </a:p>
              </p:txBody>
            </p:sp>
            <p:sp>
              <p:nvSpPr>
                <p:cNvPr id="19" name="TextBox 70"/>
                <p:cNvSpPr txBox="1">
                  <a:spLocks noChangeArrowheads="1"/>
                </p:cNvSpPr>
                <p:nvPr/>
              </p:nvSpPr>
              <p:spPr bwMode="auto">
                <a:xfrm>
                  <a:off x="2674268" y="2889498"/>
                  <a:ext cx="692150" cy="2603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nb-NO" sz="1100" dirty="0">
                      <a:latin typeface="Arial" charset="0"/>
                    </a:rPr>
                    <a:t>28.3 </a:t>
                  </a:r>
                  <a:r>
                    <a:rPr lang="nb-NO" sz="1100" dirty="0" err="1">
                      <a:latin typeface="Arial" charset="0"/>
                    </a:rPr>
                    <a:t>nm</a:t>
                  </a:r>
                  <a:endParaRPr lang="nb-NO" sz="1100" dirty="0">
                    <a:latin typeface="Arial" charset="0"/>
                  </a:endParaRPr>
                </a:p>
              </p:txBody>
            </p:sp>
          </p:grpSp>
          <p:sp>
            <p:nvSpPr>
              <p:cNvPr id="13" name="TextBox 12"/>
              <p:cNvSpPr txBox="1"/>
              <p:nvPr/>
            </p:nvSpPr>
            <p:spPr>
              <a:xfrm>
                <a:off x="6028704" y="2900589"/>
                <a:ext cx="2880321" cy="7711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b-NO" sz="1200" dirty="0" smtClean="0"/>
                  <a:t>LM-pektin + </a:t>
                </a:r>
                <a:r>
                  <a:rPr lang="nb-NO" sz="1200" dirty="0" smtClean="0"/>
                  <a:t>sink</a:t>
                </a:r>
                <a:endParaRPr lang="nb-NO" sz="1200" dirty="0" smtClean="0"/>
              </a:p>
              <a:p>
                <a:pPr algn="ctr"/>
                <a:r>
                  <a:rPr lang="nb-NO" sz="1200" dirty="0"/>
                  <a:t>i</a:t>
                </a:r>
                <a:r>
                  <a:rPr lang="nb-NO" sz="1200" dirty="0" smtClean="0"/>
                  <a:t> vann</a:t>
                </a:r>
                <a:endParaRPr lang="nb-NO" sz="1200" baseline="-25000" dirty="0" smtClean="0"/>
              </a:p>
            </p:txBody>
          </p:sp>
        </p:grpSp>
      </p:grpSp>
      <p:pic>
        <p:nvPicPr>
          <p:cNvPr id="48" name="Picture 4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79" y="2602408"/>
            <a:ext cx="2246302" cy="130667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746" y="2562720"/>
            <a:ext cx="2098489" cy="1489539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669728" y="2741627"/>
            <a:ext cx="1770911" cy="276999"/>
          </a:xfrm>
          <a:prstGeom prst="rect">
            <a:avLst/>
          </a:prstGeom>
          <a:solidFill>
            <a:schemeClr val="tx1">
              <a:lumMod val="95000"/>
              <a:lumOff val="5000"/>
              <a:alpha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nb-NO" sz="1200" dirty="0" smtClean="0">
                <a:solidFill>
                  <a:schemeClr val="bg1"/>
                </a:solidFill>
              </a:rPr>
              <a:t>Alginat i vann</a:t>
            </a:r>
            <a:endParaRPr lang="nb-NO" sz="1200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75" y="4077072"/>
            <a:ext cx="1757164" cy="1232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TextBox 52"/>
          <p:cNvSpPr txBox="1"/>
          <p:nvPr/>
        </p:nvSpPr>
        <p:spPr>
          <a:xfrm>
            <a:off x="2971203" y="2667768"/>
            <a:ext cx="1175507" cy="461665"/>
          </a:xfrm>
          <a:prstGeom prst="rect">
            <a:avLst/>
          </a:prstGeom>
          <a:solidFill>
            <a:schemeClr val="tx1">
              <a:lumMod val="95000"/>
              <a:lumOff val="5000"/>
              <a:alpha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nb-NO" sz="1200" dirty="0" smtClean="0">
                <a:solidFill>
                  <a:schemeClr val="bg1"/>
                </a:solidFill>
              </a:rPr>
              <a:t>Alginat</a:t>
            </a:r>
            <a:r>
              <a:rPr lang="nb-NO" sz="1200" dirty="0">
                <a:solidFill>
                  <a:schemeClr val="bg1"/>
                </a:solidFill>
              </a:rPr>
              <a:t> </a:t>
            </a:r>
            <a:r>
              <a:rPr lang="nb-NO" sz="1200" dirty="0" smtClean="0">
                <a:solidFill>
                  <a:schemeClr val="bg1"/>
                </a:solidFill>
              </a:rPr>
              <a:t>+</a:t>
            </a:r>
            <a:r>
              <a:rPr lang="nb-NO" sz="1200" dirty="0" smtClean="0">
                <a:solidFill>
                  <a:schemeClr val="bg1"/>
                </a:solidFill>
              </a:rPr>
              <a:t> sink</a:t>
            </a:r>
            <a:endParaRPr lang="nb-NO" sz="1200" dirty="0" smtClean="0">
              <a:solidFill>
                <a:schemeClr val="bg1"/>
              </a:solidFill>
            </a:endParaRPr>
          </a:p>
          <a:p>
            <a:r>
              <a:rPr lang="nb-NO" sz="1200" dirty="0" smtClean="0">
                <a:solidFill>
                  <a:schemeClr val="bg1"/>
                </a:solidFill>
              </a:rPr>
              <a:t>i 0.05M </a:t>
            </a:r>
            <a:r>
              <a:rPr lang="nb-NO" sz="1200" dirty="0" err="1" smtClean="0">
                <a:solidFill>
                  <a:schemeClr val="bg1"/>
                </a:solidFill>
              </a:rPr>
              <a:t>NaCl</a:t>
            </a:r>
            <a:r>
              <a:rPr lang="nb-NO" sz="1200" dirty="0" smtClean="0">
                <a:solidFill>
                  <a:schemeClr val="bg1"/>
                </a:solidFill>
              </a:rPr>
              <a:t>  </a:t>
            </a:r>
            <a:endParaRPr lang="nb-NO" sz="1200" dirty="0">
              <a:solidFill>
                <a:schemeClr val="bg1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97340" y="4149080"/>
            <a:ext cx="1710012" cy="276999"/>
          </a:xfrm>
          <a:prstGeom prst="rect">
            <a:avLst/>
          </a:prstGeom>
          <a:solidFill>
            <a:schemeClr val="tx1">
              <a:lumMod val="95000"/>
              <a:lumOff val="5000"/>
              <a:alpha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nb-NO" sz="1200" dirty="0" err="1" smtClean="0">
                <a:solidFill>
                  <a:schemeClr val="bg1"/>
                </a:solidFill>
              </a:rPr>
              <a:t>Liposomer</a:t>
            </a:r>
            <a:endParaRPr lang="nb-NO" sz="1200" dirty="0">
              <a:solidFill>
                <a:schemeClr val="bg1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175103" y="5661248"/>
            <a:ext cx="4464496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 err="1"/>
              <a:t>H.Jonassen</a:t>
            </a:r>
            <a:r>
              <a:rPr lang="en-US" sz="1050" dirty="0"/>
              <a:t>, A. Treves, A-L. </a:t>
            </a:r>
            <a:r>
              <a:rPr lang="en-US" sz="1050" dirty="0" err="1"/>
              <a:t>Kjøniksen</a:t>
            </a:r>
            <a:r>
              <a:rPr lang="en-US" sz="1050" dirty="0"/>
              <a:t>, G. </a:t>
            </a:r>
            <a:r>
              <a:rPr lang="en-US" sz="1050" dirty="0" err="1"/>
              <a:t>Smistad</a:t>
            </a:r>
            <a:r>
              <a:rPr lang="en-US" sz="1050" dirty="0"/>
              <a:t>, M. </a:t>
            </a:r>
            <a:r>
              <a:rPr lang="en-US" sz="1050" dirty="0" err="1"/>
              <a:t>Hiorth</a:t>
            </a:r>
            <a:r>
              <a:rPr lang="en-US" sz="1050" dirty="0"/>
              <a:t>. (2013) </a:t>
            </a:r>
            <a:r>
              <a:rPr lang="en-US" sz="1050" dirty="0" err="1"/>
              <a:t>Biomacromolecules</a:t>
            </a:r>
            <a:r>
              <a:rPr lang="en-US" sz="1050" dirty="0"/>
              <a:t> 14, (10), 3523-3531</a:t>
            </a:r>
            <a:r>
              <a:rPr lang="en-US" sz="1400" dirty="0" smtClean="0"/>
              <a:t>.</a:t>
            </a:r>
          </a:p>
          <a:p>
            <a:endParaRPr lang="en-US" sz="1400" dirty="0" smtClean="0"/>
          </a:p>
          <a:p>
            <a:endParaRPr lang="en-US" sz="1400" dirty="0"/>
          </a:p>
        </p:txBody>
      </p:sp>
      <p:sp>
        <p:nvSpPr>
          <p:cNvPr id="56" name="Rectangle 55"/>
          <p:cNvSpPr/>
          <p:nvPr/>
        </p:nvSpPr>
        <p:spPr>
          <a:xfrm>
            <a:off x="4821235" y="6116559"/>
            <a:ext cx="439248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S. Nguyen, M. </a:t>
            </a:r>
            <a:r>
              <a:rPr lang="en-US" sz="1000" dirty="0" err="1"/>
              <a:t>Hiorth</a:t>
            </a:r>
            <a:r>
              <a:rPr lang="en-US" sz="1000" dirty="0"/>
              <a:t>, M. </a:t>
            </a:r>
            <a:r>
              <a:rPr lang="en-US" sz="1000" dirty="0" err="1"/>
              <a:t>Rykke</a:t>
            </a:r>
            <a:r>
              <a:rPr lang="en-US" sz="1000" dirty="0"/>
              <a:t>, G. </a:t>
            </a:r>
            <a:r>
              <a:rPr lang="en-US" sz="1000" dirty="0" err="1"/>
              <a:t>Smistad</a:t>
            </a:r>
            <a:r>
              <a:rPr lang="en-US" sz="1000" dirty="0"/>
              <a:t>. </a:t>
            </a:r>
            <a:r>
              <a:rPr lang="en-US" sz="1000" i="1" dirty="0" smtClean="0"/>
              <a:t>Studies </a:t>
            </a:r>
            <a:r>
              <a:rPr lang="en-US" sz="1000" i="1" dirty="0"/>
              <a:t>on adsorption of liposomes to the dental enamel. </a:t>
            </a:r>
            <a:r>
              <a:rPr lang="en-US" sz="1000" dirty="0"/>
              <a:t>European Journal of Pharmaceutical Science. (2013). 50, 78-85.  </a:t>
            </a:r>
            <a:endParaRPr lang="nb-NO" sz="1000" dirty="0"/>
          </a:p>
        </p:txBody>
      </p:sp>
      <p:sp>
        <p:nvSpPr>
          <p:cNvPr id="47" name="Rectangle 46"/>
          <p:cNvSpPr/>
          <p:nvPr/>
        </p:nvSpPr>
        <p:spPr>
          <a:xfrm>
            <a:off x="179512" y="6149443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 err="1"/>
              <a:t>S.Pistone</a:t>
            </a:r>
            <a:r>
              <a:rPr lang="en-US" sz="1000" dirty="0"/>
              <a:t>, </a:t>
            </a:r>
            <a:r>
              <a:rPr lang="en-US" sz="1000" dirty="0" err="1"/>
              <a:t>Qoragluu</a:t>
            </a:r>
            <a:r>
              <a:rPr lang="en-US" sz="1000" dirty="0"/>
              <a:t>. D, </a:t>
            </a:r>
            <a:r>
              <a:rPr lang="en-US" sz="1000" dirty="0" err="1"/>
              <a:t>Smistad.G</a:t>
            </a:r>
            <a:r>
              <a:rPr lang="en-US" sz="1000" dirty="0"/>
              <a:t>, </a:t>
            </a:r>
            <a:r>
              <a:rPr lang="en-US" sz="1000" dirty="0" err="1" smtClean="0"/>
              <a:t>M.Hiorth</a:t>
            </a:r>
            <a:r>
              <a:rPr lang="en-US" sz="1000" dirty="0" smtClean="0"/>
              <a:t>. Accepted </a:t>
            </a:r>
            <a:r>
              <a:rPr lang="en-US" sz="1000" dirty="0"/>
              <a:t>Soft Matter 2015.</a:t>
            </a:r>
            <a:endParaRPr lang="nb-NO" sz="1000" dirty="0"/>
          </a:p>
        </p:txBody>
      </p:sp>
      <p:sp>
        <p:nvSpPr>
          <p:cNvPr id="52" name="TextBox 51"/>
          <p:cNvSpPr txBox="1"/>
          <p:nvPr/>
        </p:nvSpPr>
        <p:spPr>
          <a:xfrm>
            <a:off x="683475" y="5032922"/>
            <a:ext cx="17571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 err="1" smtClean="0"/>
              <a:t>Ilustration</a:t>
            </a:r>
            <a:r>
              <a:rPr lang="nb-NO" sz="1200" dirty="0" smtClean="0"/>
              <a:t>: G. Smistad</a:t>
            </a:r>
            <a:endParaRPr lang="nb-NO" sz="1200" dirty="0"/>
          </a:p>
        </p:txBody>
      </p:sp>
    </p:spTree>
    <p:extLst>
      <p:ext uri="{BB962C8B-B14F-4D97-AF65-F5344CB8AC3E}">
        <p14:creationId xmlns:p14="http://schemas.microsoft.com/office/powerpoint/2010/main" val="1929021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3568" y="836712"/>
            <a:ext cx="7696200" cy="1143000"/>
          </a:xfrm>
        </p:spPr>
        <p:txBody>
          <a:bodyPr/>
          <a:lstStyle/>
          <a:p>
            <a:r>
              <a:rPr lang="nb-NO" dirty="0" smtClean="0"/>
              <a:t>Utfordringer ved bruk av nanopartikler</a:t>
            </a:r>
            <a:endParaRPr lang="nb-NO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71600" y="1978496"/>
            <a:ext cx="7696200" cy="4114800"/>
          </a:xfrm>
        </p:spPr>
        <p:txBody>
          <a:bodyPr/>
          <a:lstStyle/>
          <a:p>
            <a:r>
              <a:rPr lang="nb-NO" sz="2600" dirty="0" err="1" smtClean="0"/>
              <a:t>Biodegraderbarhet</a:t>
            </a:r>
            <a:r>
              <a:rPr lang="nb-NO" sz="2600" dirty="0" smtClean="0"/>
              <a:t> av </a:t>
            </a:r>
            <a:r>
              <a:rPr lang="nb-NO" sz="2600" dirty="0" err="1" smtClean="0"/>
              <a:t>nanopartiklene</a:t>
            </a:r>
            <a:r>
              <a:rPr lang="nb-NO" sz="2600" dirty="0" smtClean="0"/>
              <a:t>?</a:t>
            </a:r>
          </a:p>
          <a:p>
            <a:r>
              <a:rPr lang="nb-NO" sz="2600" dirty="0" smtClean="0"/>
              <a:t>Økt opphopning i andre organer?</a:t>
            </a:r>
          </a:p>
          <a:p>
            <a:r>
              <a:rPr lang="nb-NO" sz="2600" dirty="0" smtClean="0"/>
              <a:t>Ikke optimal målstyring?</a:t>
            </a:r>
          </a:p>
          <a:p>
            <a:r>
              <a:rPr lang="nb-NO" sz="2600" dirty="0" smtClean="0"/>
              <a:t>Manglende frisetting av virkestoffet?</a:t>
            </a:r>
          </a:p>
          <a:p>
            <a:r>
              <a:rPr lang="nb-NO" sz="2600" dirty="0" smtClean="0"/>
              <a:t>Aktiv målstyring betinger passiv målstyring</a:t>
            </a:r>
            <a:endParaRPr lang="nb-NO" sz="2600" dirty="0"/>
          </a:p>
        </p:txBody>
      </p:sp>
      <p:pic>
        <p:nvPicPr>
          <p:cNvPr id="1026" name="Picture 2" descr="C:\Users\marianhm\AppData\Local\Microsoft\Windows\Temporary Internet Files\Content.IE5\XRFNS531\MC900238395[1].w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849704"/>
            <a:ext cx="1848917" cy="1819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1217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240" y="505439"/>
            <a:ext cx="7696200" cy="1143000"/>
          </a:xfrm>
        </p:spPr>
        <p:txBody>
          <a:bodyPr/>
          <a:lstStyle/>
          <a:p>
            <a:r>
              <a:rPr lang="nb-NO" dirty="0" smtClean="0"/>
              <a:t>Oppsummering</a:t>
            </a:r>
            <a:endParaRPr lang="nb-NO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899592" y="1412776"/>
            <a:ext cx="7696200" cy="4114800"/>
          </a:xfrm>
        </p:spPr>
        <p:txBody>
          <a:bodyPr/>
          <a:lstStyle/>
          <a:p>
            <a:pPr marL="0" indent="0">
              <a:buNone/>
            </a:pPr>
            <a:r>
              <a:rPr lang="nb-NO" sz="2200" dirty="0" smtClean="0"/>
              <a:t>Det </a:t>
            </a:r>
            <a:r>
              <a:rPr lang="nb-NO" sz="2200" dirty="0"/>
              <a:t>vi </a:t>
            </a:r>
            <a:r>
              <a:rPr lang="nb-NO" sz="2200" dirty="0" smtClean="0"/>
              <a:t>ønsker er </a:t>
            </a:r>
            <a:r>
              <a:rPr lang="nb-NO" sz="2200" dirty="0"/>
              <a:t>å</a:t>
            </a:r>
          </a:p>
          <a:p>
            <a:pPr eaLnBrk="1" hangingPunct="1"/>
            <a:r>
              <a:rPr lang="nb-NO" sz="2200" dirty="0" smtClean="0"/>
              <a:t>Bedre responsen</a:t>
            </a:r>
          </a:p>
          <a:p>
            <a:pPr eaLnBrk="1" hangingPunct="1"/>
            <a:r>
              <a:rPr lang="nb-NO" sz="2200" dirty="0" smtClean="0"/>
              <a:t>Mer effektiv behandling</a:t>
            </a:r>
          </a:p>
          <a:p>
            <a:pPr eaLnBrk="1" hangingPunct="1"/>
            <a:r>
              <a:rPr lang="nb-NO" sz="2200" dirty="0" smtClean="0">
                <a:solidFill>
                  <a:srgbClr val="00B050"/>
                </a:solidFill>
              </a:rPr>
              <a:t>Færre bivirkninger</a:t>
            </a:r>
          </a:p>
          <a:p>
            <a:pPr eaLnBrk="1" hangingPunct="1"/>
            <a:endParaRPr lang="nb-NO" sz="2200" dirty="0">
              <a:solidFill>
                <a:srgbClr val="00B050"/>
              </a:solidFill>
            </a:endParaRPr>
          </a:p>
          <a:p>
            <a:pPr marL="0" indent="0" eaLnBrk="1" hangingPunct="1">
              <a:buNone/>
            </a:pPr>
            <a:endParaRPr lang="nb-NO" sz="2200" dirty="0" smtClean="0">
              <a:solidFill>
                <a:srgbClr val="00B050"/>
              </a:solidFill>
            </a:endParaRPr>
          </a:p>
          <a:p>
            <a:r>
              <a:rPr lang="nb-NO" sz="2200" dirty="0"/>
              <a:t>Det foregår mye forskning på nanopartikler som bærersystem for nye legemidler</a:t>
            </a:r>
          </a:p>
          <a:p>
            <a:r>
              <a:rPr lang="nb-NO" sz="2200" dirty="0"/>
              <a:t>Har et stort potensial innen </a:t>
            </a:r>
            <a:r>
              <a:rPr lang="nb-NO" sz="2200" dirty="0" smtClean="0"/>
              <a:t>kreftbehandling og ved lokalbehandling av </a:t>
            </a:r>
            <a:r>
              <a:rPr lang="nb-NO" sz="2200" dirty="0" err="1" smtClean="0"/>
              <a:t>f.eks</a:t>
            </a:r>
            <a:r>
              <a:rPr lang="nb-NO" sz="2200" smtClean="0"/>
              <a:t> slimhinner</a:t>
            </a:r>
            <a:endParaRPr lang="nb-NO" sz="2200" dirty="0"/>
          </a:p>
          <a:p>
            <a:r>
              <a:rPr lang="nb-NO" sz="2200" dirty="0"/>
              <a:t>Foreløpig få </a:t>
            </a:r>
            <a:r>
              <a:rPr lang="nb-NO" sz="2200" dirty="0" err="1"/>
              <a:t>nanobaserte</a:t>
            </a:r>
            <a:r>
              <a:rPr lang="nb-NO" sz="2200" dirty="0"/>
              <a:t> preparater på </a:t>
            </a:r>
            <a:r>
              <a:rPr lang="nb-NO" sz="2200" dirty="0" smtClean="0"/>
              <a:t>markedet</a:t>
            </a:r>
          </a:p>
          <a:p>
            <a:r>
              <a:rPr lang="nb-NO" sz="2200" dirty="0"/>
              <a:t>Mest sannsynlig vil vi få flere </a:t>
            </a:r>
            <a:r>
              <a:rPr lang="nb-NO" sz="2200" dirty="0" err="1"/>
              <a:t>nanobaserte</a:t>
            </a:r>
            <a:r>
              <a:rPr lang="nb-NO" sz="2200" dirty="0"/>
              <a:t> preparater på </a:t>
            </a:r>
            <a:r>
              <a:rPr lang="nb-NO" sz="2200" dirty="0" smtClean="0"/>
              <a:t>markedet i fremtiden</a:t>
            </a:r>
            <a:endParaRPr lang="nb-NO" sz="2200" dirty="0"/>
          </a:p>
          <a:p>
            <a:pPr marL="0" indent="0">
              <a:buNone/>
            </a:pPr>
            <a:endParaRPr lang="nb-NO" sz="2400" dirty="0"/>
          </a:p>
          <a:p>
            <a:pPr eaLnBrk="1" hangingPunct="1"/>
            <a:endParaRPr lang="nb-NO" sz="2400" dirty="0" smtClean="0">
              <a:solidFill>
                <a:srgbClr val="00B050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984044" y="2903171"/>
            <a:ext cx="7696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9pPr>
          </a:lstStyle>
          <a:p>
            <a:r>
              <a:rPr lang="nb-NO" kern="0" dirty="0" smtClean="0"/>
              <a:t>Konklusjon</a:t>
            </a:r>
            <a:endParaRPr lang="nb-NO" kern="0" dirty="0"/>
          </a:p>
        </p:txBody>
      </p:sp>
      <p:sp>
        <p:nvSpPr>
          <p:cNvPr id="8" name="TextBox 7"/>
          <p:cNvSpPr txBox="1"/>
          <p:nvPr/>
        </p:nvSpPr>
        <p:spPr>
          <a:xfrm>
            <a:off x="6876256" y="1067252"/>
            <a:ext cx="21602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9600" dirty="0" smtClean="0"/>
              <a:t>?</a:t>
            </a:r>
            <a:endParaRPr lang="nb-NO" sz="9600" dirty="0"/>
          </a:p>
        </p:txBody>
      </p:sp>
      <p:grpSp>
        <p:nvGrpSpPr>
          <p:cNvPr id="10" name="Group 210"/>
          <p:cNvGrpSpPr/>
          <p:nvPr/>
        </p:nvGrpSpPr>
        <p:grpSpPr>
          <a:xfrm>
            <a:off x="4767664" y="133412"/>
            <a:ext cx="1728192" cy="1603244"/>
            <a:chOff x="5076056" y="4588656"/>
            <a:chExt cx="1774240" cy="1704007"/>
          </a:xfrm>
        </p:grpSpPr>
        <p:grpSp>
          <p:nvGrpSpPr>
            <p:cNvPr id="11" name="Group 211"/>
            <p:cNvGrpSpPr/>
            <p:nvPr/>
          </p:nvGrpSpPr>
          <p:grpSpPr>
            <a:xfrm>
              <a:off x="5076056" y="4588656"/>
              <a:ext cx="1774240" cy="1704007"/>
              <a:chOff x="956836" y="133223"/>
              <a:chExt cx="6503127" cy="6586616"/>
            </a:xfrm>
          </p:grpSpPr>
          <p:grpSp>
            <p:nvGrpSpPr>
              <p:cNvPr id="19" name="Group 219"/>
              <p:cNvGrpSpPr/>
              <p:nvPr/>
            </p:nvGrpSpPr>
            <p:grpSpPr>
              <a:xfrm>
                <a:off x="2069855" y="1188729"/>
                <a:ext cx="4295705" cy="4268850"/>
                <a:chOff x="2069855" y="1188729"/>
                <a:chExt cx="4295705" cy="4268850"/>
              </a:xfrm>
            </p:grpSpPr>
            <p:grpSp>
              <p:nvGrpSpPr>
                <p:cNvPr id="149" name="Group 349"/>
                <p:cNvGrpSpPr/>
                <p:nvPr/>
              </p:nvGrpSpPr>
              <p:grpSpPr>
                <a:xfrm rot="18001550">
                  <a:off x="5242739" y="3621371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202" name="Oval 402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203" name="Curved Connector 403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4" name="Curved Connector 404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0" name="Group 350"/>
                <p:cNvGrpSpPr/>
                <p:nvPr/>
              </p:nvGrpSpPr>
              <p:grpSpPr>
                <a:xfrm rot="20019662">
                  <a:off x="4691938" y="4130720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199" name="Oval 399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200" name="Curved Connector 400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1" name="Curved Connector 401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1" name="Group 351"/>
                <p:cNvGrpSpPr/>
                <p:nvPr/>
              </p:nvGrpSpPr>
              <p:grpSpPr>
                <a:xfrm>
                  <a:off x="3977881" y="4293096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196" name="Oval 396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197" name="Curved Connector 397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8" name="Curved Connector 398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2" name="Group 352"/>
                <p:cNvGrpSpPr/>
                <p:nvPr/>
              </p:nvGrpSpPr>
              <p:grpSpPr>
                <a:xfrm rot="5633765">
                  <a:off x="2403158" y="2367428"/>
                  <a:ext cx="576064" cy="1242669"/>
                  <a:chOff x="3923928" y="2780928"/>
                  <a:chExt cx="576064" cy="1164483"/>
                </a:xfrm>
              </p:grpSpPr>
              <p:sp>
                <p:nvSpPr>
                  <p:cNvPr id="193" name="Oval 393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194" name="Curved Connector 394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5" name="Curved Connector 395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3" name="Group 353"/>
                <p:cNvGrpSpPr/>
                <p:nvPr/>
              </p:nvGrpSpPr>
              <p:grpSpPr>
                <a:xfrm rot="7138483">
                  <a:off x="2700614" y="1796615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190" name="Oval 390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191" name="Curved Connector 391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2" name="Curved Connector 392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4" name="Group 354"/>
                <p:cNvGrpSpPr/>
                <p:nvPr/>
              </p:nvGrpSpPr>
              <p:grpSpPr>
                <a:xfrm rot="8983442">
                  <a:off x="3263623" y="1363558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187" name="Oval 387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188" name="Curved Connector 388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9" name="Curved Connector 389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5" name="Group 355"/>
                <p:cNvGrpSpPr/>
                <p:nvPr/>
              </p:nvGrpSpPr>
              <p:grpSpPr>
                <a:xfrm rot="5400000">
                  <a:off x="2454099" y="3002712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184" name="Oval 384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185" name="Curved Connector 385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6" name="Curved Connector 386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6" name="Group 356"/>
                <p:cNvGrpSpPr/>
                <p:nvPr/>
              </p:nvGrpSpPr>
              <p:grpSpPr>
                <a:xfrm rot="1046837">
                  <a:off x="3346694" y="4168374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181" name="Oval 381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182" name="Curved Connector 382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3" name="Curved Connector 383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7" name="Group 357"/>
                <p:cNvGrpSpPr/>
                <p:nvPr/>
              </p:nvGrpSpPr>
              <p:grpSpPr>
                <a:xfrm rot="10800000">
                  <a:off x="3970701" y="1188729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178" name="Oval 378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179" name="Curved Connector 379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0" name="Curved Connector 380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8" name="Group 358"/>
                <p:cNvGrpSpPr/>
                <p:nvPr/>
              </p:nvGrpSpPr>
              <p:grpSpPr>
                <a:xfrm rot="12673460">
                  <a:off x="4609320" y="1324490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175" name="Oval 375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176" name="Curved Connector 376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7" name="Curved Connector 377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9" name="Group 359"/>
                <p:cNvGrpSpPr/>
                <p:nvPr/>
              </p:nvGrpSpPr>
              <p:grpSpPr>
                <a:xfrm rot="15046455">
                  <a:off x="5162285" y="1797893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172" name="Oval 372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173" name="Curved Connector 373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4" name="Curved Connector 374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60" name="Group 360"/>
                <p:cNvGrpSpPr/>
                <p:nvPr/>
              </p:nvGrpSpPr>
              <p:grpSpPr>
                <a:xfrm rot="15394859">
                  <a:off x="5479821" y="2299389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169" name="Oval 369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170" name="Curved Connector 370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1" name="Curved Connector 371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61" name="Group 361"/>
                <p:cNvGrpSpPr/>
                <p:nvPr/>
              </p:nvGrpSpPr>
              <p:grpSpPr>
                <a:xfrm rot="16200000">
                  <a:off x="5504784" y="2909292"/>
                  <a:ext cx="576064" cy="1145488"/>
                  <a:chOff x="3923928" y="2799923"/>
                  <a:chExt cx="576064" cy="1145488"/>
                </a:xfrm>
              </p:grpSpPr>
              <p:sp>
                <p:nvSpPr>
                  <p:cNvPr id="166" name="Oval 366"/>
                  <p:cNvSpPr/>
                  <p:nvPr/>
                </p:nvSpPr>
                <p:spPr>
                  <a:xfrm>
                    <a:off x="3923928" y="2799923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167" name="Curved Connector 367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8" name="Curved Connector 368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62" name="Group 362"/>
                <p:cNvGrpSpPr/>
                <p:nvPr/>
              </p:nvGrpSpPr>
              <p:grpSpPr>
                <a:xfrm rot="3139320">
                  <a:off x="2760874" y="3712568"/>
                  <a:ext cx="576064" cy="1145488"/>
                  <a:chOff x="3923928" y="2799923"/>
                  <a:chExt cx="576064" cy="1145488"/>
                </a:xfrm>
              </p:grpSpPr>
              <p:sp>
                <p:nvSpPr>
                  <p:cNvPr id="163" name="Oval 363"/>
                  <p:cNvSpPr/>
                  <p:nvPr/>
                </p:nvSpPr>
                <p:spPr>
                  <a:xfrm>
                    <a:off x="3923928" y="2799923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164" name="Curved Connector 364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5" name="Curved Connector 365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20" name="Group 220"/>
              <p:cNvGrpSpPr/>
              <p:nvPr/>
            </p:nvGrpSpPr>
            <p:grpSpPr>
              <a:xfrm>
                <a:off x="956836" y="133223"/>
                <a:ext cx="6503127" cy="6586616"/>
                <a:chOff x="956836" y="133223"/>
                <a:chExt cx="6503127" cy="6586616"/>
              </a:xfrm>
            </p:grpSpPr>
            <p:grpSp>
              <p:nvGrpSpPr>
                <p:cNvPr id="21" name="Group 221"/>
                <p:cNvGrpSpPr/>
                <p:nvPr/>
              </p:nvGrpSpPr>
              <p:grpSpPr>
                <a:xfrm rot="10800000">
                  <a:off x="4016062" y="5555356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146" name="Oval 346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147" name="Curved Connector 347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8" name="Curved Connector 348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2" name="Group 222"/>
                <p:cNvGrpSpPr/>
                <p:nvPr/>
              </p:nvGrpSpPr>
              <p:grpSpPr>
                <a:xfrm rot="9106739">
                  <a:off x="5011537" y="5324264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143" name="Oval 343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144" name="Curved Connector 344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5" name="Curved Connector 345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3" name="Group 223"/>
                <p:cNvGrpSpPr/>
                <p:nvPr/>
              </p:nvGrpSpPr>
              <p:grpSpPr>
                <a:xfrm rot="10046077">
                  <a:off x="4541057" y="5483295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140" name="Oval 340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141" name="Curved Connector 341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2" name="Curved Connector 342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4" name="Group 224"/>
                <p:cNvGrpSpPr/>
                <p:nvPr/>
              </p:nvGrpSpPr>
              <p:grpSpPr>
                <a:xfrm rot="8792523">
                  <a:off x="5488321" y="5057659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137" name="Oval 337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138" name="Curved Connector 338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9" name="Curved Connector 339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5" name="Group 225"/>
                <p:cNvGrpSpPr/>
                <p:nvPr/>
              </p:nvGrpSpPr>
              <p:grpSpPr>
                <a:xfrm rot="6980005">
                  <a:off x="6441764" y="3764763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134" name="Oval 334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135" name="Curved Connector 335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6" name="Curved Connector 336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6" name="Group 226"/>
                <p:cNvGrpSpPr/>
                <p:nvPr/>
              </p:nvGrpSpPr>
              <p:grpSpPr>
                <a:xfrm rot="7886817">
                  <a:off x="6204821" y="4240534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131" name="Oval 331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132" name="Curved Connector 332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3" name="Curved Connector 333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7" name="Group 227"/>
                <p:cNvGrpSpPr/>
                <p:nvPr/>
              </p:nvGrpSpPr>
              <p:grpSpPr>
                <a:xfrm rot="8584789">
                  <a:off x="5903980" y="4676712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128" name="Oval 328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129" name="Curved Connector 329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0" name="Curved Connector 330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8" name="Group 228"/>
                <p:cNvGrpSpPr/>
                <p:nvPr/>
              </p:nvGrpSpPr>
              <p:grpSpPr>
                <a:xfrm rot="1036239">
                  <a:off x="4258733" y="135418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125" name="Oval 325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126" name="Curved Connector 326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7" name="Curved Connector 327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9" name="Group 229"/>
                <p:cNvGrpSpPr/>
                <p:nvPr/>
              </p:nvGrpSpPr>
              <p:grpSpPr>
                <a:xfrm rot="1555447">
                  <a:off x="4783799" y="302096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122" name="Oval 322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123" name="Curved Connector 323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4" name="Curved Connector 324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0" name="Group 230"/>
                <p:cNvGrpSpPr/>
                <p:nvPr/>
              </p:nvGrpSpPr>
              <p:grpSpPr>
                <a:xfrm rot="2743821">
                  <a:off x="5250317" y="482751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119" name="Oval 319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120" name="Curved Connector 320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1" name="Curved Connector 321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1" name="Group 231"/>
                <p:cNvGrpSpPr/>
                <p:nvPr/>
              </p:nvGrpSpPr>
              <p:grpSpPr>
                <a:xfrm rot="3329698">
                  <a:off x="5679939" y="798500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116" name="Oval 316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117" name="Curved Connector 317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8" name="Curved Connector 318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2" name="Group 232"/>
                <p:cNvGrpSpPr/>
                <p:nvPr/>
              </p:nvGrpSpPr>
              <p:grpSpPr>
                <a:xfrm rot="3610247">
                  <a:off x="6040942" y="1219644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113" name="Oval 313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114" name="Curved Connector 314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5" name="Curved Connector 315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3" name="Group 233"/>
                <p:cNvGrpSpPr/>
                <p:nvPr/>
              </p:nvGrpSpPr>
              <p:grpSpPr>
                <a:xfrm rot="4299695">
                  <a:off x="6313521" y="1676239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110" name="Oval 310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111" name="Curved Connector 311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2" name="Curved Connector 312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4" name="Group 234"/>
                <p:cNvGrpSpPr/>
                <p:nvPr/>
              </p:nvGrpSpPr>
              <p:grpSpPr>
                <a:xfrm rot="4831708">
                  <a:off x="6490322" y="2179331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107" name="Oval 307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108" name="Curved Connector 308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9" name="Curved Connector 309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5" name="Group 235"/>
                <p:cNvGrpSpPr/>
                <p:nvPr/>
              </p:nvGrpSpPr>
              <p:grpSpPr>
                <a:xfrm rot="5400000">
                  <a:off x="6575720" y="2715886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104" name="Oval 304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105" name="Curved Connector 305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6" name="Curved Connector 306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6" name="Group 236"/>
                <p:cNvGrpSpPr/>
                <p:nvPr/>
              </p:nvGrpSpPr>
              <p:grpSpPr>
                <a:xfrm rot="6215477">
                  <a:off x="6589690" y="3249857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101" name="Oval 301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102" name="Curved Connector 302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3" name="Curved Connector 303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7" name="Group 237"/>
                <p:cNvGrpSpPr/>
                <p:nvPr/>
              </p:nvGrpSpPr>
              <p:grpSpPr>
                <a:xfrm rot="13921096">
                  <a:off x="2178290" y="4927172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98" name="Oval 298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99" name="Curved Connector 299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0" name="Curved Connector 300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8" name="Group 238"/>
                <p:cNvGrpSpPr/>
                <p:nvPr/>
              </p:nvGrpSpPr>
              <p:grpSpPr>
                <a:xfrm rot="15081794">
                  <a:off x="1561509" y="4086130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95" name="Oval 295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96" name="Curved Connector 296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7" name="Curved Connector 297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9" name="Group 239"/>
                <p:cNvGrpSpPr/>
                <p:nvPr/>
              </p:nvGrpSpPr>
              <p:grpSpPr>
                <a:xfrm rot="15548624">
                  <a:off x="1349088" y="3582668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92" name="Oval 292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93" name="Curved Connector 293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4" name="Curved Connector 294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0" name="Group 240"/>
                <p:cNvGrpSpPr/>
                <p:nvPr/>
              </p:nvGrpSpPr>
              <p:grpSpPr>
                <a:xfrm rot="16200000">
                  <a:off x="1251046" y="3058720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89" name="Oval 289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90" name="Curved Connector 290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" name="Curved Connector 291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1" name="Group 241"/>
                <p:cNvGrpSpPr/>
                <p:nvPr/>
              </p:nvGrpSpPr>
              <p:grpSpPr>
                <a:xfrm rot="16433314">
                  <a:off x="1286411" y="2477494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86" name="Oval 286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87" name="Curved Connector 287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8" name="Curved Connector 288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2" name="Group 242"/>
                <p:cNvGrpSpPr/>
                <p:nvPr/>
              </p:nvGrpSpPr>
              <p:grpSpPr>
                <a:xfrm rot="16523477">
                  <a:off x="1445569" y="1916826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83" name="Oval 283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84" name="Curved Connector 284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" name="Curved Connector 285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3" name="Group 243"/>
                <p:cNvGrpSpPr/>
                <p:nvPr/>
              </p:nvGrpSpPr>
              <p:grpSpPr>
                <a:xfrm rot="17249345">
                  <a:off x="1659958" y="1433326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80" name="Oval 280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81" name="Curved Connector 281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2" name="Curved Connector 282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4" name="Group 244"/>
                <p:cNvGrpSpPr/>
                <p:nvPr/>
              </p:nvGrpSpPr>
              <p:grpSpPr>
                <a:xfrm rot="18027282">
                  <a:off x="1956422" y="1004222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77" name="Oval 277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78" name="Curved Connector 278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9" name="Curved Connector 279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5" name="Group 245"/>
                <p:cNvGrpSpPr/>
                <p:nvPr/>
              </p:nvGrpSpPr>
              <p:grpSpPr>
                <a:xfrm rot="18627387">
                  <a:off x="2350022" y="640469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74" name="Oval 274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75" name="Curved Connector 275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6" name="Curved Connector 276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6" name="Group 246"/>
                <p:cNvGrpSpPr/>
                <p:nvPr/>
              </p:nvGrpSpPr>
              <p:grpSpPr>
                <a:xfrm rot="19327213">
                  <a:off x="2805386" y="380032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71" name="Oval 271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72" name="Curved Connector 272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3" name="Curved Connector 273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7" name="Group 247"/>
                <p:cNvGrpSpPr/>
                <p:nvPr/>
              </p:nvGrpSpPr>
              <p:grpSpPr>
                <a:xfrm rot="20534879">
                  <a:off x="3276878" y="220671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68" name="Oval 268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69" name="Curved Connector 269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0" name="Curved Connector 270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8" name="Group 248"/>
                <p:cNvGrpSpPr/>
                <p:nvPr/>
              </p:nvGrpSpPr>
              <p:grpSpPr>
                <a:xfrm>
                  <a:off x="3761857" y="133223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65" name="Oval 265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66" name="Curved Connector 266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7" name="Curved Connector 267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9" name="Group 249"/>
                <p:cNvGrpSpPr/>
                <p:nvPr/>
              </p:nvGrpSpPr>
              <p:grpSpPr>
                <a:xfrm rot="11621831">
                  <a:off x="3504671" y="5523411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62" name="Oval 262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63" name="Curved Connector 263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4" name="Curved Connector 264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0" name="Group 250"/>
                <p:cNvGrpSpPr/>
                <p:nvPr/>
              </p:nvGrpSpPr>
              <p:grpSpPr>
                <a:xfrm rot="12736400">
                  <a:off x="2603239" y="5181259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59" name="Oval 259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60" name="Curved Connector 260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" name="Curved Connector 261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1" name="Group 251"/>
                <p:cNvGrpSpPr/>
                <p:nvPr/>
              </p:nvGrpSpPr>
              <p:grpSpPr>
                <a:xfrm rot="14084449">
                  <a:off x="1820932" y="4500839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56" name="Oval 256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57" name="Curved Connector 257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" name="Curved Connector 258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2" name="Group 252"/>
                <p:cNvGrpSpPr/>
                <p:nvPr/>
              </p:nvGrpSpPr>
              <p:grpSpPr>
                <a:xfrm rot="12070966">
                  <a:off x="3000378" y="5401754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53" name="Oval 253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54" name="Curved Connector 254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" name="Curved Connector 255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sp>
          <p:nvSpPr>
            <p:cNvPr id="12" name="Oval 212"/>
            <p:cNvSpPr>
              <a:spLocks noChangeAspect="1"/>
            </p:cNvSpPr>
            <p:nvPr/>
          </p:nvSpPr>
          <p:spPr bwMode="auto">
            <a:xfrm>
              <a:off x="5930756" y="5199958"/>
              <a:ext cx="108000" cy="1080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b-NO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endParaRPr>
            </a:p>
          </p:txBody>
        </p:sp>
        <p:sp>
          <p:nvSpPr>
            <p:cNvPr id="13" name="Oval 213"/>
            <p:cNvSpPr>
              <a:spLocks noChangeAspect="1"/>
            </p:cNvSpPr>
            <p:nvPr/>
          </p:nvSpPr>
          <p:spPr bwMode="auto">
            <a:xfrm>
              <a:off x="6084222" y="5296880"/>
              <a:ext cx="108000" cy="1080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b-NO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endParaRPr>
            </a:p>
          </p:txBody>
        </p:sp>
        <p:sp>
          <p:nvSpPr>
            <p:cNvPr id="14" name="Oval 214"/>
            <p:cNvSpPr>
              <a:spLocks noChangeAspect="1"/>
            </p:cNvSpPr>
            <p:nvPr/>
          </p:nvSpPr>
          <p:spPr bwMode="auto">
            <a:xfrm>
              <a:off x="5800811" y="5235466"/>
              <a:ext cx="108000" cy="1080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b-NO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endParaRPr>
            </a:p>
          </p:txBody>
        </p:sp>
        <p:sp>
          <p:nvSpPr>
            <p:cNvPr id="15" name="Oval 215"/>
            <p:cNvSpPr>
              <a:spLocks noChangeAspect="1"/>
            </p:cNvSpPr>
            <p:nvPr/>
          </p:nvSpPr>
          <p:spPr bwMode="auto">
            <a:xfrm>
              <a:off x="5768371" y="5389692"/>
              <a:ext cx="108000" cy="1080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b-NO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endParaRPr>
            </a:p>
          </p:txBody>
        </p:sp>
        <p:sp>
          <p:nvSpPr>
            <p:cNvPr id="16" name="Oval 216"/>
            <p:cNvSpPr>
              <a:spLocks noChangeAspect="1"/>
            </p:cNvSpPr>
            <p:nvPr/>
          </p:nvSpPr>
          <p:spPr bwMode="auto">
            <a:xfrm>
              <a:off x="5958535" y="5384277"/>
              <a:ext cx="108000" cy="1080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b-NO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endParaRPr>
            </a:p>
          </p:txBody>
        </p:sp>
        <p:sp>
          <p:nvSpPr>
            <p:cNvPr id="17" name="Oval 217"/>
            <p:cNvSpPr>
              <a:spLocks noChangeAspect="1"/>
            </p:cNvSpPr>
            <p:nvPr/>
          </p:nvSpPr>
          <p:spPr bwMode="auto">
            <a:xfrm>
              <a:off x="5860784" y="5491215"/>
              <a:ext cx="108000" cy="1080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b-NO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endParaRPr>
            </a:p>
          </p:txBody>
        </p:sp>
        <p:sp>
          <p:nvSpPr>
            <p:cNvPr id="18" name="Oval 218"/>
            <p:cNvSpPr>
              <a:spLocks noChangeAspect="1"/>
            </p:cNvSpPr>
            <p:nvPr/>
          </p:nvSpPr>
          <p:spPr bwMode="auto">
            <a:xfrm>
              <a:off x="6059516" y="5504818"/>
              <a:ext cx="108000" cy="1080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b-NO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endParaRPr>
            </a:p>
          </p:txBody>
        </p:sp>
      </p:grpSp>
      <p:sp>
        <p:nvSpPr>
          <p:cNvPr id="205" name="Oval 204"/>
          <p:cNvSpPr/>
          <p:nvPr/>
        </p:nvSpPr>
        <p:spPr bwMode="auto">
          <a:xfrm>
            <a:off x="4932040" y="2085040"/>
            <a:ext cx="1422809" cy="143084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01381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484784"/>
            <a:ext cx="7704856" cy="4114800"/>
          </a:xfrm>
        </p:spPr>
        <p:txBody>
          <a:bodyPr/>
          <a:lstStyle/>
          <a:p>
            <a:pPr marL="0" indent="0" algn="ctr">
              <a:buNone/>
            </a:pPr>
            <a:r>
              <a:rPr lang="nb-NO" sz="7200" dirty="0" smtClean="0">
                <a:latin typeface="Imprint MT Shadow" panose="04020605060303030202" pitchFamily="82" charset="0"/>
              </a:rPr>
              <a:t>Takk for oppmerksomheten</a:t>
            </a:r>
          </a:p>
          <a:p>
            <a:pPr marL="0" indent="0">
              <a:buNone/>
            </a:pPr>
            <a:endParaRPr lang="nb-NO" sz="3200" dirty="0">
              <a:latin typeface="Imprint MT Shadow" panose="04020605060303030202" pitchFamily="82" charset="0"/>
            </a:endParaRPr>
          </a:p>
          <a:p>
            <a:pPr marL="0" indent="0">
              <a:buNone/>
            </a:pPr>
            <a:endParaRPr lang="nb-NO" sz="2400" dirty="0" smtClean="0"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nb-NO" sz="2400" dirty="0" smtClean="0"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nb-NO" sz="2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Takk til </a:t>
            </a:r>
            <a:r>
              <a:rPr lang="nb-NO" sz="20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MatNatFakultetet</a:t>
            </a:r>
            <a:r>
              <a:rPr lang="nb-NO" sz="2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nb-NO" sz="2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og Forskningsrådet (</a:t>
            </a:r>
            <a:r>
              <a:rPr lang="nb-NO" sz="2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NFR </a:t>
            </a:r>
            <a:r>
              <a:rPr lang="nb-NO" sz="2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prosjekt 231324/F20)</a:t>
            </a:r>
          </a:p>
          <a:p>
            <a:pPr marL="0" indent="0">
              <a:buNone/>
            </a:pPr>
            <a:endParaRPr lang="nb-NO" sz="2400" dirty="0">
              <a:latin typeface="Arial Black" panose="020B0A04020102020204" pitchFamily="34" charset="0"/>
            </a:endParaRPr>
          </a:p>
        </p:txBody>
      </p:sp>
      <p:pic>
        <p:nvPicPr>
          <p:cNvPr id="4" name="Picture 2" descr="http://www.shahirabarry.com/wp-content/uploads/2013/05/tooth-cartoon-vector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0087" y="5373216"/>
            <a:ext cx="1025152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ubtitle 2"/>
          <p:cNvSpPr txBox="1">
            <a:spLocks/>
          </p:cNvSpPr>
          <p:nvPr/>
        </p:nvSpPr>
        <p:spPr bwMode="auto">
          <a:xfrm>
            <a:off x="7620649" y="6381328"/>
            <a:ext cx="1290383" cy="328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62500" lnSpcReduction="2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sz="1400" b="1" kern="0" dirty="0" smtClean="0">
                <a:solidFill>
                  <a:srgbClr val="0070C0"/>
                </a:solidFill>
              </a:rPr>
              <a:t>The </a:t>
            </a:r>
            <a:r>
              <a:rPr lang="nb-NO" sz="1400" b="1" kern="0" dirty="0" err="1" smtClean="0">
                <a:solidFill>
                  <a:srgbClr val="0070C0"/>
                </a:solidFill>
              </a:rPr>
              <a:t>NanoTeethProject</a:t>
            </a:r>
            <a:endParaRPr lang="nb-NO" sz="1400" b="1" kern="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113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828844"/>
            <a:ext cx="7696200" cy="1143000"/>
          </a:xfrm>
        </p:spPr>
        <p:txBody>
          <a:bodyPr/>
          <a:lstStyle/>
          <a:p>
            <a:r>
              <a:rPr lang="nb-NO" dirty="0" smtClean="0"/>
              <a:t>Hva er kreft? 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916832"/>
            <a:ext cx="8102911" cy="4114800"/>
          </a:xfrm>
        </p:spPr>
        <p:txBody>
          <a:bodyPr/>
          <a:lstStyle/>
          <a:p>
            <a:pPr marL="0" indent="0">
              <a:buNone/>
            </a:pPr>
            <a:r>
              <a:rPr lang="nb-NO" sz="2400" dirty="0" smtClean="0"/>
              <a:t>Unormal vekst av celler som kan utvikle seg på en ukontrollert måte.</a:t>
            </a:r>
          </a:p>
          <a:p>
            <a:pPr marL="0" indent="0">
              <a:buNone/>
            </a:pPr>
            <a:endParaRPr lang="nb-NO" sz="2400" dirty="0" smtClean="0"/>
          </a:p>
          <a:p>
            <a:r>
              <a:rPr lang="nb-NO" sz="2400" dirty="0"/>
              <a:t>Det er over 30 000 nye tilfeller i Norge hvert år</a:t>
            </a:r>
          </a:p>
          <a:p>
            <a:r>
              <a:rPr lang="nb-NO" sz="2400" dirty="0"/>
              <a:t>Det er den nest mest dødelige sykdommen i Norge etter hjertekarsykdommer</a:t>
            </a:r>
          </a:p>
          <a:p>
            <a:r>
              <a:rPr lang="nb-NO" sz="2400" dirty="0"/>
              <a:t>10 000 dør i Norge hvert år av kreft</a:t>
            </a:r>
          </a:p>
          <a:p>
            <a:pPr marL="0" indent="0">
              <a:buNone/>
            </a:pPr>
            <a:endParaRPr lang="nb-NO" sz="2400" b="1" dirty="0"/>
          </a:p>
          <a:p>
            <a:pPr marL="0" indent="0">
              <a:buNone/>
            </a:pPr>
            <a:r>
              <a:rPr lang="nb-NO" sz="2400" b="1" dirty="0"/>
              <a:t>Overlevelse etter en kreftdiagnose har økt betraktelig de siste 10 årene</a:t>
            </a:r>
          </a:p>
          <a:p>
            <a:pPr marL="0" indent="0">
              <a:buNone/>
            </a:pPr>
            <a:endParaRPr lang="nb-NO" sz="2400" dirty="0" smtClean="0"/>
          </a:p>
        </p:txBody>
      </p:sp>
      <p:pic>
        <p:nvPicPr>
          <p:cNvPr id="1028" name="Picture 4" descr="https://encrypted-tbn0.gstatic.com/images?q=tbn:ANd9GcQlLGWadktPOGSuaI_dfB2ZqXZFwE4G9Euzi4Ara4INf1gR5Xb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16632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372200" y="94576"/>
            <a:ext cx="24744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/>
              <a:t>Bildet er hentet fra </a:t>
            </a:r>
            <a:r>
              <a:rPr lang="nb-NO" sz="1200" dirty="0" smtClean="0"/>
              <a:t>filmen </a:t>
            </a:r>
          </a:p>
          <a:p>
            <a:r>
              <a:rPr lang="nb-NO" sz="1200" dirty="0" smtClean="0"/>
              <a:t>Kule </a:t>
            </a:r>
            <a:r>
              <a:rPr lang="nb-NO" sz="1200" dirty="0" err="1" smtClean="0"/>
              <a:t>Kidz</a:t>
            </a:r>
            <a:r>
              <a:rPr lang="nb-NO" sz="1200" dirty="0" smtClean="0"/>
              <a:t> gråter ikke</a:t>
            </a:r>
            <a:endParaRPr lang="nb-NO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35496" y="6525344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smtClean="0"/>
              <a:t>Kilde: www.kreftforeningen.no</a:t>
            </a:r>
            <a:endParaRPr lang="nb-NO" sz="1400" dirty="0"/>
          </a:p>
        </p:txBody>
      </p:sp>
    </p:spTree>
    <p:extLst>
      <p:ext uri="{BB962C8B-B14F-4D97-AF65-F5344CB8AC3E}">
        <p14:creationId xmlns:p14="http://schemas.microsoft.com/office/powerpoint/2010/main" val="2788405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692696"/>
            <a:ext cx="7696200" cy="1143000"/>
          </a:xfrm>
        </p:spPr>
        <p:txBody>
          <a:bodyPr/>
          <a:lstStyle/>
          <a:p>
            <a:r>
              <a:rPr lang="nb-NO" dirty="0" smtClean="0"/>
              <a:t>Tradisjonell kreftbehandling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6" y="1772816"/>
            <a:ext cx="7696200" cy="4114800"/>
          </a:xfrm>
        </p:spPr>
        <p:txBody>
          <a:bodyPr/>
          <a:lstStyle/>
          <a:p>
            <a:r>
              <a:rPr lang="nb-NO" sz="2400" dirty="0" smtClean="0"/>
              <a:t>Kirurgi</a:t>
            </a:r>
          </a:p>
          <a:p>
            <a:r>
              <a:rPr lang="nb-NO" sz="2400" dirty="0" smtClean="0"/>
              <a:t>Radioterapi (Strålebehandling)</a:t>
            </a:r>
          </a:p>
          <a:p>
            <a:r>
              <a:rPr lang="nb-NO" sz="2400" dirty="0" smtClean="0"/>
              <a:t>Kjemoterapi (cellegift/cytostatika)</a:t>
            </a:r>
          </a:p>
          <a:p>
            <a:pPr marL="0" indent="0">
              <a:buNone/>
            </a:pPr>
            <a:endParaRPr lang="nb-NO" sz="2400" b="1" dirty="0"/>
          </a:p>
          <a:p>
            <a:pPr marL="0" indent="0">
              <a:buNone/>
            </a:pPr>
            <a:r>
              <a:rPr lang="nb-NO" sz="2400" b="1" dirty="0" smtClean="0"/>
              <a:t>Overlevelsen har økt 		flere senskader</a:t>
            </a:r>
          </a:p>
          <a:p>
            <a:pPr marL="0" indent="0">
              <a:buNone/>
            </a:pPr>
            <a:r>
              <a:rPr lang="nb-NO" sz="2400" b="1" dirty="0" smtClean="0"/>
              <a:t>Behov for nye behandlingsalternativer	</a:t>
            </a:r>
            <a:r>
              <a:rPr lang="nb-NO" b="1" dirty="0" smtClean="0"/>
              <a:t>  </a:t>
            </a:r>
          </a:p>
          <a:p>
            <a:pPr marL="0" indent="0">
              <a:buNone/>
            </a:pPr>
            <a:endParaRPr lang="nb-NO" dirty="0" smtClean="0"/>
          </a:p>
          <a:p>
            <a:pPr marL="0" indent="0">
              <a:buNone/>
            </a:pPr>
            <a:endParaRPr lang="nb-NO" dirty="0"/>
          </a:p>
        </p:txBody>
      </p:sp>
      <p:sp>
        <p:nvSpPr>
          <p:cNvPr id="4" name="AutoShape 2" descr="data:image/jpeg;base64,/9j/4AAQSkZJRgABAQAAAQABAAD/2wBDAAkGBwgHBgkIBwgKCgkLDRYPDQwMDRsUFRAWIB0iIiAdHx8kKDQsJCYxJx8fLT0tMTU3Ojo6Iys/RD84QzQ5Ojf/2wBDAQoKCg0MDRoPDxo3JR8lNzc3Nzc3Nzc3Nzc3Nzc3Nzc3Nzc3Nzc3Nzc3Nzc3Nzc3Nzc3Nzc3Nzc3Nzc3Nzc3Nzf/wAARCACmATADASIAAhEBAxEB/8QAHAAAAgIDAQEAAAAAAAAAAAAABAUDBgACBwEI/8QARBAAAgEDAgMFBQYEAggHAQAAAQIDAAQRBSESMUEGEyJRcRQyYYGRI0JSobHBJDNi0RVyB0OCkqKy4fElNVNUY2Twwv/EABgBAAMBAQAAAAAAAAAAAAAAAAABAgME/8QAJREBAQACAgMAAQUAAwAAAAAAAAECEQMhEjFBIgQTMjNRI1Jh/9oADAMBAAIRAxEAPwC66jHx2kg8hmkFwcuJOjJVlvcC1kLHA4TVXugRaRsTgYqKCQt/En/NTZ2EVjdSHHhwd6ST3CNN4GBxzpvcjvNCuf6wF+uB+9ACW92btTM8aqrnYIMY9KKRRjK4K+YqOezTTpvZIySqKOfxGa2TnkEg+Yo0E61ZLzfsvYHyDD/jqtqx+8ufiv8AarJNh+y1nw74Zx/xCmCi0jD3MSkbFxTDSctfXrHn3pH02oG3bupkkP3WBp1ZQd1eXLD3ZH419DR9CnduvFqlsnncRD966X2ZXEFvnpDn865p2xHHr1oD/wC6UfRM10Kxums7W3EQ4pWiUBfUCphrBe3aWqDOWkbZEHNjUdpbyF/aLs5mPJeiDyFaWNkyye1XbF7gj5L8BTCqnZNT7woOVTYuZoxmBj9og+7/AFD96MbbB8jXpAIIIyD0p6DFYMoZSCDuCKjuJ4reJpZ3CRqMljSu4vV0UsJeNrdt4kUZYHy9KqOp6vc6lOWudkU5SCM5CDzY+dGwuunaxb38jJHlTnwZ+8KZVzW0vHt5kYPhgcgryWr/AKZeC9tFmxg8mHTPwogF1lZWUwysrKygFmpyLHqNhxqCpZgcjlkACjHtYHB4o1+W1CajZzXN7ZumO7iYlyT6H9qOnbu4Xc9FJqftNUGt0t5HjiyV4yRk5POsiQyTBV5nAHzrdt3JNFaNF3l4hPQlvpQRrFa3lvGEjmikUdGUitmlul/mWhI843Bo4V7inoFpvIh/NWSL/OhFYJ4JPclQ+hplihZ9PtJyWlt0LeYGD9RS0AsgwuQc1S5X7/ULqbpxcC+gq3ajpES2sjW880DAbYfI+hqoxRdzGIy3ERnLeZ86mw/jw1G1StUT0iaRoZJQo6/lREzDPCuyjYV5EvdxFvvPy+AqNzTMZqDlreUsduE/KqNr+scdrHBbcuHxNTnXtSa5ilityVQAgnzqsx6Rf30Mfs9s7bYydq1mOu6z3v0X6aT3Z361bopM6MikZ45UH5ikw7Oatp9sZLm0cRg5LLuBRS3OIdOt1O8k4J9B/wBqmrM9acPqsxB2wv6VDHWl43FfSn41tHQRjYE8ZGdsbij0d5QIHYmEZPATt9KWWjESrjrtTG2H2rHyFY8nVXiinThDBPCBnbnmmmiTXVzZKywxuIhwgBiGI+e1K5jlGJPQ007NMYrNXBxjJrTGfin6pvambi7R2QIKn2h2IPMeECuldnjbm4aSaRA6KqoGPLbnXLu00gl7U2hGPFJK35iuy6KgEHIe6o5fCliZgskZ911PoRXvGo+8PrWBF6KPpXoFWTUtlTgH6Ur1zVTptuX4ohI3uIQSTTZhkH0qrdptJMgM65ZW55OeH4elRyXLxvirDXl2qN/f32qXJ7+Vn4tlxsFFDO0UUJgguCWf35CMcugoh4CgKDKnltVi7O9ky5ju9UAKjeOHHMebf2rm/Tc3nbHRz8UxkofsroM1/GlxfKyW4Ph6GQf2+NXyKJIY1jiUIijAUDYVsAAAAAAPKva7HKysrKymGVlZWUBlAavcJFbFC3jk2Ao+k+vuPsk2zuaVBMeRNONAjwZHPQBf3pOd8DzNWLRowloH6uSf2pAfWVlZVBlZXhOOmazPwNALden7qyIB3aqc3M077Q3yzTdymfBzyKRk1nTaNWqLxvg+6Nz6V65rZ/sowp947t/akGkr5Ynl8PKoHbPKvXfyr2GPjOT7q7mmG2laLxSKGXvJW6dBVluWsOz1mZroqXUZPktEwRppNqBsbqQf7tVftoks2hypGrSSysBgczvVbtvZa1Okk3av29DHHCe7cYGRXPBGR2pgiHuxlmx5Vb9N0e7gtYpJoyoGM5pFNatH2wu2K+FY1wfWph1tck+1y5/FUkZqG4ObuX/NUkZq0j7TeVaY2zjMm+5pbZ++fgpqVTIGyisRncjkKw5b20xieY/ZyehozT5eDTUVebChAhmJT8XM0z0+BWZR/q4xt8a2vrSHP9XPedrrJeiq5P8Avf8ASuuNdSQQiOJyvEADiuRNmbtrF5LGPzY11Kdg0hINTPR1LE0hAzIwX/NimNrfdwOHj4h5Fs0k4s9a9BphaYr5JWCgbk451j3CPEVeMspGCPOq/p7EXkJJ2DZrFvGjJw5PpT2TwWEAzdSLvvwjypVc9oru3lKWjlF5b7/rRuqXchsz3S7DmBVNurgtkjGTWGd8fTXHeXtYNP7aX8Uv8UUnTOCCMEehFXHQNRhvrd5EZgzOWKu2cZ8vhXGjcb4z1q1dktZS2u1jm2QrjiPI0YZ2XsXDc6dQDKeTD617SkvEYBMqhVPLaokuUJ8JwfI7V0bZHdZSF5boeKJpMHoGziozqN3GcNIc+TAUbCxVWNYP8fJhieQ3PKpf8ZuR1Q+q0ukkaWQuxySck0Bsu8g+Aq12kZito0PMKKqMcgjfjIzhht508TtBbH3o5F+hoI4rKWrrdg3ORl9UNTLqti3K6j+ZxTMXmtZJEjQu7AADJJqJLy1k2S4iJ+DCh9XuoI7KTvHQgjAGedLYVPU7lZ7qR1IIJ2IoJnFRSSAMeHYdBQ0k++BzqDHQkFi7e6m/qegqKVy5JJ3NbsDHGsXUbt6//tqixQGqqXYAczU8jBECJyHM+dbIvdRcR95uXwFQsc0wsLTPPK0khyzH6Udb2qGIT3I8A90HqaH0u3EzF5DiFN2P7UTNcG5lyNo12VfhQKC1udzakrhV6AVRJ3WXWrp13PAit671edaH8IPWqGqNHeX0zDws6gfKp+j4DnP8XL/mqSM1Ddjhu3OchjkVvG1aFDC2cKWzzIwKNRzHG0b5V85wRjNLIm8S+tPruIy6hv7oXJPzNZ5Yy3at6axAQwF22LD6CmlgQLPiXqpNINVn+xcD0pvauY9I4sYxGefpVz/UqHpymTtfKfwpEPqTXRGc5rn2heLtNct0E0S/RSf3q+kknlUQ0inJrbJPLlWmQi5Y1D7TxNwoNhTA+zfF3GPX9DQ4PnXlm/8AFxsT979a8YEEjyoCTi6VXu0GlOEe5tVyACSg8/MU9FSKQfCRzqcsZYcunK4JeIZPPrTWyJY5OcKOJSOvwp7NoWnx30s7qJOJsiPkoPx86kW208/Z+zCP4xNwkftWNxb45aNuzesXBsTFMpkjjOxG5ApvJq1rIVEHdscbk7GkmjwLYd77NcK4cYCzrwkfPl+lZeWMlyOKWzdhnPFEAfzBrbG6xZZ68ujs6sfdd0RfIEA1pK/fR98oynIsKra6fa8Q7y1ueLzZDTq3szbRcEXehGGSu5BqpaivSw860Y+Rrx4VB3VhUZiXzan2TGyTuajY/GsaMfjao2Tyc0boYSfOomdvOvWRvx1A6v8AjFLdGnjzMOtDTXT8jvXsiyeYoKZZfIGiUaTQajb2s/e3sRmhA8SjnTOJNGu0XUdKupzwNg27jZWxtz3GKqF68nH3XD4m8qtNpbCztI7ce8oy5HVjz/t8qe+hErHJqSCPjbLe6Of9qjUcRwOtGFe7TA5Dn8TSNDOxZjUIG9bnesaP7F3JwoB3phaLuRYIksYTsu8jDqa8gFBx5JLE5JOSaNi2FBhdbP8ADD1qm3AHsUh696c1cNaOYB61StRMlqs7uPsdnU/HrU/R8K7pshGPPOKyNqju5eNOMdXNE6Vpt7qTEWcBkxzOcAfOrJJESSAOZ5VZb2XgUHHiYb//AL50FBod1p0olv0VQBlQGzk0VqfGlks8kbI4HJhjn1pU2+kWkNyGlmUswPusOVGaq6pZzgbKsTfpSrQL12mkR5D7nh+Nb648iaddOW/1ZopKv2TAl1i8lJAHtuMn4KKvWVRc5rn3ZLga4KhhxyvLKRnpnA/5au3iWFRtgAAb1M7mzrWaYyy8AOB1PlU6hVTCD50AoOXPWiUcBVHXFIk6EqwYcwciprk8EzsDs24+e9Q74zg/SvZ5FaCNiwBXwnPl0p3oe2xlAXLHApfdapgcK+FPOtpjDIPHLgfA0untreUnDyMM7+LANZZZWtMcYFvb8oGy2D617YzPcyLIoJTHvdK2hsNOEh4o3eQchI3EPlTASRogUBeEdAMYFTF7TJKyrvj61sl4VPhJHoaBkmB2B2qIOAedVtOjYXTHfn60Zb6ykMYR42HkVbGKQCdV+9Wskqv7rgEUb0WlmGpQXH3pG+YrRrmLHhRz6kVUZZSu6vuORo+2vu9t1Zic8s5p+dFwiywXUKoTwKR5Mua29rs296CL/dquC74YZvEQQnF6bVXou0F2MBpeMf1gGn+5r2c4rl6dD7zTW5xIPRiKilt9Pl/lyBP9vNU2HXw5Anjx8UP7UfBe2sjqwmQgHJDHhP51U5Mb9RlxZz4cy6fbs4VJxv14hUUugTOD7NKkrdF86dWt/pVxahJpLYHHJiDQVxdWtoCunXNrCCd2DZY0ZZTH6Uwt+FNvoHsEj3uoMGucjuogchPifM1ITk1JcSOSFdy7D3m8z1qKib12aa2wJQT0r2WYuSOQ8qjhbxN8BREUHGO8l2QfnVRNeQxZXjfZf1oPW78WthPLkBVQ7UTdXQzheQ5VQv8ASXqpt9JECNhpjj5Uw6rC1FI2aXxNRcTUGi1beFfWqp2gBbRZBzxV2ms3uIOJRk8lHmaqHae2lstMnjuV4Gx55qbO9hTmkVrT3h4ZMc66X2Rjk07R1YxpwMOMnO9ca0u2e+u57QMTm4Q8+mx/au0XBMVpFbJthQDV3om0TDWtZRH/AJKeJh8PKneqwJam3usZVW4XB3BU9KH002mnxR968aSEZOTuaD1nVjcRPFGQUzn6UegC1o6XBdCbTreON2ADFTw5z5Dl/wB6RdoJi+j3XDniMRwpGCTRNzPGwWIoGI8QwN8GlmrMJLVrMs6d4MbxkcOPWozzxwx8sr0clyuorHYSKUalxyDBEJByf6jtt866Db4kY4Q7dfhVS0WxTTrjv5rwgqMYGcZ8wPOqr2n1q9m1CSN+JI0c9ypGPCDs23PPnU4c/HnP+O7dPH+my5MtZXTq3DD7QVBcDGeLbhxQupOqWhez4zIvNidvltVA0rUNRj0+bjRolYCaN2GQ2dtumMVatHmN1pmbtJ8yuRG3MMMYI9avH/sy5uLwyuMu3vZ+a5nZrjjX2fiLFSMZP71Nq+olSQvCF/SvJYbnTNP4ILaWREGSVTP5DNJ9Af8Ax2Sd3RhHG/CAw94/9Kz5M7nl16LjwmM2k9uAXi4sA9DWh1IDBLjA5b4qfUNJdp5FgGXAyE/F6fGkFxa8QIxg8iCKz003Kbf4lhxIjqSNzk1kWpKSWSQMTzAOfrSqTTLiyZVuY2RWGVbGx+dRS2Yl933jyIo12fR77eDtmvfbB50sstOuUdFue8WMnYuMZ9KYTaawfET4Hk396uYWzaLlIxronrUM12YwXBwV5Gp10iVmANwq/I1rcaBO48MyN1I3FV4UvKBnuyV4uPAIzijdEuDLbzBtgr5/KldxA8OYpl4WHSi9A3E8Wck4qLNK3uD5rkDTryZtsggHzGMVUPaCRzwaa9pL0RoLFDv9/B5DypAuDy51OmuHRjHPnrRMdx/VSpc1uHI61NjSU6S4HmBTTREW4vVZt1iHGR5np+f6VUTcFaufZiAx6eszjDzHi+XSnjh2nkz1ie8WTvXuaiBqcd3Cgln3/Cnn8TXQ4k9nEFiMk2wY5A8wKGvdQLnhU4A5UvvdTaRj4qXSXa8yTn1pwGDTE9c1y7/SNem41hYAfDEvL4mugW7GdmKnCoMmuR9oJ2udYupGG/GRVT2T6URthRMDcRCjqaXhqNsnCcUznwoM0jM7y7NuqrEcGIcR9ao3aXU11i2aNCO+Z8EscACntzdN7HNMRl35CqFI5e+kDjBB5VGeelTHY/s92Y/wztELqOcT288XGTj3WHT6VeI07+4yeWaSdnlxa8fMjYVYdPdMHiV1k+I2x61Uu+02a6U/t1q7WGpK5hd4hhGdVyFwOtE6fcpd2STxNxIwyCKdosc9hctMiuJZDkMM5FKQkVtAUijCryVEHM+QFTlDlBNMVETqfEG4CfgDn9KB7T3srSk28hkiRMgRAsQ3kf7/AAra9eK3tJ5ruQLHCS7Ku5Bx1NVux16yv714ozJAvcsQWIU52wOe/nU54TPG430eOXjdxml6g810FwvE2d2Xi3+OdvrR2odlY9S4bm+vHRwOEJCMn5sdvoMUhSW002Uym5iHDv7wz9BVrtWub21Wa1dTCRxIzAjjHQ46VlxYTiw1JptlyXLLezLT2ihijtY+IpGgQcbcWw5bn9KLMzcPACeEdM1XtJvw1+1rOrLNjZWHl1HnTrixV7Z32JjmKnyPwohZyTk4J88b0v4hXqy460bGk91A0k6zxsOIDdeWaNe1tLjhmeGP2jA+0KjJPx+PxoJJs7ZwfjU0cnDkj5g05U2JWUEcDqCvkRmtIrOyjk7yO1hV85yEGaIVkkIwcHyNZN3dtDJPIcKikk1p1UeguqRwXUJSRgGXdTncGkC3VuxMLyDvFOKWvq5uZnkh8LM2Txc69uLcXiia34UnOzg8jWmMTabqwI4WIz0NbLMVPC/PoaTRaXegZW+CEdAM/rUkUWormJ5oZz0ycH8qrQMbyKC5Ud9GCRyYbEUHYWa2dx3keWDjfO2BU8AnEQ9pjCuBuA2RSzUNRuu+FuEARjjb96jLjmSplYW9p7LhuzdxcbJKfEdsA/DrSdK6FFpYnh/iMMVGV25elbz9nNP1G0V+77mcDBki2yfiORrO4/41x5de3PxvzrxiAKd6h2bvbJmKATxj70Y3A+IpQ8JxyrO4t5nK1sbc39/DbDk7eL4L1rpESBECqMKAAAOlVfslYd20t243PgT061bIxnAq8Zpjy5br0v3MTSkAkbKDyJqv315eSOxkbn5U01KYe6p8K7Ck8kwO21UiBGlc8zWIGY9a9kIzRemos8qouMnnQKlvVOndn5rj77fpXIywku7iRt8sa7D2lzLod3HGvEQuFArjL5hZw4IbPKqxS+ji1TXkvdWkcAPikOW9KGhHeTAHkNzUUkvtF+W+6uw9KRw+0yCN0aScAxwoWIPnVMvLCAXEk5nWPjbOCKucj+zaH/VOc/IVze9Wa81+1hLt3bMCVHLAOaVxmV0JlrteNMgEFqiA52500nfurN2HMLQkIwq15qkgFoQOZ2p+oXuog3daaoY4B3NAID3bStsxXw/0j+5qW8kDJDANxw8Tj4eXzNeP/JJPM1Npqb2iDNo+qhefjA+UYrkYuMrh1zXaL2FLiynikB4JnlDYONieH9q5Po2hXGq6gkMKM0CsO9kBwETO+/nVYUqVjLHAHPoK7poH2ek2isccMKDhxjGwpMdM0ix7k21rHD3AwsmPGc/1Yzknrz8qZSzLa+ADhXAKj5VOd3DxFXTQxzCRVXvAMcWNwKHN1k7mlc9/xE71B7SPOs9KPlnzyOamDHYn50hiuBwl5H4Il3Zh+lGSXUb2ReLIDDGOoFLRmSXAkX7vod6It7lVbDk+VJIblBw8O55ADajVcuFYdDQDrLHcY9M1khM9u8Mp8DjHnihw+dgd+lbLOhYLnDeRHKnKWtk192cQkSRPhjtkDGaVSw3Fm/dySyReT8xV2VCRzqC6itHHd3JifzQ8zWuPLr2i4f4pkjyxniu55JY/xJy+eOVNNPurZox3GOE8zRDafEk+dOlEf/xOSRj4ZqC4sLa8DQunstyN/szji+PxrbHKZTpFlnttcMsb5LZU8qgFuzTB5FGc5oyGzCgK4yR1HKpZE4EBJAwCCaegZ2xzDC+MZUA1LZ+CSWI8icioLBkmsEZGDYyCRUmSrrIOY51jYaeVAcUtvtMtLkFp4Rn/ANRdm+vWm7jK8Q5GhbhsxMSee2KRy6LLeJLeJI0GFUYFT8fChYVoQTyqG6k4Fx5UK9l2oTYzSR7jL7UVqcpOd6UrktSXJ0i1C5ktL0lJ2lQrupOADTzsrcAmW4fYnwgeVVW7PBeSd4c8a8qN0bUAlsI+IA8WfnRirL8sJkt+qzmKzkPXOap9wNI1XK39oYJxsLiD9xVpmZbvTySctw5qnTqbW4yfcai7RNOt973Nq8n3m2WobAFnAHNiAKi1GXDJCDsg39a9sJeCdWB9wZp7Ja7yH2pJUT+XbxhR9Kp1jacWuiUj+XGQPUmrvoLd/p9zndiTk1XrODh1GZvI4xWGOd/fs/8AF2fgZrsRigtWLNFwxjJGTRed80FeylEmkHNUwPU8q6KyJoJpgsblS7v4mx0HIfuaals2wY7dajtMRW/hA8XX4DYfpUd1IRZznoqE/lUXXw4Svn2BW/oLfXJ/eudaL2rk0nSpbOO2jeQuWjkOwGefF+L4V0a7HBp7/wBMR/Jf+lcTB2FXhN7KrTo2oXN4he7meWRpgQWOw3HIdKv3abS7yeNLqwXjKxgSRA4JwOY8/Subdm88MQ/FKK7C0rS4GMKOlGUJzE3mGKuGVgcEHmK2W6B5PVn7W6Kl3i4tVAuh745d4Pj8apF1bXFqf4iGSPyLKQD86nStmEtw0ihOPw5yRmp7K57u67vibu5Bg5PWkPeMORNei4ccjR4jazid4WdD4h0zR+n6kRcRRMxZX2AJ5Y60htbv2uME441HiFZDN/4xbd2wIEirtyqNK26KsStu7kjngDFErJFBEZCFRFG5PlQysoXiYgKBVD7Y9pWvZjp9m3DAhxIwPvHy9Kj2c7NtY7XyXTtb6VsnIy+dLrK3nMvfyXEglJyWDb0nsGVAOVOYLjlg0q6cMZIstreAmJbk5C7FwNyKYy6fb30avDO/Eu6spGRVWScHlRMF48TBo2KsOoNPDPxRycPl6OuC44ZA8TeHwk8uMeYper3MTHuXE6dYpNnH96OtNbVl4bpP9pf7UQ8dtdqMvGQxwGBx/wBjXXhyy+3Jlx5YotDuV76W34HiJHGI2GMeeKYzN3ZzjK9aVz6fd2MiT2aCYKckM54sdcU2gljvIBJHyPMdQfI0ZWb6TNp7VxJHjOQeVB35JkKqdl2+fWst1e2nYj+WBn59KjJzknrUKiAEjJNLb6bY0ddN3a4HWkN7MSTU1pjC+9fJO9DRjetpmyd6xBTUk1uHOgrcKADG27VSbW87tnThBLMDxZ5V0G5Ky9mb+HmVUn0Ncyj/AJoNLFVv4aXrQ9VwpikOdtqlu7dZQQBxKfqKrVqxVlIpzBdEEeLDU2a8vKXkZ2PM5qewf7N3br+lLbh+GPA5scCj4DwQ8I8sUYTyy0MrqLH2E1RJ7u6tXb+YOJAfhsf2qeYIl9dFDkcZFUCKefTtZR7Vyhz4WHSrlYS97bhicsTkk+dHLwzHl8kYZ7w0LL0p1SbEXCObyf8AKM/rimLHFJbpu81G1i/2iPU5/RaVMw4eCNU/CoFC3xxp9x8Vx9dqJkagdSciz4T9+RQB6b/tUgFqRC6XM3XuXP5GuHg+Een7V23XPs9Juv6bd/8AlNcQzsPStOP6VWfsuAXtF6mYV1suEUtsAK5L2QXiv9PT8Uorpmoz8Ld0p2HOnSQXEpkkwD150BduHypAKsMYO4xU3HhWbPwoSY7FiOf5UgSX+mWauHRWjzzCnb6U2teymmy23ehrgtjOOMY/SgL5srnNWHs7P3lqgJ6UALB2c0qNgfZ2Y/1SGhbvs7HaX0NzZSYiVg7ROc436H+9WGVeFsdKjZe+ilJ3K8vQUtHsj7T6nMmnGKycGRuZ/DXOzxo54wQeuauV7GFnkiOSpO3pU9j2aS8VpLmP7HgwpY4O/Ws/TWVVLa5ximdvdYA3ofX+z11o796uZLZt0frj4j96WwXB5E0rNtMc1pjugRz2ouKcYzmq1DceRouOXiIJ6VFjWZH6XHxoiO5Pnz/OkkcwomOSpVra12faCWIKsyCRQMeRplaajp7ytJG/dNJ7yMMZPnVIWbkKlEp6GrnJYyy4cavV1KrKojxhtzg59KHUZIFVSO7ljwUdh6GjYdamCFXCtxDGeRFaTllZXhs9Cb+UlmIpJckkkmjJrpZBttS+Zsk9aJZR42ewkvOtY2PFkDOPOsnbpXsQwvKrIbYvD7JepcyBFkjIHFtviqLaWfeW/H14iM1abpeOMqc46il+I40CRoFUdBSgBQoQBnpRGa2YAbio2IHKmSxdltWk1qGHvx9rCeB26OfOrnJGqMqgclJNZWU+L+7Sc/69kTyA3nER12pvod+VnMLAlTWVlafqf5xlw/xP35UlP/nyL+GP/wDk/wB6ysrBoPk96l963Hc2sXTJY/l/1rKykYLtIcaNfH/67/oa4j0+VZWVpx/U5LR2SYjUdOxzDZq/SsTkk71lZRSQM3uj5mhbyRkUg8qysoBNcuSKbdlZzwlegasrKdCzXQzFx9RQ9qxCjPXnWVlSFd1+17ubjRscLY+te6PeBp47S+eYw5KjuSAQf7VlZU5LxWrWILfTNOEcMfE8x7sO++Aef5VzPtDoiWaG7tWCx58UZ6elZWUYzob7JYpSDRsMxrKyprfCjI5W6UZFI3nWVlZ1tBCyE+lSq5G9ZWVK24kOxFbq5rKygm3Fkda0LE9aysoLSCSMFsitgelZWVthbWPJjJ6RyjApZdHGcVlZWrAMsxIINRuxzWVlIP/Z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5" name="AutoShape 4" descr="data:image/jpeg;base64,/9j/4AAQSkZJRgABAQAAAQABAAD/2wBDAAkGBwgHBgkIBwgKCgkLDRYPDQwMDRsUFRAWIB0iIiAdHx8kKDQsJCYxJx8fLT0tMTU3Ojo6Iys/RD84QzQ5Ojf/2wBDAQoKCg0MDRoPDxo3JR8lNzc3Nzc3Nzc3Nzc3Nzc3Nzc3Nzc3Nzc3Nzc3Nzc3Nzc3Nzc3Nzc3Nzc3Nzc3Nzc3Nzf/wAARCACmATADASIAAhEBAxEB/8QAHAAAAgIDAQEAAAAAAAAAAAAABAUDBgACBwEI/8QARBAAAgEDAgMFBQYEAggHAQAAAQIDAAQRBSESMUEGEyJRcRQyYYGRI0JSobHBJDNi0RVyB0OCkqKy4fElNVNUY2Twwv/EABgBAAMBAQAAAAAAAAAAAAAAAAABAgME/8QAJREBAQACAgMAAQUAAwAAAAAAAAECEQMhEjFBIgQTMjNRI1Jh/9oADAMBAAIRAxEAPwC66jHx2kg8hmkFwcuJOjJVlvcC1kLHA4TVXugRaRsTgYqKCQt/En/NTZ2EVjdSHHhwd6ST3CNN4GBxzpvcjvNCuf6wF+uB+9ACW92btTM8aqrnYIMY9KKRRjK4K+YqOezTTpvZIySqKOfxGa2TnkEg+Yo0E61ZLzfsvYHyDD/jqtqx+8ufiv8AarJNh+y1nw74Zx/xCmCi0jD3MSkbFxTDSctfXrHn3pH02oG3bupkkP3WBp1ZQd1eXLD3ZH419DR9CnduvFqlsnncRD966X2ZXEFvnpDn865p2xHHr1oD/wC6UfRM10Kxums7W3EQ4pWiUBfUCphrBe3aWqDOWkbZEHNjUdpbyF/aLs5mPJeiDyFaWNkyye1XbF7gj5L8BTCqnZNT7woOVTYuZoxmBj9og+7/AFD96MbbB8jXpAIIIyD0p6DFYMoZSCDuCKjuJ4reJpZ3CRqMljSu4vV0UsJeNrdt4kUZYHy9KqOp6vc6lOWudkU5SCM5CDzY+dGwuunaxb38jJHlTnwZ+8KZVzW0vHt5kYPhgcgryWr/AKZeC9tFmxg8mHTPwogF1lZWUwysrKygFmpyLHqNhxqCpZgcjlkACjHtYHB4o1+W1CajZzXN7ZumO7iYlyT6H9qOnbu4Xc9FJqftNUGt0t5HjiyV4yRk5POsiQyTBV5nAHzrdt3JNFaNF3l4hPQlvpQRrFa3lvGEjmikUdGUitmlul/mWhI843Bo4V7inoFpvIh/NWSL/OhFYJ4JPclQ+hplihZ9PtJyWlt0LeYGD9RS0AsgwuQc1S5X7/ULqbpxcC+gq3ajpES2sjW880DAbYfI+hqoxRdzGIy3ERnLeZ86mw/jw1G1StUT0iaRoZJQo6/lREzDPCuyjYV5EvdxFvvPy+AqNzTMZqDlreUsduE/KqNr+scdrHBbcuHxNTnXtSa5ilityVQAgnzqsx6Rf30Mfs9s7bYydq1mOu6z3v0X6aT3Z361bopM6MikZ45UH5ikw7Oatp9sZLm0cRg5LLuBRS3OIdOt1O8k4J9B/wBqmrM9acPqsxB2wv6VDHWl43FfSn41tHQRjYE8ZGdsbij0d5QIHYmEZPATt9KWWjESrjrtTG2H2rHyFY8nVXiinThDBPCBnbnmmmiTXVzZKywxuIhwgBiGI+e1K5jlGJPQ007NMYrNXBxjJrTGfin6pvambi7R2QIKn2h2IPMeECuldnjbm4aSaRA6KqoGPLbnXLu00gl7U2hGPFJK35iuy6KgEHIe6o5fCliZgskZ911PoRXvGo+8PrWBF6KPpXoFWTUtlTgH6Ur1zVTptuX4ohI3uIQSTTZhkH0qrdptJMgM65ZW55OeH4elRyXLxvirDXl2qN/f32qXJ7+Vn4tlxsFFDO0UUJgguCWf35CMcugoh4CgKDKnltVi7O9ky5ju9UAKjeOHHMebf2rm/Tc3nbHRz8UxkofsroM1/GlxfKyW4Ph6GQf2+NXyKJIY1jiUIijAUDYVsAAAAAAPKva7HKysrKymGVlZWUBlAavcJFbFC3jk2Ao+k+vuPsk2zuaVBMeRNONAjwZHPQBf3pOd8DzNWLRowloH6uSf2pAfWVlZVBlZXhOOmazPwNALden7qyIB3aqc3M077Q3yzTdymfBzyKRk1nTaNWqLxvg+6Nz6V65rZ/sowp947t/akGkr5Ynl8PKoHbPKvXfyr2GPjOT7q7mmG2laLxSKGXvJW6dBVluWsOz1mZroqXUZPktEwRppNqBsbqQf7tVftoks2hypGrSSysBgczvVbtvZa1Okk3av29DHHCe7cYGRXPBGR2pgiHuxlmx5Vb9N0e7gtYpJoyoGM5pFNatH2wu2K+FY1wfWph1tck+1y5/FUkZqG4ObuX/NUkZq0j7TeVaY2zjMm+5pbZ++fgpqVTIGyisRncjkKw5b20xieY/ZyehozT5eDTUVebChAhmJT8XM0z0+BWZR/q4xt8a2vrSHP9XPedrrJeiq5P8Avf8ASuuNdSQQiOJyvEADiuRNmbtrF5LGPzY11Kdg0hINTPR1LE0hAzIwX/NimNrfdwOHj4h5Fs0k4s9a9BphaYr5JWCgbk451j3CPEVeMspGCPOq/p7EXkJJ2DZrFvGjJw5PpT2TwWEAzdSLvvwjypVc9oru3lKWjlF5b7/rRuqXchsz3S7DmBVNurgtkjGTWGd8fTXHeXtYNP7aX8Uv8UUnTOCCMEehFXHQNRhvrd5EZgzOWKu2cZ8vhXGjcb4z1q1dktZS2u1jm2QrjiPI0YZ2XsXDc6dQDKeTD617SkvEYBMqhVPLaokuUJ8JwfI7V0bZHdZSF5boeKJpMHoGziozqN3GcNIc+TAUbCxVWNYP8fJhieQ3PKpf8ZuR1Q+q0ukkaWQuxySck0Bsu8g+Aq12kZito0PMKKqMcgjfjIzhht508TtBbH3o5F+hoI4rKWrrdg3ORl9UNTLqti3K6j+ZxTMXmtZJEjQu7AADJJqJLy1k2S4iJ+DCh9XuoI7KTvHQgjAGedLYVPU7lZ7qR1IIJ2IoJnFRSSAMeHYdBQ0k++BzqDHQkFi7e6m/qegqKVy5JJ3NbsDHGsXUbt6//tqixQGqqXYAczU8jBECJyHM+dbIvdRcR95uXwFQsc0wsLTPPK0khyzH6Udb2qGIT3I8A90HqaH0u3EzF5DiFN2P7UTNcG5lyNo12VfhQKC1udzakrhV6AVRJ3WXWrp13PAit671edaH8IPWqGqNHeX0zDws6gfKp+j4DnP8XL/mqSM1Ddjhu3OchjkVvG1aFDC2cKWzzIwKNRzHG0b5V85wRjNLIm8S+tPruIy6hv7oXJPzNZ5Yy3at6axAQwF22LD6CmlgQLPiXqpNINVn+xcD0pvauY9I4sYxGefpVz/UqHpymTtfKfwpEPqTXRGc5rn2heLtNct0E0S/RSf3q+kknlUQ0inJrbJPLlWmQi5Y1D7TxNwoNhTA+zfF3GPX9DQ4PnXlm/8AFxsT979a8YEEjyoCTi6VXu0GlOEe5tVyACSg8/MU9FSKQfCRzqcsZYcunK4JeIZPPrTWyJY5OcKOJSOvwp7NoWnx30s7qJOJsiPkoPx86kW208/Z+zCP4xNwkftWNxb45aNuzesXBsTFMpkjjOxG5ApvJq1rIVEHdscbk7GkmjwLYd77NcK4cYCzrwkfPl+lZeWMlyOKWzdhnPFEAfzBrbG6xZZ68ujs6sfdd0RfIEA1pK/fR98oynIsKra6fa8Q7y1ueLzZDTq3szbRcEXehGGSu5BqpaivSw860Y+Rrx4VB3VhUZiXzan2TGyTuajY/GsaMfjao2Tyc0boYSfOomdvOvWRvx1A6v8AjFLdGnjzMOtDTXT8jvXsiyeYoKZZfIGiUaTQajb2s/e3sRmhA8SjnTOJNGu0XUdKupzwNg27jZWxtz3GKqF68nH3XD4m8qtNpbCztI7ce8oy5HVjz/t8qe+hErHJqSCPjbLe6Of9qjUcRwOtGFe7TA5Dn8TSNDOxZjUIG9bnesaP7F3JwoB3phaLuRYIksYTsu8jDqa8gFBx5JLE5JOSaNi2FBhdbP8ADD1qm3AHsUh696c1cNaOYB61StRMlqs7uPsdnU/HrU/R8K7pshGPPOKyNqju5eNOMdXNE6Vpt7qTEWcBkxzOcAfOrJJESSAOZ5VZb2XgUHHiYb//AL50FBod1p0olv0VQBlQGzk0VqfGlks8kbI4HJhjn1pU2+kWkNyGlmUswPusOVGaq6pZzgbKsTfpSrQL12mkR5D7nh+Nb648iaddOW/1ZopKv2TAl1i8lJAHtuMn4KKvWVRc5rn3ZLga4KhhxyvLKRnpnA/5au3iWFRtgAAb1M7mzrWaYyy8AOB1PlU6hVTCD50AoOXPWiUcBVHXFIk6EqwYcwciprk8EzsDs24+e9Q74zg/SvZ5FaCNiwBXwnPl0p3oe2xlAXLHApfdapgcK+FPOtpjDIPHLgfA0untreUnDyMM7+LANZZZWtMcYFvb8oGy2D617YzPcyLIoJTHvdK2hsNOEh4o3eQchI3EPlTASRogUBeEdAMYFTF7TJKyrvj61sl4VPhJHoaBkmB2B2qIOAedVtOjYXTHfn60Zb6ykMYR42HkVbGKQCdV+9Wskqv7rgEUb0WlmGpQXH3pG+YrRrmLHhRz6kVUZZSu6vuORo+2vu9t1Zic8s5p+dFwiywXUKoTwKR5Mua29rs296CL/dquC74YZvEQQnF6bVXou0F2MBpeMf1gGn+5r2c4rl6dD7zTW5xIPRiKilt9Pl/lyBP9vNU2HXw5Anjx8UP7UfBe2sjqwmQgHJDHhP51U5Mb9RlxZz4cy6fbs4VJxv14hUUugTOD7NKkrdF86dWt/pVxahJpLYHHJiDQVxdWtoCunXNrCCd2DZY0ZZTH6Uwt+FNvoHsEj3uoMGucjuogchPifM1ITk1JcSOSFdy7D3m8z1qKib12aa2wJQT0r2WYuSOQ8qjhbxN8BREUHGO8l2QfnVRNeQxZXjfZf1oPW78WthPLkBVQ7UTdXQzheQ5VQv8ASXqpt9JECNhpjj5Uw6rC1FI2aXxNRcTUGi1beFfWqp2gBbRZBzxV2ms3uIOJRk8lHmaqHae2lstMnjuV4Gx55qbO9hTmkVrT3h4ZMc66X2Rjk07R1YxpwMOMnO9ca0u2e+u57QMTm4Q8+mx/au0XBMVpFbJthQDV3om0TDWtZRH/AJKeJh8PKneqwJam3usZVW4XB3BU9KH002mnxR968aSEZOTuaD1nVjcRPFGQUzn6UegC1o6XBdCbTreON2ADFTw5z5Dl/wB6RdoJi+j3XDniMRwpGCTRNzPGwWIoGI8QwN8GlmrMJLVrMs6d4MbxkcOPWozzxwx8sr0clyuorHYSKUalxyDBEJByf6jtt866Db4kY4Q7dfhVS0WxTTrjv5rwgqMYGcZ8wPOqr2n1q9m1CSN+JI0c9ypGPCDs23PPnU4c/HnP+O7dPH+my5MtZXTq3DD7QVBcDGeLbhxQupOqWhez4zIvNidvltVA0rUNRj0+bjRolYCaN2GQ2dtumMVatHmN1pmbtJ8yuRG3MMMYI9avH/sy5uLwyuMu3vZ+a5nZrjjX2fiLFSMZP71Nq+olSQvCF/SvJYbnTNP4ILaWREGSVTP5DNJ9Af8Ax2Sd3RhHG/CAw94/9Kz5M7nl16LjwmM2k9uAXi4sA9DWh1IDBLjA5b4qfUNJdp5FgGXAyE/F6fGkFxa8QIxg8iCKz003Kbf4lhxIjqSNzk1kWpKSWSQMTzAOfrSqTTLiyZVuY2RWGVbGx+dRS2Yl933jyIo12fR77eDtmvfbB50sstOuUdFue8WMnYuMZ9KYTaawfET4Hk396uYWzaLlIxronrUM12YwXBwV5Gp10iVmANwq/I1rcaBO48MyN1I3FV4UvKBnuyV4uPAIzijdEuDLbzBtgr5/KldxA8OYpl4WHSi9A3E8Wck4qLNK3uD5rkDTryZtsggHzGMVUPaCRzwaa9pL0RoLFDv9/B5DypAuDy51OmuHRjHPnrRMdx/VSpc1uHI61NjSU6S4HmBTTREW4vVZt1iHGR5np+f6VUTcFaufZiAx6eszjDzHi+XSnjh2nkz1ie8WTvXuaiBqcd3Cgln3/Cnn8TXQ4k9nEFiMk2wY5A8wKGvdQLnhU4A5UvvdTaRj4qXSXa8yTn1pwGDTE9c1y7/SNem41hYAfDEvL4mugW7GdmKnCoMmuR9oJ2udYupGG/GRVT2T6URthRMDcRCjqaXhqNsnCcUznwoM0jM7y7NuqrEcGIcR9ao3aXU11i2aNCO+Z8EscACntzdN7HNMRl35CqFI5e+kDjBB5VGeelTHY/s92Y/wztELqOcT288XGTj3WHT6VeI07+4yeWaSdnlxa8fMjYVYdPdMHiV1k+I2x61Uu+02a6U/t1q7WGpK5hd4hhGdVyFwOtE6fcpd2STxNxIwyCKdosc9hctMiuJZDkMM5FKQkVtAUijCryVEHM+QFTlDlBNMVETqfEG4CfgDn9KB7T3srSk28hkiRMgRAsQ3kf7/AAra9eK3tJ5ruQLHCS7Ku5Bx1NVux16yv714ozJAvcsQWIU52wOe/nU54TPG430eOXjdxml6g810FwvE2d2Xi3+OdvrR2odlY9S4bm+vHRwOEJCMn5sdvoMUhSW002Uym5iHDv7wz9BVrtWub21Wa1dTCRxIzAjjHQ46VlxYTiw1JptlyXLLezLT2ihijtY+IpGgQcbcWw5bn9KLMzcPACeEdM1XtJvw1+1rOrLNjZWHl1HnTrixV7Z32JjmKnyPwohZyTk4J88b0v4hXqy460bGk91A0k6zxsOIDdeWaNe1tLjhmeGP2jA+0KjJPx+PxoJJs7ZwfjU0cnDkj5g05U2JWUEcDqCvkRmtIrOyjk7yO1hV85yEGaIVkkIwcHyNZN3dtDJPIcKikk1p1UeguqRwXUJSRgGXdTncGkC3VuxMLyDvFOKWvq5uZnkh8LM2Txc69uLcXiia34UnOzg8jWmMTabqwI4WIz0NbLMVPC/PoaTRaXegZW+CEdAM/rUkUWormJ5oZz0ycH8qrQMbyKC5Ud9GCRyYbEUHYWa2dx3keWDjfO2BU8AnEQ9pjCuBuA2RSzUNRuu+FuEARjjb96jLjmSplYW9p7LhuzdxcbJKfEdsA/DrSdK6FFpYnh/iMMVGV25elbz9nNP1G0V+77mcDBki2yfiORrO4/41x5de3PxvzrxiAKd6h2bvbJmKATxj70Y3A+IpQ8JxyrO4t5nK1sbc39/DbDk7eL4L1rpESBECqMKAAAOlVfslYd20t243PgT061bIxnAq8Zpjy5br0v3MTSkAkbKDyJqv315eSOxkbn5U01KYe6p8K7Ck8kwO21UiBGlc8zWIGY9a9kIzRemos8qouMnnQKlvVOndn5rj77fpXIywku7iRt8sa7D2lzLod3HGvEQuFArjL5hZw4IbPKqxS+ji1TXkvdWkcAPikOW9KGhHeTAHkNzUUkvtF+W+6uw9KRw+0yCN0aScAxwoWIPnVMvLCAXEk5nWPjbOCKucj+zaH/VOc/IVze9Wa81+1hLt3bMCVHLAOaVxmV0JlrteNMgEFqiA52500nfurN2HMLQkIwq15qkgFoQOZ2p+oXuog3daaoY4B3NAID3bStsxXw/0j+5qW8kDJDANxw8Tj4eXzNeP/JJPM1Npqb2iDNo+qhefjA+UYrkYuMrh1zXaL2FLiynikB4JnlDYONieH9q5Po2hXGq6gkMKM0CsO9kBwETO+/nVYUqVjLHAHPoK7poH2ek2isccMKDhxjGwpMdM0ix7k21rHD3AwsmPGc/1Yzknrz8qZSzLa+ADhXAKj5VOd3DxFXTQxzCRVXvAMcWNwKHN1k7mlc9/xE71B7SPOs9KPlnzyOamDHYn50hiuBwl5H4Il3Zh+lGSXUb2ReLIDDGOoFLRmSXAkX7vod6It7lVbDk+VJIblBw8O55ADajVcuFYdDQDrLHcY9M1khM9u8Mp8DjHnihw+dgd+lbLOhYLnDeRHKnKWtk192cQkSRPhjtkDGaVSw3Fm/dySyReT8xV2VCRzqC6itHHd3JifzQ8zWuPLr2i4f4pkjyxniu55JY/xJy+eOVNNPurZox3GOE8zRDafEk+dOlEf/xOSRj4ZqC4sLa8DQunstyN/szji+PxrbHKZTpFlnttcMsb5LZU8qgFuzTB5FGc5oyGzCgK4yR1HKpZE4EBJAwCCaegZ2xzDC+MZUA1LZ+CSWI8icioLBkmsEZGDYyCRUmSrrIOY51jYaeVAcUtvtMtLkFp4Rn/ANRdm+vWm7jK8Q5GhbhsxMSee2KRy6LLeJLeJI0GFUYFT8fChYVoQTyqG6k4Fx5UK9l2oTYzSR7jL7UVqcpOd6UrktSXJ0i1C5ktL0lJ2lQrupOADTzsrcAmW4fYnwgeVVW7PBeSd4c8a8qN0bUAlsI+IA8WfnRirL8sJkt+qzmKzkPXOap9wNI1XK39oYJxsLiD9xVpmZbvTySctw5qnTqbW4yfcai7RNOt973Nq8n3m2WobAFnAHNiAKi1GXDJCDsg39a9sJeCdWB9wZp7Ja7yH2pJUT+XbxhR9Kp1jacWuiUj+XGQPUmrvoLd/p9zndiTk1XrODh1GZvI4xWGOd/fs/8AF2fgZrsRigtWLNFwxjJGTRed80FeylEmkHNUwPU8q6KyJoJpgsblS7v4mx0HIfuaals2wY7dajtMRW/hA8XX4DYfpUd1IRZznoqE/lUXXw4Svn2BW/oLfXJ/eudaL2rk0nSpbOO2jeQuWjkOwGefF+L4V0a7HBp7/wBMR/Jf+lcTB2FXhN7KrTo2oXN4he7meWRpgQWOw3HIdKv3abS7yeNLqwXjKxgSRA4JwOY8/Subdm88MQ/FKK7C0rS4GMKOlGUJzE3mGKuGVgcEHmK2W6B5PVn7W6Kl3i4tVAuh745d4Pj8apF1bXFqf4iGSPyLKQD86nStmEtw0ihOPw5yRmp7K57u67vibu5Bg5PWkPeMORNei4ccjR4jazid4WdD4h0zR+n6kRcRRMxZX2AJ5Y60htbv2uME441HiFZDN/4xbd2wIEirtyqNK26KsStu7kjngDFErJFBEZCFRFG5PlQysoXiYgKBVD7Y9pWvZjp9m3DAhxIwPvHy9Kj2c7NtY7XyXTtb6VsnIy+dLrK3nMvfyXEglJyWDb0nsGVAOVOYLjlg0q6cMZIstreAmJbk5C7FwNyKYy6fb30avDO/Eu6spGRVWScHlRMF48TBo2KsOoNPDPxRycPl6OuC44ZA8TeHwk8uMeYper3MTHuXE6dYpNnH96OtNbVl4bpP9pf7UQ8dtdqMvGQxwGBx/wBjXXhyy+3Jlx5YotDuV76W34HiJHGI2GMeeKYzN3ZzjK9aVz6fd2MiT2aCYKckM54sdcU2gljvIBJHyPMdQfI0ZWb6TNp7VxJHjOQeVB35JkKqdl2+fWst1e2nYj+WBn59KjJzknrUKiAEjJNLb6bY0ddN3a4HWkN7MSTU1pjC+9fJO9DRjetpmyd6xBTUk1uHOgrcKADG27VSbW87tnThBLMDxZ5V0G5Ky9mb+HmVUn0Ncyj/AJoNLFVv4aXrQ9VwpikOdtqlu7dZQQBxKfqKrVqxVlIpzBdEEeLDU2a8vKXkZ2PM5qewf7N3br+lLbh+GPA5scCj4DwQ8I8sUYTyy0MrqLH2E1RJ7u6tXb+YOJAfhsf2qeYIl9dFDkcZFUCKefTtZR7Vyhz4WHSrlYS97bhicsTkk+dHLwzHl8kYZ7w0LL0p1SbEXCObyf8AKM/rimLHFJbpu81G1i/2iPU5/RaVMw4eCNU/CoFC3xxp9x8Vx9dqJkagdSciz4T9+RQB6b/tUgFqRC6XM3XuXP5GuHg+Een7V23XPs9Juv6bd/8AlNcQzsPStOP6VWfsuAXtF6mYV1suEUtsAK5L2QXiv9PT8Uorpmoz8Ld0p2HOnSQXEpkkwD150BduHypAKsMYO4xU3HhWbPwoSY7FiOf5UgSX+mWauHRWjzzCnb6U2teymmy23ehrgtjOOMY/SgL5srnNWHs7P3lqgJ6UALB2c0qNgfZ2Y/1SGhbvs7HaX0NzZSYiVg7ROc436H+9WGVeFsdKjZe+ilJ3K8vQUtHsj7T6nMmnGKycGRuZ/DXOzxo54wQeuauV7GFnkiOSpO3pU9j2aS8VpLmP7HgwpY4O/Ws/TWVVLa5ximdvdYA3ofX+z11o796uZLZt0frj4j96WwXB5E0rNtMc1pjugRz2ouKcYzmq1DceRouOXiIJ6VFjWZH6XHxoiO5Pnz/OkkcwomOSpVra12faCWIKsyCRQMeRplaajp7ytJG/dNJ7yMMZPnVIWbkKlEp6GrnJYyy4cavV1KrKojxhtzg59KHUZIFVSO7ljwUdh6GjYdamCFXCtxDGeRFaTllZXhs9Cb+UlmIpJckkkmjJrpZBttS+Zsk9aJZR42ewkvOtY2PFkDOPOsnbpXsQwvKrIbYvD7JepcyBFkjIHFtviqLaWfeW/H14iM1abpeOMqc46il+I40CRoFUdBSgBQoQBnpRGa2YAbio2IHKmSxdltWk1qGHvx9rCeB26OfOrnJGqMqgclJNZWU+L+7Sc/69kTyA3nER12pvod+VnMLAlTWVlafqf5xlw/xP35UlP/nyL+GP/wDk/wB6ysrBoPk96l963Hc2sXTJY/l/1rKykYLtIcaNfH/67/oa4j0+VZWVpx/U5LR2SYjUdOxzDZq/SsTkk71lZRSQM3uj5mhbyRkUg8qysoBNcuSKbdlZzwlegasrKdCzXQzFx9RQ9qxCjPXnWVlSFd1+17ubjRscLY+te6PeBp47S+eYw5KjuSAQf7VlZU5LxWrWILfTNOEcMfE8x7sO++Aef5VzPtDoiWaG7tWCx58UZ6elZWUYzob7JYpSDRsMxrKyprfCjI5W6UZFI3nWVlZ1tBCyE+lSq5G9ZWVK24kOxFbq5rKygm3Fkda0LE9aysoLSCSMFsitgelZWVthbWPJjJ6RyjApZdHGcVlZWrAMsxIINRuxzWVlIP/Z"/>
          <p:cNvSpPr>
            <a:spLocks noChangeAspect="1" noChangeArrowheads="1"/>
          </p:cNvSpPr>
          <p:nvPr/>
        </p:nvSpPr>
        <p:spPr bwMode="auto">
          <a:xfrm>
            <a:off x="2159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4427984" y="3717032"/>
            <a:ext cx="576064" cy="0"/>
          </a:xfrm>
          <a:prstGeom prst="straightConnector1">
            <a:avLst/>
          </a:prstGeom>
          <a:solidFill>
            <a:schemeClr val="accent1"/>
          </a:solidFill>
          <a:ln w="476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4725144"/>
            <a:ext cx="2592288" cy="17249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40152" y="6450087"/>
            <a:ext cx="2592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err="1" smtClean="0"/>
              <a:t>Illustration</a:t>
            </a:r>
            <a:r>
              <a:rPr lang="nb-NO" sz="1400" dirty="0" smtClean="0"/>
              <a:t>: </a:t>
            </a:r>
            <a:r>
              <a:rPr lang="nb-NO" sz="1400" dirty="0" err="1" smtClean="0"/>
              <a:t>Colourbox</a:t>
            </a:r>
            <a:endParaRPr lang="nb-NO" sz="1400" dirty="0"/>
          </a:p>
        </p:txBody>
      </p:sp>
    </p:spTree>
    <p:extLst>
      <p:ext uri="{BB962C8B-B14F-4D97-AF65-F5344CB8AC3E}">
        <p14:creationId xmlns:p14="http://schemas.microsoft.com/office/powerpoint/2010/main" val="2779442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845840"/>
            <a:ext cx="7696200" cy="1143000"/>
          </a:xfrm>
        </p:spPr>
        <p:txBody>
          <a:bodyPr/>
          <a:lstStyle/>
          <a:p>
            <a:r>
              <a:rPr lang="nb-NO" sz="3000" dirty="0" smtClean="0"/>
              <a:t>Problemer knyttet til </a:t>
            </a:r>
            <a:br>
              <a:rPr lang="nb-NO" sz="3000" dirty="0" smtClean="0"/>
            </a:br>
            <a:r>
              <a:rPr lang="nb-NO" sz="3000" dirty="0" smtClean="0"/>
              <a:t>tradisjonell behandling</a:t>
            </a:r>
            <a:endParaRPr lang="nb-NO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192" y="2132856"/>
            <a:ext cx="8003232" cy="4114800"/>
          </a:xfrm>
        </p:spPr>
        <p:txBody>
          <a:bodyPr/>
          <a:lstStyle/>
          <a:p>
            <a:pPr marL="0" indent="0">
              <a:buNone/>
            </a:pPr>
            <a:r>
              <a:rPr lang="nb-NO" sz="2200" dirty="0"/>
              <a:t>En intravenøst administrert </a:t>
            </a:r>
            <a:r>
              <a:rPr lang="nb-NO" sz="2200" dirty="0" smtClean="0"/>
              <a:t>legemiddel</a:t>
            </a:r>
          </a:p>
          <a:p>
            <a:pPr marL="0" indent="0">
              <a:buNone/>
            </a:pPr>
            <a:r>
              <a:rPr lang="nb-NO" sz="2200" dirty="0" smtClean="0"/>
              <a:t>utsettes </a:t>
            </a:r>
            <a:r>
              <a:rPr lang="nb-NO" sz="2200" dirty="0"/>
              <a:t>for en rekke </a:t>
            </a:r>
            <a:r>
              <a:rPr lang="nb-NO" sz="2200" dirty="0" smtClean="0"/>
              <a:t>prosesser i </a:t>
            </a:r>
          </a:p>
          <a:p>
            <a:pPr marL="0" indent="0">
              <a:buNone/>
            </a:pPr>
            <a:r>
              <a:rPr lang="nb-NO" sz="2200" dirty="0" smtClean="0"/>
              <a:t>kroppen </a:t>
            </a:r>
            <a:r>
              <a:rPr lang="nb-NO" sz="2200" dirty="0"/>
              <a:t>som </a:t>
            </a:r>
            <a:r>
              <a:rPr lang="nb-NO" sz="2200" dirty="0" smtClean="0"/>
              <a:t>kan redusere effekten</a:t>
            </a:r>
            <a:endParaRPr lang="nb-NO" sz="2200" dirty="0"/>
          </a:p>
          <a:p>
            <a:r>
              <a:rPr lang="nb-NO" sz="2200" dirty="0" smtClean="0"/>
              <a:t>Omfordeling i kroppen (Distribusjon)</a:t>
            </a:r>
          </a:p>
          <a:p>
            <a:r>
              <a:rPr lang="nb-NO" sz="2200" dirty="0" smtClean="0"/>
              <a:t>Nedbrytning (Metabolisme) </a:t>
            </a:r>
          </a:p>
          <a:p>
            <a:r>
              <a:rPr lang="nb-NO" sz="2200" dirty="0" smtClean="0"/>
              <a:t>Utskillelse (Ekskresjon)</a:t>
            </a:r>
            <a:endParaRPr lang="nb-NO" sz="22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755576" y="5013176"/>
            <a:ext cx="7696200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nb-NO" sz="2200" kern="0" dirty="0" smtClean="0"/>
              <a:t>Bare en liten fraksjon av legemiddelet når målorganet/vevet </a:t>
            </a:r>
          </a:p>
          <a:p>
            <a:pPr marL="0" indent="0">
              <a:buFontTx/>
              <a:buNone/>
            </a:pPr>
            <a:endParaRPr lang="nb-NO" sz="2000" kern="0" dirty="0" smtClean="0"/>
          </a:p>
          <a:p>
            <a:r>
              <a:rPr lang="nb-NO" sz="2000" kern="0" dirty="0" smtClean="0"/>
              <a:t>Ofte kan legemiddelet fjernes fra målorganet før det har effekt.</a:t>
            </a:r>
          </a:p>
          <a:p>
            <a:r>
              <a:rPr lang="nb-NO" sz="2000" kern="0" dirty="0" smtClean="0"/>
              <a:t>Det er viktig at legemiddelet kommer inn i cellen der det skal virke</a:t>
            </a:r>
            <a:endParaRPr lang="nb-NO" sz="2000" kern="0" dirty="0"/>
          </a:p>
        </p:txBody>
      </p:sp>
      <p:sp>
        <p:nvSpPr>
          <p:cNvPr id="6" name="Right Arrow 5"/>
          <p:cNvSpPr/>
          <p:nvPr/>
        </p:nvSpPr>
        <p:spPr bwMode="auto">
          <a:xfrm>
            <a:off x="137173" y="5040288"/>
            <a:ext cx="546395" cy="33292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034" y="620688"/>
            <a:ext cx="2754379" cy="41315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38034" y="4444479"/>
            <a:ext cx="2592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err="1" smtClean="0">
                <a:solidFill>
                  <a:schemeClr val="bg1"/>
                </a:solidFill>
              </a:rPr>
              <a:t>Illustration</a:t>
            </a:r>
            <a:r>
              <a:rPr lang="nb-NO" sz="1400" dirty="0" smtClean="0">
                <a:solidFill>
                  <a:schemeClr val="bg1"/>
                </a:solidFill>
              </a:rPr>
              <a:t>: </a:t>
            </a:r>
            <a:r>
              <a:rPr lang="nb-NO" sz="1400" dirty="0" err="1" smtClean="0">
                <a:solidFill>
                  <a:schemeClr val="bg1"/>
                </a:solidFill>
              </a:rPr>
              <a:t>Colourbox</a:t>
            </a:r>
            <a:endParaRPr lang="nb-NO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544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arianhm\AppData\Local\Microsoft\Windows\Temporary Internet Files\Content.IE5\MSYLB23N\bullet[1]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40721" y="-28496"/>
            <a:ext cx="1952411" cy="1954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133872"/>
            <a:ext cx="8136904" cy="1143000"/>
          </a:xfrm>
        </p:spPr>
        <p:txBody>
          <a:bodyPr/>
          <a:lstStyle/>
          <a:p>
            <a:pPr eaLnBrk="1" hangingPunct="1"/>
            <a:r>
              <a:rPr lang="nb-NO" dirty="0" smtClean="0">
                <a:solidFill>
                  <a:schemeClr val="tx1"/>
                </a:solidFill>
              </a:rPr>
              <a:t>Administrasjon på riktig sted til riktig tid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2053258"/>
            <a:ext cx="5903913" cy="2455862"/>
          </a:xfrm>
        </p:spPr>
        <p:txBody>
          <a:bodyPr/>
          <a:lstStyle/>
          <a:p>
            <a:pPr eaLnBrk="1" hangingPunct="1"/>
            <a:r>
              <a:rPr lang="nb-NO" sz="2400" dirty="0" smtClean="0"/>
              <a:t>Bedre responsen</a:t>
            </a:r>
          </a:p>
          <a:p>
            <a:pPr eaLnBrk="1" hangingPunct="1"/>
            <a:r>
              <a:rPr lang="nb-NO" sz="2400" dirty="0" smtClean="0"/>
              <a:t>Mer effektiv behandling</a:t>
            </a:r>
          </a:p>
          <a:p>
            <a:pPr eaLnBrk="1" hangingPunct="1"/>
            <a:r>
              <a:rPr lang="nb-NO" sz="2400" dirty="0" smtClean="0"/>
              <a:t>Færre bivirkninger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95536" y="3555013"/>
            <a:ext cx="75608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/>
              <a:t>Hvordan er det mulig å oppfylle alle disse </a:t>
            </a:r>
            <a:r>
              <a:rPr lang="nb-NO" sz="2800" dirty="0" smtClean="0"/>
              <a:t>kravene?</a:t>
            </a:r>
            <a:endParaRPr lang="nb-NO" sz="2800" dirty="0"/>
          </a:p>
        </p:txBody>
      </p:sp>
      <p:grpSp>
        <p:nvGrpSpPr>
          <p:cNvPr id="4" name="Group 3"/>
          <p:cNvGrpSpPr/>
          <p:nvPr/>
        </p:nvGrpSpPr>
        <p:grpSpPr>
          <a:xfrm>
            <a:off x="471872" y="4437112"/>
            <a:ext cx="7696200" cy="1415195"/>
            <a:chOff x="471872" y="4437112"/>
            <a:chExt cx="7696200" cy="1415195"/>
          </a:xfrm>
        </p:grpSpPr>
        <p:sp>
          <p:nvSpPr>
            <p:cNvPr id="7" name="Title 1"/>
            <p:cNvSpPr txBox="1">
              <a:spLocks/>
            </p:cNvSpPr>
            <p:nvPr/>
          </p:nvSpPr>
          <p:spPr bwMode="auto">
            <a:xfrm>
              <a:off x="471872" y="4437112"/>
              <a:ext cx="7696200" cy="114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Arial" charset="0"/>
                  <a:ea typeface="ヒラギノ角ゴ Pro W3" charset="-128"/>
                  <a:cs typeface="ヒラギノ角ゴ Pro W3" charset="-128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Arial" charset="0"/>
                  <a:ea typeface="ヒラギノ角ゴ Pro W3" charset="-128"/>
                  <a:cs typeface="ヒラギノ角ゴ Pro W3" charset="-128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Arial" charset="0"/>
                  <a:ea typeface="ヒラギノ角ゴ Pro W3" charset="-128"/>
                  <a:cs typeface="ヒラギノ角ゴ Pro W3" charset="-128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Arial" charset="0"/>
                  <a:ea typeface="ヒラギノ角ゴ Pro W3" charset="-128"/>
                  <a:cs typeface="ヒラギノ角ゴ Pro W3" charset="-128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Arial" charset="0"/>
                  <a:ea typeface="ヒラギノ角ゴ Pro W3" charset="-128"/>
                  <a:cs typeface="ヒラギノ角ゴ Pro W3" charset="-128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Arial" charset="0"/>
                  <a:ea typeface="ヒラギノ角ゴ Pro W3" charset="-128"/>
                  <a:cs typeface="ヒラギノ角ゴ Pro W3" charset="-128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Arial" charset="0"/>
                  <a:ea typeface="ヒラギノ角ゴ Pro W3" charset="-128"/>
                  <a:cs typeface="ヒラギノ角ゴ Pro W3" charset="-128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Arial" charset="0"/>
                  <a:ea typeface="ヒラギノ角ゴ Pro W3" charset="-128"/>
                  <a:cs typeface="ヒラギノ角ゴ Pro W3" charset="-128"/>
                </a:defRPr>
              </a:lvl9pPr>
            </a:lstStyle>
            <a:p>
              <a:r>
                <a:rPr lang="nb-NO" kern="0" dirty="0" smtClean="0"/>
                <a:t>Mulig løsning?</a:t>
              </a:r>
              <a:endParaRPr lang="nb-NO" kern="0" dirty="0"/>
            </a:p>
          </p:txBody>
        </p:sp>
        <p:sp>
          <p:nvSpPr>
            <p:cNvPr id="3" name="Rectangle 2"/>
            <p:cNvSpPr/>
            <p:nvPr/>
          </p:nvSpPr>
          <p:spPr>
            <a:xfrm>
              <a:off x="2660544" y="5329087"/>
              <a:ext cx="252665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b-NO" sz="2800" dirty="0"/>
                <a:t>Nanopartikler?</a:t>
              </a:r>
            </a:p>
          </p:txBody>
        </p:sp>
      </p:grpSp>
      <p:grpSp>
        <p:nvGrpSpPr>
          <p:cNvPr id="10" name="Group 210"/>
          <p:cNvGrpSpPr/>
          <p:nvPr/>
        </p:nvGrpSpPr>
        <p:grpSpPr>
          <a:xfrm>
            <a:off x="5580112" y="4587541"/>
            <a:ext cx="1774240" cy="1704007"/>
            <a:chOff x="5076056" y="4588656"/>
            <a:chExt cx="1774240" cy="1704007"/>
          </a:xfrm>
        </p:grpSpPr>
        <p:grpSp>
          <p:nvGrpSpPr>
            <p:cNvPr id="11" name="Group 211"/>
            <p:cNvGrpSpPr/>
            <p:nvPr/>
          </p:nvGrpSpPr>
          <p:grpSpPr>
            <a:xfrm>
              <a:off x="5076056" y="4588656"/>
              <a:ext cx="1774240" cy="1704007"/>
              <a:chOff x="956836" y="133223"/>
              <a:chExt cx="6503127" cy="6586616"/>
            </a:xfrm>
          </p:grpSpPr>
          <p:grpSp>
            <p:nvGrpSpPr>
              <p:cNvPr id="19" name="Group 219"/>
              <p:cNvGrpSpPr/>
              <p:nvPr/>
            </p:nvGrpSpPr>
            <p:grpSpPr>
              <a:xfrm>
                <a:off x="2069855" y="1188729"/>
                <a:ext cx="4295705" cy="4268850"/>
                <a:chOff x="2069855" y="1188729"/>
                <a:chExt cx="4295705" cy="4268850"/>
              </a:xfrm>
            </p:grpSpPr>
            <p:grpSp>
              <p:nvGrpSpPr>
                <p:cNvPr id="149" name="Group 349"/>
                <p:cNvGrpSpPr/>
                <p:nvPr/>
              </p:nvGrpSpPr>
              <p:grpSpPr>
                <a:xfrm rot="18001550">
                  <a:off x="5242739" y="3621371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202" name="Oval 402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203" name="Curved Connector 403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4" name="Curved Connector 404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0" name="Group 350"/>
                <p:cNvGrpSpPr/>
                <p:nvPr/>
              </p:nvGrpSpPr>
              <p:grpSpPr>
                <a:xfrm rot="20019662">
                  <a:off x="4691938" y="4130720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199" name="Oval 399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200" name="Curved Connector 400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1" name="Curved Connector 401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1" name="Group 351"/>
                <p:cNvGrpSpPr/>
                <p:nvPr/>
              </p:nvGrpSpPr>
              <p:grpSpPr>
                <a:xfrm>
                  <a:off x="3977881" y="4293096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196" name="Oval 396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197" name="Curved Connector 397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8" name="Curved Connector 398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2" name="Group 352"/>
                <p:cNvGrpSpPr/>
                <p:nvPr/>
              </p:nvGrpSpPr>
              <p:grpSpPr>
                <a:xfrm rot="5633765">
                  <a:off x="2403158" y="2367428"/>
                  <a:ext cx="576064" cy="1242669"/>
                  <a:chOff x="3923928" y="2780928"/>
                  <a:chExt cx="576064" cy="1164483"/>
                </a:xfrm>
              </p:grpSpPr>
              <p:sp>
                <p:nvSpPr>
                  <p:cNvPr id="193" name="Oval 393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194" name="Curved Connector 394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5" name="Curved Connector 395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3" name="Group 353"/>
                <p:cNvGrpSpPr/>
                <p:nvPr/>
              </p:nvGrpSpPr>
              <p:grpSpPr>
                <a:xfrm rot="7138483">
                  <a:off x="2700614" y="1796615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190" name="Oval 390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191" name="Curved Connector 391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2" name="Curved Connector 392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4" name="Group 354"/>
                <p:cNvGrpSpPr/>
                <p:nvPr/>
              </p:nvGrpSpPr>
              <p:grpSpPr>
                <a:xfrm rot="8983442">
                  <a:off x="3263623" y="1363558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187" name="Oval 387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188" name="Curved Connector 388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9" name="Curved Connector 389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5" name="Group 355"/>
                <p:cNvGrpSpPr/>
                <p:nvPr/>
              </p:nvGrpSpPr>
              <p:grpSpPr>
                <a:xfrm rot="5400000">
                  <a:off x="2454099" y="3002712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184" name="Oval 384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185" name="Curved Connector 385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6" name="Curved Connector 386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6" name="Group 356"/>
                <p:cNvGrpSpPr/>
                <p:nvPr/>
              </p:nvGrpSpPr>
              <p:grpSpPr>
                <a:xfrm rot="1046837">
                  <a:off x="3346694" y="4168374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181" name="Oval 381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182" name="Curved Connector 382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3" name="Curved Connector 383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7" name="Group 357"/>
                <p:cNvGrpSpPr/>
                <p:nvPr/>
              </p:nvGrpSpPr>
              <p:grpSpPr>
                <a:xfrm rot="10800000">
                  <a:off x="3970701" y="1188729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178" name="Oval 378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179" name="Curved Connector 379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0" name="Curved Connector 380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8" name="Group 358"/>
                <p:cNvGrpSpPr/>
                <p:nvPr/>
              </p:nvGrpSpPr>
              <p:grpSpPr>
                <a:xfrm rot="12673460">
                  <a:off x="4609320" y="1324490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175" name="Oval 375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176" name="Curved Connector 376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7" name="Curved Connector 377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9" name="Group 359"/>
                <p:cNvGrpSpPr/>
                <p:nvPr/>
              </p:nvGrpSpPr>
              <p:grpSpPr>
                <a:xfrm rot="15046455">
                  <a:off x="5162285" y="1797893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172" name="Oval 372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173" name="Curved Connector 373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4" name="Curved Connector 374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60" name="Group 360"/>
                <p:cNvGrpSpPr/>
                <p:nvPr/>
              </p:nvGrpSpPr>
              <p:grpSpPr>
                <a:xfrm rot="15394859">
                  <a:off x="5479821" y="2299389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169" name="Oval 369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170" name="Curved Connector 370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1" name="Curved Connector 371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61" name="Group 361"/>
                <p:cNvGrpSpPr/>
                <p:nvPr/>
              </p:nvGrpSpPr>
              <p:grpSpPr>
                <a:xfrm rot="16200000">
                  <a:off x="5504784" y="2909292"/>
                  <a:ext cx="576064" cy="1145488"/>
                  <a:chOff x="3923928" y="2799923"/>
                  <a:chExt cx="576064" cy="1145488"/>
                </a:xfrm>
              </p:grpSpPr>
              <p:sp>
                <p:nvSpPr>
                  <p:cNvPr id="166" name="Oval 366"/>
                  <p:cNvSpPr/>
                  <p:nvPr/>
                </p:nvSpPr>
                <p:spPr>
                  <a:xfrm>
                    <a:off x="3923928" y="2799923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167" name="Curved Connector 367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8" name="Curved Connector 368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62" name="Group 362"/>
                <p:cNvGrpSpPr/>
                <p:nvPr/>
              </p:nvGrpSpPr>
              <p:grpSpPr>
                <a:xfrm rot="3139320">
                  <a:off x="2760874" y="3712568"/>
                  <a:ext cx="576064" cy="1145488"/>
                  <a:chOff x="3923928" y="2799923"/>
                  <a:chExt cx="576064" cy="1145488"/>
                </a:xfrm>
              </p:grpSpPr>
              <p:sp>
                <p:nvSpPr>
                  <p:cNvPr id="163" name="Oval 363"/>
                  <p:cNvSpPr/>
                  <p:nvPr/>
                </p:nvSpPr>
                <p:spPr>
                  <a:xfrm>
                    <a:off x="3923928" y="2799923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164" name="Curved Connector 364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5" name="Curved Connector 365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20" name="Group 220"/>
              <p:cNvGrpSpPr/>
              <p:nvPr/>
            </p:nvGrpSpPr>
            <p:grpSpPr>
              <a:xfrm>
                <a:off x="956836" y="133223"/>
                <a:ext cx="6503127" cy="6586616"/>
                <a:chOff x="956836" y="133223"/>
                <a:chExt cx="6503127" cy="6586616"/>
              </a:xfrm>
            </p:grpSpPr>
            <p:grpSp>
              <p:nvGrpSpPr>
                <p:cNvPr id="21" name="Group 221"/>
                <p:cNvGrpSpPr/>
                <p:nvPr/>
              </p:nvGrpSpPr>
              <p:grpSpPr>
                <a:xfrm rot="10800000">
                  <a:off x="4016062" y="5555356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146" name="Oval 346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147" name="Curved Connector 347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8" name="Curved Connector 348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2" name="Group 222"/>
                <p:cNvGrpSpPr/>
                <p:nvPr/>
              </p:nvGrpSpPr>
              <p:grpSpPr>
                <a:xfrm rot="9106739">
                  <a:off x="5011537" y="5324264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143" name="Oval 343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144" name="Curved Connector 344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5" name="Curved Connector 345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3" name="Group 223"/>
                <p:cNvGrpSpPr/>
                <p:nvPr/>
              </p:nvGrpSpPr>
              <p:grpSpPr>
                <a:xfrm rot="10046077">
                  <a:off x="4541057" y="5483295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140" name="Oval 340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141" name="Curved Connector 341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2" name="Curved Connector 342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4" name="Group 224"/>
                <p:cNvGrpSpPr/>
                <p:nvPr/>
              </p:nvGrpSpPr>
              <p:grpSpPr>
                <a:xfrm rot="8792523">
                  <a:off x="5488321" y="5057659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137" name="Oval 337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138" name="Curved Connector 338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9" name="Curved Connector 339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5" name="Group 225"/>
                <p:cNvGrpSpPr/>
                <p:nvPr/>
              </p:nvGrpSpPr>
              <p:grpSpPr>
                <a:xfrm rot="6980005">
                  <a:off x="6441764" y="3764763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134" name="Oval 334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135" name="Curved Connector 335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6" name="Curved Connector 336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6" name="Group 226"/>
                <p:cNvGrpSpPr/>
                <p:nvPr/>
              </p:nvGrpSpPr>
              <p:grpSpPr>
                <a:xfrm rot="7886817">
                  <a:off x="6204821" y="4240534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131" name="Oval 331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132" name="Curved Connector 332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3" name="Curved Connector 333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7" name="Group 227"/>
                <p:cNvGrpSpPr/>
                <p:nvPr/>
              </p:nvGrpSpPr>
              <p:grpSpPr>
                <a:xfrm rot="8584789">
                  <a:off x="5903980" y="4676712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128" name="Oval 328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129" name="Curved Connector 329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0" name="Curved Connector 330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8" name="Group 228"/>
                <p:cNvGrpSpPr/>
                <p:nvPr/>
              </p:nvGrpSpPr>
              <p:grpSpPr>
                <a:xfrm rot="1036239">
                  <a:off x="4258733" y="135418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125" name="Oval 325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126" name="Curved Connector 326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7" name="Curved Connector 327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9" name="Group 229"/>
                <p:cNvGrpSpPr/>
                <p:nvPr/>
              </p:nvGrpSpPr>
              <p:grpSpPr>
                <a:xfrm rot="1555447">
                  <a:off x="4783799" y="302096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122" name="Oval 322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123" name="Curved Connector 323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4" name="Curved Connector 324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0" name="Group 230"/>
                <p:cNvGrpSpPr/>
                <p:nvPr/>
              </p:nvGrpSpPr>
              <p:grpSpPr>
                <a:xfrm rot="2743821">
                  <a:off x="5250317" y="482751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119" name="Oval 319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120" name="Curved Connector 320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1" name="Curved Connector 321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1" name="Group 231"/>
                <p:cNvGrpSpPr/>
                <p:nvPr/>
              </p:nvGrpSpPr>
              <p:grpSpPr>
                <a:xfrm rot="3329698">
                  <a:off x="5679939" y="798500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116" name="Oval 316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117" name="Curved Connector 317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8" name="Curved Connector 318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2" name="Group 232"/>
                <p:cNvGrpSpPr/>
                <p:nvPr/>
              </p:nvGrpSpPr>
              <p:grpSpPr>
                <a:xfrm rot="3610247">
                  <a:off x="6040942" y="1219644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113" name="Oval 313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114" name="Curved Connector 314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5" name="Curved Connector 315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3" name="Group 233"/>
                <p:cNvGrpSpPr/>
                <p:nvPr/>
              </p:nvGrpSpPr>
              <p:grpSpPr>
                <a:xfrm rot="4299695">
                  <a:off x="6313521" y="1676239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110" name="Oval 310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111" name="Curved Connector 311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2" name="Curved Connector 312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4" name="Group 234"/>
                <p:cNvGrpSpPr/>
                <p:nvPr/>
              </p:nvGrpSpPr>
              <p:grpSpPr>
                <a:xfrm rot="4831708">
                  <a:off x="6490322" y="2179331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107" name="Oval 307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108" name="Curved Connector 308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9" name="Curved Connector 309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5" name="Group 235"/>
                <p:cNvGrpSpPr/>
                <p:nvPr/>
              </p:nvGrpSpPr>
              <p:grpSpPr>
                <a:xfrm rot="5400000">
                  <a:off x="6575720" y="2715886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104" name="Oval 304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105" name="Curved Connector 305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6" name="Curved Connector 306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6" name="Group 236"/>
                <p:cNvGrpSpPr/>
                <p:nvPr/>
              </p:nvGrpSpPr>
              <p:grpSpPr>
                <a:xfrm rot="6215477">
                  <a:off x="6589690" y="3249857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101" name="Oval 301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102" name="Curved Connector 302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3" name="Curved Connector 303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7" name="Group 237"/>
                <p:cNvGrpSpPr/>
                <p:nvPr/>
              </p:nvGrpSpPr>
              <p:grpSpPr>
                <a:xfrm rot="13921096">
                  <a:off x="2178290" y="4927172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98" name="Oval 298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99" name="Curved Connector 299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0" name="Curved Connector 300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8" name="Group 238"/>
                <p:cNvGrpSpPr/>
                <p:nvPr/>
              </p:nvGrpSpPr>
              <p:grpSpPr>
                <a:xfrm rot="15081794">
                  <a:off x="1561509" y="4086130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95" name="Oval 295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96" name="Curved Connector 296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7" name="Curved Connector 297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9" name="Group 239"/>
                <p:cNvGrpSpPr/>
                <p:nvPr/>
              </p:nvGrpSpPr>
              <p:grpSpPr>
                <a:xfrm rot="15548624">
                  <a:off x="1349088" y="3582668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92" name="Oval 292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93" name="Curved Connector 293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4" name="Curved Connector 294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0" name="Group 240"/>
                <p:cNvGrpSpPr/>
                <p:nvPr/>
              </p:nvGrpSpPr>
              <p:grpSpPr>
                <a:xfrm rot="16200000">
                  <a:off x="1251046" y="3058720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89" name="Oval 289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90" name="Curved Connector 290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" name="Curved Connector 291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1" name="Group 241"/>
                <p:cNvGrpSpPr/>
                <p:nvPr/>
              </p:nvGrpSpPr>
              <p:grpSpPr>
                <a:xfrm rot="16433314">
                  <a:off x="1286411" y="2477494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86" name="Oval 286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87" name="Curved Connector 287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8" name="Curved Connector 288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2" name="Group 242"/>
                <p:cNvGrpSpPr/>
                <p:nvPr/>
              </p:nvGrpSpPr>
              <p:grpSpPr>
                <a:xfrm rot="16523477">
                  <a:off x="1445569" y="1916826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83" name="Oval 283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84" name="Curved Connector 284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" name="Curved Connector 285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3" name="Group 243"/>
                <p:cNvGrpSpPr/>
                <p:nvPr/>
              </p:nvGrpSpPr>
              <p:grpSpPr>
                <a:xfrm rot="17249345">
                  <a:off x="1659958" y="1433326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80" name="Oval 280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81" name="Curved Connector 281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2" name="Curved Connector 282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4" name="Group 244"/>
                <p:cNvGrpSpPr/>
                <p:nvPr/>
              </p:nvGrpSpPr>
              <p:grpSpPr>
                <a:xfrm rot="18027282">
                  <a:off x="1956422" y="1004222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77" name="Oval 277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78" name="Curved Connector 278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9" name="Curved Connector 279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5" name="Group 245"/>
                <p:cNvGrpSpPr/>
                <p:nvPr/>
              </p:nvGrpSpPr>
              <p:grpSpPr>
                <a:xfrm rot="18627387">
                  <a:off x="2350022" y="640469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74" name="Oval 274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75" name="Curved Connector 275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6" name="Curved Connector 276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6" name="Group 246"/>
                <p:cNvGrpSpPr/>
                <p:nvPr/>
              </p:nvGrpSpPr>
              <p:grpSpPr>
                <a:xfrm rot="19327213">
                  <a:off x="2805386" y="380032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71" name="Oval 271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72" name="Curved Connector 272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3" name="Curved Connector 273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7" name="Group 247"/>
                <p:cNvGrpSpPr/>
                <p:nvPr/>
              </p:nvGrpSpPr>
              <p:grpSpPr>
                <a:xfrm rot="20534879">
                  <a:off x="3276878" y="220671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68" name="Oval 268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69" name="Curved Connector 269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0" name="Curved Connector 270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8" name="Group 248"/>
                <p:cNvGrpSpPr/>
                <p:nvPr/>
              </p:nvGrpSpPr>
              <p:grpSpPr>
                <a:xfrm>
                  <a:off x="3761857" y="133223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65" name="Oval 265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66" name="Curved Connector 266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7" name="Curved Connector 267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9" name="Group 249"/>
                <p:cNvGrpSpPr/>
                <p:nvPr/>
              </p:nvGrpSpPr>
              <p:grpSpPr>
                <a:xfrm rot="11621831">
                  <a:off x="3504671" y="5523411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62" name="Oval 262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63" name="Curved Connector 263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4" name="Curved Connector 264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0" name="Group 250"/>
                <p:cNvGrpSpPr/>
                <p:nvPr/>
              </p:nvGrpSpPr>
              <p:grpSpPr>
                <a:xfrm rot="12736400">
                  <a:off x="2603239" y="5181259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59" name="Oval 259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60" name="Curved Connector 260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" name="Curved Connector 261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1" name="Group 251"/>
                <p:cNvGrpSpPr/>
                <p:nvPr/>
              </p:nvGrpSpPr>
              <p:grpSpPr>
                <a:xfrm rot="14084449">
                  <a:off x="1820932" y="4500839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56" name="Oval 256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57" name="Curved Connector 257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" name="Curved Connector 258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2" name="Group 252"/>
                <p:cNvGrpSpPr/>
                <p:nvPr/>
              </p:nvGrpSpPr>
              <p:grpSpPr>
                <a:xfrm rot="12070966">
                  <a:off x="3000378" y="5401754"/>
                  <a:ext cx="576064" cy="1164483"/>
                  <a:chOff x="3923928" y="2780928"/>
                  <a:chExt cx="576064" cy="1164483"/>
                </a:xfrm>
              </p:grpSpPr>
              <p:sp>
                <p:nvSpPr>
                  <p:cNvPr id="53" name="Oval 253"/>
                  <p:cNvSpPr/>
                  <p:nvPr/>
                </p:nvSpPr>
                <p:spPr>
                  <a:xfrm>
                    <a:off x="3923928" y="2780928"/>
                    <a:ext cx="576064" cy="57606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cxnSp>
                <p:nvCxnSpPr>
                  <p:cNvPr id="54" name="Curved Connector 254"/>
                  <p:cNvCxnSpPr/>
                  <p:nvPr/>
                </p:nvCxnSpPr>
                <p:spPr>
                  <a:xfrm rot="16200000" flipH="1">
                    <a:off x="3972669" y="3549748"/>
                    <a:ext cx="694606" cy="72008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" name="Curved Connector 255"/>
                  <p:cNvCxnSpPr/>
                  <p:nvPr/>
                </p:nvCxnSpPr>
                <p:spPr>
                  <a:xfrm rot="5400000" flipH="1" flipV="1">
                    <a:off x="3779912" y="3573016"/>
                    <a:ext cx="660427" cy="84363"/>
                  </a:xfrm>
                  <a:prstGeom prst="curvedConnector3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sp>
          <p:nvSpPr>
            <p:cNvPr id="12" name="Oval 212"/>
            <p:cNvSpPr>
              <a:spLocks noChangeAspect="1"/>
            </p:cNvSpPr>
            <p:nvPr/>
          </p:nvSpPr>
          <p:spPr bwMode="auto">
            <a:xfrm>
              <a:off x="5930756" y="5199958"/>
              <a:ext cx="108000" cy="1080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b-NO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endParaRPr>
            </a:p>
          </p:txBody>
        </p:sp>
        <p:sp>
          <p:nvSpPr>
            <p:cNvPr id="13" name="Oval 213"/>
            <p:cNvSpPr>
              <a:spLocks noChangeAspect="1"/>
            </p:cNvSpPr>
            <p:nvPr/>
          </p:nvSpPr>
          <p:spPr bwMode="auto">
            <a:xfrm>
              <a:off x="6084222" y="5296880"/>
              <a:ext cx="108000" cy="1080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b-NO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endParaRPr>
            </a:p>
          </p:txBody>
        </p:sp>
        <p:sp>
          <p:nvSpPr>
            <p:cNvPr id="14" name="Oval 214"/>
            <p:cNvSpPr>
              <a:spLocks noChangeAspect="1"/>
            </p:cNvSpPr>
            <p:nvPr/>
          </p:nvSpPr>
          <p:spPr bwMode="auto">
            <a:xfrm>
              <a:off x="5800811" y="5235466"/>
              <a:ext cx="108000" cy="1080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b-NO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endParaRPr>
            </a:p>
          </p:txBody>
        </p:sp>
        <p:sp>
          <p:nvSpPr>
            <p:cNvPr id="15" name="Oval 215"/>
            <p:cNvSpPr>
              <a:spLocks noChangeAspect="1"/>
            </p:cNvSpPr>
            <p:nvPr/>
          </p:nvSpPr>
          <p:spPr bwMode="auto">
            <a:xfrm>
              <a:off x="5768371" y="5389692"/>
              <a:ext cx="108000" cy="1080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b-NO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endParaRPr>
            </a:p>
          </p:txBody>
        </p:sp>
        <p:sp>
          <p:nvSpPr>
            <p:cNvPr id="16" name="Oval 216"/>
            <p:cNvSpPr>
              <a:spLocks noChangeAspect="1"/>
            </p:cNvSpPr>
            <p:nvPr/>
          </p:nvSpPr>
          <p:spPr bwMode="auto">
            <a:xfrm>
              <a:off x="5958535" y="5384277"/>
              <a:ext cx="108000" cy="1080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b-NO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endParaRPr>
            </a:p>
          </p:txBody>
        </p:sp>
        <p:sp>
          <p:nvSpPr>
            <p:cNvPr id="17" name="Oval 217"/>
            <p:cNvSpPr>
              <a:spLocks noChangeAspect="1"/>
            </p:cNvSpPr>
            <p:nvPr/>
          </p:nvSpPr>
          <p:spPr bwMode="auto">
            <a:xfrm>
              <a:off x="5860784" y="5491215"/>
              <a:ext cx="108000" cy="1080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b-NO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endParaRPr>
            </a:p>
          </p:txBody>
        </p:sp>
        <p:sp>
          <p:nvSpPr>
            <p:cNvPr id="18" name="Oval 218"/>
            <p:cNvSpPr>
              <a:spLocks noChangeAspect="1"/>
            </p:cNvSpPr>
            <p:nvPr/>
          </p:nvSpPr>
          <p:spPr bwMode="auto">
            <a:xfrm>
              <a:off x="6059516" y="5504818"/>
              <a:ext cx="108000" cy="1080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b-NO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endParaRPr>
            </a:p>
          </p:txBody>
        </p:sp>
      </p:grpSp>
      <p:sp>
        <p:nvSpPr>
          <p:cNvPr id="205" name="TextBox 4"/>
          <p:cNvSpPr txBox="1"/>
          <p:nvPr/>
        </p:nvSpPr>
        <p:spPr>
          <a:xfrm>
            <a:off x="6948264" y="6073551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err="1"/>
              <a:t>nano</a:t>
            </a:r>
            <a:r>
              <a:rPr lang="nb-NO" sz="1400" dirty="0"/>
              <a:t> = 10</a:t>
            </a:r>
            <a:r>
              <a:rPr lang="nb-NO" sz="1400" baseline="30000" dirty="0"/>
              <a:t>-9</a:t>
            </a:r>
            <a:r>
              <a:rPr lang="nb-NO" sz="1400" dirty="0"/>
              <a:t> 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76256" y="384919"/>
            <a:ext cx="20995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smtClean="0"/>
              <a:t>The </a:t>
            </a:r>
            <a:r>
              <a:rPr lang="nb-NO" sz="1400" dirty="0" err="1" smtClean="0"/>
              <a:t>magic</a:t>
            </a:r>
            <a:r>
              <a:rPr lang="nb-NO" sz="1400" dirty="0" smtClean="0"/>
              <a:t> </a:t>
            </a:r>
            <a:r>
              <a:rPr lang="nb-NO" sz="1400" dirty="0" err="1" smtClean="0"/>
              <a:t>bullet</a:t>
            </a:r>
            <a:r>
              <a:rPr lang="nb-NO" sz="1400" dirty="0" smtClean="0"/>
              <a:t> (1900)</a:t>
            </a:r>
            <a:endParaRPr lang="nb-NO" sz="1400" dirty="0"/>
          </a:p>
        </p:txBody>
      </p:sp>
    </p:spTree>
    <p:extLst>
      <p:ext uri="{BB962C8B-B14F-4D97-AF65-F5344CB8AC3E}">
        <p14:creationId xmlns:p14="http://schemas.microsoft.com/office/powerpoint/2010/main" val="4065404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7745" y="738095"/>
            <a:ext cx="7696200" cy="1143000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nb-NO" dirty="0" smtClean="0"/>
              <a:t>Hva er </a:t>
            </a:r>
            <a:r>
              <a:rPr lang="nb-NO" dirty="0" err="1" smtClean="0"/>
              <a:t>nanopartikler</a:t>
            </a:r>
            <a:r>
              <a:rPr lang="nb-NO" dirty="0" smtClean="0"/>
              <a:t>?</a:t>
            </a:r>
            <a:br>
              <a:rPr lang="nb-NO" dirty="0" smtClean="0"/>
            </a:br>
            <a:r>
              <a:rPr lang="nb-NO" sz="1800" b="0" dirty="0" err="1" smtClean="0"/>
              <a:t>nano</a:t>
            </a:r>
            <a:r>
              <a:rPr lang="nb-NO" sz="1800" b="0" dirty="0" smtClean="0"/>
              <a:t> = 10</a:t>
            </a:r>
            <a:r>
              <a:rPr lang="nb-NO" sz="1800" b="0" baseline="30000" dirty="0" smtClean="0"/>
              <a:t>-9</a:t>
            </a:r>
            <a:r>
              <a:rPr lang="nb-NO" sz="1800" b="0" dirty="0" smtClean="0"/>
              <a:t> m</a:t>
            </a:r>
            <a:endParaRPr lang="nb-NO" sz="18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Rectangle 3"/>
          <p:cNvSpPr/>
          <p:nvPr/>
        </p:nvSpPr>
        <p:spPr>
          <a:xfrm>
            <a:off x="0" y="6534228"/>
            <a:ext cx="66784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1400" dirty="0"/>
              <a:t>https://ocg.cancer.gov/news-publications/e-newsletter-issue/issue-11</a:t>
            </a:r>
          </a:p>
        </p:txBody>
      </p:sp>
      <p:pic>
        <p:nvPicPr>
          <p:cNvPr id="5122" name="Picture 2" descr="https://ocg.cancer.gov/sites/default/files/Nanotechtop1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981713"/>
            <a:ext cx="6362700" cy="375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2184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764704"/>
            <a:ext cx="7696200" cy="1143000"/>
          </a:xfrm>
        </p:spPr>
        <p:txBody>
          <a:bodyPr/>
          <a:lstStyle/>
          <a:p>
            <a:r>
              <a:rPr lang="nb-NO" dirty="0"/>
              <a:t>Hva skjer i kroppen dersom vi injiserer </a:t>
            </a:r>
            <a:r>
              <a:rPr lang="nb-NO" dirty="0" err="1"/>
              <a:t>nanopartikler</a:t>
            </a:r>
            <a:r>
              <a:rPr lang="nb-NO" dirty="0"/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44008" y="2564904"/>
            <a:ext cx="3798470" cy="38884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nb-NO" dirty="0"/>
          </a:p>
        </p:txBody>
      </p:sp>
      <p:sp>
        <p:nvSpPr>
          <p:cNvPr id="5" name="TextBox 4"/>
          <p:cNvSpPr txBox="1"/>
          <p:nvPr/>
        </p:nvSpPr>
        <p:spPr>
          <a:xfrm>
            <a:off x="856719" y="5661248"/>
            <a:ext cx="806489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nb-NO" sz="2600" dirty="0" smtClean="0"/>
              <a:t>Immunsystemet begynner å jobbe</a:t>
            </a:r>
          </a:p>
          <a:p>
            <a:pPr marL="514350" indent="-514350">
              <a:buFontTx/>
              <a:buAutoNum type="arabicPeriod"/>
            </a:pPr>
            <a:r>
              <a:rPr lang="nb-NO" sz="2600" dirty="0"/>
              <a:t>Legemiddelet fordeles i kroppen via </a:t>
            </a:r>
            <a:r>
              <a:rPr lang="nb-NO" sz="2600" dirty="0" smtClean="0"/>
              <a:t>blodet</a:t>
            </a:r>
            <a:endParaRPr lang="nb-NO" sz="2600" dirty="0"/>
          </a:p>
        </p:txBody>
      </p:sp>
      <p:sp>
        <p:nvSpPr>
          <p:cNvPr id="3" name="TextBox 2"/>
          <p:cNvSpPr txBox="1"/>
          <p:nvPr/>
        </p:nvSpPr>
        <p:spPr>
          <a:xfrm>
            <a:off x="683568" y="1988840"/>
            <a:ext cx="4320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/>
              <a:t/>
            </a:r>
            <a:br>
              <a:rPr lang="nb-NO" sz="2400" dirty="0"/>
            </a:br>
            <a:endParaRPr lang="nb-NO" sz="2400" dirty="0"/>
          </a:p>
        </p:txBody>
      </p:sp>
      <p:pic>
        <p:nvPicPr>
          <p:cNvPr id="6" name="Picture 2" descr="C:\Users\marianhm\AppData\Local\Microsoft\Windows\Temporary Internet Files\Content.IE5\JWYH999D\vains[1]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844824"/>
            <a:ext cx="3008523" cy="3785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647582"/>
            <a:ext cx="3275856" cy="217979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85769" y="4519603"/>
            <a:ext cx="2592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err="1" smtClean="0"/>
              <a:t>Illustration</a:t>
            </a:r>
            <a:r>
              <a:rPr lang="nb-NO" sz="1400" dirty="0" smtClean="0"/>
              <a:t>: </a:t>
            </a:r>
            <a:r>
              <a:rPr lang="nb-NO" sz="1400" dirty="0" err="1" smtClean="0"/>
              <a:t>Colourbox</a:t>
            </a:r>
            <a:endParaRPr lang="nb-NO" sz="1400" dirty="0"/>
          </a:p>
        </p:txBody>
      </p:sp>
    </p:spTree>
    <p:extLst>
      <p:ext uri="{BB962C8B-B14F-4D97-AF65-F5344CB8AC3E}">
        <p14:creationId xmlns:p14="http://schemas.microsoft.com/office/powerpoint/2010/main" val="806455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192" y="548680"/>
            <a:ext cx="8291264" cy="1143000"/>
          </a:xfrm>
        </p:spPr>
        <p:txBody>
          <a:bodyPr/>
          <a:lstStyle/>
          <a:p>
            <a:r>
              <a:rPr lang="nb-NO" dirty="0" smtClean="0"/>
              <a:t>1. Immunsystemet </a:t>
            </a:r>
            <a:r>
              <a:rPr lang="nb-NO" dirty="0" smtClean="0"/>
              <a:t>jobber på høygir</a:t>
            </a:r>
            <a:endParaRPr lang="nb-NO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23528" y="1484784"/>
            <a:ext cx="8568952" cy="864096"/>
          </a:xfrm>
        </p:spPr>
        <p:txBody>
          <a:bodyPr/>
          <a:lstStyle/>
          <a:p>
            <a:pPr marL="0" indent="0">
              <a:buNone/>
            </a:pPr>
            <a:r>
              <a:rPr lang="nb-NO" sz="2400" dirty="0" smtClean="0"/>
              <a:t>En </a:t>
            </a:r>
            <a:r>
              <a:rPr lang="nb-NO" sz="2400" dirty="0" err="1" smtClean="0"/>
              <a:t>nanopartikkel</a:t>
            </a:r>
            <a:r>
              <a:rPr lang="nb-NO" sz="2400" dirty="0" smtClean="0"/>
              <a:t> som injiseres vil normalt bli </a:t>
            </a:r>
            <a:r>
              <a:rPr lang="nb-NO" sz="2400" dirty="0" err="1"/>
              <a:t>fagocytert</a:t>
            </a:r>
            <a:r>
              <a:rPr lang="nb-NO" sz="2400" dirty="0"/>
              <a:t> av makrofager som er i </a:t>
            </a:r>
            <a:r>
              <a:rPr lang="nb-NO" sz="2400" dirty="0" smtClean="0"/>
              <a:t>direkte </a:t>
            </a:r>
            <a:r>
              <a:rPr lang="nb-NO" sz="2400" dirty="0"/>
              <a:t>kontakt med </a:t>
            </a:r>
            <a:r>
              <a:rPr lang="nb-NO" sz="2400" dirty="0" smtClean="0"/>
              <a:t>blodet </a:t>
            </a:r>
          </a:p>
          <a:p>
            <a:pPr marL="0" indent="0">
              <a:buNone/>
            </a:pPr>
            <a:endParaRPr lang="nb-NO" sz="2200" dirty="0" smtClean="0"/>
          </a:p>
          <a:p>
            <a:pPr marL="0" indent="0">
              <a:buNone/>
            </a:pPr>
            <a:endParaRPr lang="nb-NO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95536" y="2636912"/>
            <a:ext cx="8784976" cy="2088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nb-NO" sz="2000" kern="0" dirty="0" smtClean="0"/>
              <a:t>MPS (mononukleært </a:t>
            </a:r>
            <a:r>
              <a:rPr lang="nb-NO" sz="2000" kern="0" dirty="0" err="1" smtClean="0"/>
              <a:t>fagocytotisk</a:t>
            </a:r>
            <a:r>
              <a:rPr lang="nb-NO" sz="2000" kern="0" dirty="0" smtClean="0"/>
              <a:t> system) består av</a:t>
            </a:r>
          </a:p>
          <a:p>
            <a:r>
              <a:rPr lang="nb-NO" sz="2000" kern="0" dirty="0" smtClean="0"/>
              <a:t>Fikserte celler: makrofager i </a:t>
            </a:r>
            <a:r>
              <a:rPr lang="nb-NO" sz="2000" b="1" kern="0" dirty="0" smtClean="0"/>
              <a:t>leveren</a:t>
            </a:r>
            <a:r>
              <a:rPr lang="nb-NO" sz="2000" kern="0" dirty="0" smtClean="0"/>
              <a:t>, milt, lunger, benmarg og lymfeknuter</a:t>
            </a:r>
          </a:p>
          <a:p>
            <a:r>
              <a:rPr lang="nb-NO" sz="2000" kern="0" dirty="0" smtClean="0"/>
              <a:t>Mobile celler: blodmonocytter </a:t>
            </a:r>
          </a:p>
          <a:p>
            <a:pPr marL="0" indent="0">
              <a:buFontTx/>
              <a:buNone/>
            </a:pPr>
            <a:r>
              <a:rPr lang="nb-NO" sz="2000" kern="0" dirty="0" smtClean="0"/>
              <a:t>    og vevsmakrofager</a:t>
            </a:r>
          </a:p>
          <a:p>
            <a:r>
              <a:rPr lang="nb-NO" sz="2000" kern="0" dirty="0" smtClean="0"/>
              <a:t>Partikler i størrelsesområdet </a:t>
            </a:r>
          </a:p>
          <a:p>
            <a:pPr marL="0" indent="0">
              <a:buFontTx/>
              <a:buNone/>
            </a:pPr>
            <a:r>
              <a:rPr lang="nb-NO" sz="2000" kern="0" dirty="0" smtClean="0"/>
              <a:t>    0.1-7 µm tas opp av MPS</a:t>
            </a:r>
          </a:p>
          <a:p>
            <a:endParaRPr lang="nb-NO" kern="0" dirty="0"/>
          </a:p>
        </p:txBody>
      </p:sp>
      <p:pic>
        <p:nvPicPr>
          <p:cNvPr id="3077" name="Picture 5" descr="C:\Users\marianhm\AppData\Local\Microsoft\Windows\Temporary Internet Files\Content.IE5\JWYH999D\nri706-f1[1]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501008"/>
            <a:ext cx="3466019" cy="3281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1891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4.4"/>
</p:tagLst>
</file>

<file path=ppt/theme/theme1.xml><?xml version="1.0" encoding="utf-8"?>
<a:theme xmlns:a="http://schemas.openxmlformats.org/drawingml/2006/main" name="MN_FAI_UiO_2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MN_FAI_UiO_2</Template>
  <TotalTime>4237</TotalTime>
  <Words>997</Words>
  <Application>Microsoft Office PowerPoint</Application>
  <PresentationFormat>Skjermfremvisning (4:3)</PresentationFormat>
  <Paragraphs>199</Paragraphs>
  <Slides>23</Slides>
  <Notes>12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Lysbildetitler</vt:lpstr>
      </vt:variant>
      <vt:variant>
        <vt:i4>23</vt:i4>
      </vt:variant>
    </vt:vector>
  </HeadingPairs>
  <TitlesOfParts>
    <vt:vector size="24" baseType="lpstr">
      <vt:lpstr>MN_FAI_UiO_2</vt:lpstr>
      <vt:lpstr>Professor Marianne Hiorth</vt:lpstr>
      <vt:lpstr>Disposisjon</vt:lpstr>
      <vt:lpstr>Hva er kreft? </vt:lpstr>
      <vt:lpstr>Tradisjonell kreftbehandling</vt:lpstr>
      <vt:lpstr>Problemer knyttet til  tradisjonell behandling</vt:lpstr>
      <vt:lpstr>Administrasjon på riktig sted til riktig tid</vt:lpstr>
      <vt:lpstr>Hva er nanopartikler? nano = 10-9 m</vt:lpstr>
      <vt:lpstr>Hva skjer i kroppen dersom vi injiserer nanopartikler?</vt:lpstr>
      <vt:lpstr>1. Immunsystemet jobber på høygir</vt:lpstr>
      <vt:lpstr>2. Legemiddelet fordeles i kroppen vha blodet</vt:lpstr>
      <vt:lpstr>Passiv målstyring</vt:lpstr>
      <vt:lpstr>Nanopartikler med passiv målstyring</vt:lpstr>
      <vt:lpstr>Hvordan kan immunsystemet «lures»?</vt:lpstr>
      <vt:lpstr>Aktiv målstyring</vt:lpstr>
      <vt:lpstr>Fremtidsvisjoner </vt:lpstr>
      <vt:lpstr>Andre områder enn kreftbehandling nanopartikler kan egne seg til?</vt:lpstr>
      <vt:lpstr>Bioadhesjon/mukoadhesjon</vt:lpstr>
      <vt:lpstr>Målstyring til tenner? </vt:lpstr>
      <vt:lpstr>“Utvikling av et avansert nanopartikulært administrasjonssystem for legemidler med beskyttende effekt av tenner”</vt:lpstr>
      <vt:lpstr>PowerPoint-presentasjon</vt:lpstr>
      <vt:lpstr>Utfordringer ved bruk av nanopartikler</vt:lpstr>
      <vt:lpstr>Oppsummering</vt:lpstr>
      <vt:lpstr>PowerPoint-presentasjon</vt:lpstr>
    </vt:vector>
  </TitlesOfParts>
  <Company>Universitetet i Oslo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Marianne Hiorth, Professor i galenisk farmasi</dc:title>
  <dc:creator>Marianne Hiorth</dc:creator>
  <cp:lastModifiedBy>Pål Magnus</cp:lastModifiedBy>
  <cp:revision>199</cp:revision>
  <cp:lastPrinted>2015-06-05T13:01:37Z</cp:lastPrinted>
  <dcterms:created xsi:type="dcterms:W3CDTF">2013-07-08T08:05:07Z</dcterms:created>
  <dcterms:modified xsi:type="dcterms:W3CDTF">2015-06-06T07:22:26Z</dcterms:modified>
</cp:coreProperties>
</file>