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60" r:id="rId3"/>
    <p:sldId id="270" r:id="rId4"/>
    <p:sldId id="273" r:id="rId5"/>
    <p:sldId id="274" r:id="rId6"/>
    <p:sldId id="275" r:id="rId7"/>
    <p:sldId id="277" r:id="rId8"/>
    <p:sldId id="276" r:id="rId9"/>
    <p:sldId id="299" r:id="rId10"/>
    <p:sldId id="257" r:id="rId11"/>
    <p:sldId id="263" r:id="rId12"/>
    <p:sldId id="267" r:id="rId13"/>
    <p:sldId id="268" r:id="rId14"/>
    <p:sldId id="269" r:id="rId15"/>
    <p:sldId id="279" r:id="rId16"/>
    <p:sldId id="281" r:id="rId17"/>
    <p:sldId id="280" r:id="rId18"/>
    <p:sldId id="261" r:id="rId19"/>
    <p:sldId id="278" r:id="rId20"/>
    <p:sldId id="282" r:id="rId21"/>
    <p:sldId id="284" r:id="rId22"/>
    <p:sldId id="285" r:id="rId23"/>
    <p:sldId id="295" r:id="rId24"/>
    <p:sldId id="286" r:id="rId25"/>
    <p:sldId id="293" r:id="rId26"/>
    <p:sldId id="287" r:id="rId27"/>
    <p:sldId id="283" r:id="rId28"/>
    <p:sldId id="289" r:id="rId29"/>
    <p:sldId id="294" r:id="rId30"/>
    <p:sldId id="292" r:id="rId31"/>
    <p:sldId id="291" r:id="rId32"/>
    <p:sldId id="290" r:id="rId33"/>
    <p:sldId id="296" r:id="rId34"/>
    <p:sldId id="297" r:id="rId35"/>
    <p:sldId id="298" r:id="rId36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94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81E7A-5AAB-4C83-BF4E-6EEBCF464FC3}" type="datetimeFigureOut">
              <a:rPr lang="nb-NO" smtClean="0"/>
              <a:t>05.06.2015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70A89-4CD5-4733-A314-3EAF4AA597C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0590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På nett har Aftenposten 812.000 lesere, mens papiravisen har 658.000 lesere daglig.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0A89-4CD5-4733-A314-3EAF4AA597C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8570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6969-5760-448D-B0FA-1C94F23422AE}" type="datetimeFigureOut">
              <a:rPr lang="nb-NO" smtClean="0"/>
              <a:t>05.06.2015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9E34-15AE-4BF3-B991-C9D09657D4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9759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6969-5760-448D-B0FA-1C94F23422AE}" type="datetimeFigureOut">
              <a:rPr lang="nb-NO" smtClean="0"/>
              <a:t>05.06.2015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9E34-15AE-4BF3-B991-C9D09657D4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7905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6969-5760-448D-B0FA-1C94F23422AE}" type="datetimeFigureOut">
              <a:rPr lang="nb-NO" smtClean="0"/>
              <a:t>05.06.2015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9E34-15AE-4BF3-B991-C9D09657D4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0050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6969-5760-448D-B0FA-1C94F23422AE}" type="datetimeFigureOut">
              <a:rPr lang="nb-NO" smtClean="0"/>
              <a:t>05.06.2015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9E34-15AE-4BF3-B991-C9D09657D4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0299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6969-5760-448D-B0FA-1C94F23422AE}" type="datetimeFigureOut">
              <a:rPr lang="nb-NO" smtClean="0"/>
              <a:t>05.06.2015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9E34-15AE-4BF3-B991-C9D09657D4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3214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6969-5760-448D-B0FA-1C94F23422AE}" type="datetimeFigureOut">
              <a:rPr lang="nb-NO" smtClean="0"/>
              <a:t>05.06.2015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9E34-15AE-4BF3-B991-C9D09657D4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8510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6969-5760-448D-B0FA-1C94F23422AE}" type="datetimeFigureOut">
              <a:rPr lang="nb-NO" smtClean="0"/>
              <a:t>05.06.2015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9E34-15AE-4BF3-B991-C9D09657D4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431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6969-5760-448D-B0FA-1C94F23422AE}" type="datetimeFigureOut">
              <a:rPr lang="nb-NO" smtClean="0"/>
              <a:t>05.06.2015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9E34-15AE-4BF3-B991-C9D09657D4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8204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6969-5760-448D-B0FA-1C94F23422AE}" type="datetimeFigureOut">
              <a:rPr lang="nb-NO" smtClean="0"/>
              <a:t>05.06.2015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9E34-15AE-4BF3-B991-C9D09657D4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590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6969-5760-448D-B0FA-1C94F23422AE}" type="datetimeFigureOut">
              <a:rPr lang="nb-NO" smtClean="0"/>
              <a:t>05.06.2015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9E34-15AE-4BF3-B991-C9D09657D4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2547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6969-5760-448D-B0FA-1C94F23422AE}" type="datetimeFigureOut">
              <a:rPr lang="nb-NO" smtClean="0"/>
              <a:t>05.06.2015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9E34-15AE-4BF3-B991-C9D09657D4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728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96969-5760-448D-B0FA-1C94F23422AE}" type="datetimeFigureOut">
              <a:rPr lang="nb-NO" smtClean="0"/>
              <a:t>05.06.2015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99E34-15AE-4BF3-B991-C9D09657D4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411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ENL@aftenposten.no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ENL@aftenposten.n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468" y="2742"/>
            <a:ext cx="10329827" cy="6888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467" y="0"/>
            <a:ext cx="3726113" cy="105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Sylinder 6"/>
          <p:cNvSpPr txBox="1"/>
          <p:nvPr/>
        </p:nvSpPr>
        <p:spPr>
          <a:xfrm>
            <a:off x="3131840" y="122930"/>
            <a:ext cx="2877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5800" dirty="0" smtClean="0">
                <a:solidFill>
                  <a:srgbClr val="00B050"/>
                </a:solidFill>
                <a:latin typeface="ClanOT-Black" pitchFamily="34" charset="0"/>
              </a:rPr>
              <a:t>Viten</a:t>
            </a:r>
            <a:endParaRPr lang="nb-NO" sz="5800" dirty="0">
              <a:solidFill>
                <a:srgbClr val="00B050"/>
              </a:solidFill>
              <a:latin typeface="ClanOT-Black" pitchFamily="34" charset="0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646106" y="2582613"/>
            <a:ext cx="767031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 smtClean="0">
                <a:latin typeface="ClanOT-Black" pitchFamily="34" charset="0"/>
              </a:rPr>
              <a:t>How do I </a:t>
            </a:r>
            <a:r>
              <a:rPr lang="nb-NO" sz="4000" b="1" dirty="0" err="1" smtClean="0">
                <a:latin typeface="ClanOT-Black" pitchFamily="34" charset="0"/>
              </a:rPr>
              <a:t>get</a:t>
            </a:r>
            <a:r>
              <a:rPr lang="nb-NO" sz="4000" b="1" dirty="0" smtClean="0">
                <a:latin typeface="ClanOT-Black" pitchFamily="34" charset="0"/>
              </a:rPr>
              <a:t> </a:t>
            </a:r>
            <a:r>
              <a:rPr lang="nb-NO" sz="4000" b="1" dirty="0" err="1" smtClean="0">
                <a:latin typeface="ClanOT-Black" pitchFamily="34" charset="0"/>
              </a:rPr>
              <a:t>published</a:t>
            </a:r>
            <a:r>
              <a:rPr lang="nb-NO" sz="4000" b="1" dirty="0" smtClean="0">
                <a:latin typeface="ClanOT-Black" pitchFamily="34" charset="0"/>
              </a:rPr>
              <a:t> in </a:t>
            </a:r>
            <a:r>
              <a:rPr lang="nb-NO" sz="4000" b="1" dirty="0" err="1" smtClean="0">
                <a:latin typeface="ClanOT-Black" pitchFamily="34" charset="0"/>
              </a:rPr>
              <a:t>the</a:t>
            </a:r>
            <a:r>
              <a:rPr lang="nb-NO" sz="4000" b="1" dirty="0" smtClean="0">
                <a:latin typeface="ClanOT-Black" pitchFamily="34" charset="0"/>
              </a:rPr>
              <a:t> </a:t>
            </a:r>
            <a:r>
              <a:rPr lang="nb-NO" sz="4000" b="1" dirty="0" err="1" smtClean="0">
                <a:latin typeface="ClanOT-Black" pitchFamily="34" charset="0"/>
              </a:rPr>
              <a:t>mass</a:t>
            </a:r>
            <a:r>
              <a:rPr lang="nb-NO" sz="4000" b="1" dirty="0" smtClean="0">
                <a:latin typeface="ClanOT-Black" pitchFamily="34" charset="0"/>
              </a:rPr>
              <a:t> media? </a:t>
            </a:r>
            <a:br>
              <a:rPr lang="nb-NO" sz="4000" b="1" dirty="0" smtClean="0">
                <a:latin typeface="ClanOT-Black" pitchFamily="34" charset="0"/>
              </a:rPr>
            </a:b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63256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How?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Write </a:t>
            </a:r>
            <a:r>
              <a:rPr lang="nb-NO" dirty="0" err="1" smtClean="0"/>
              <a:t>something</a:t>
            </a:r>
            <a:r>
              <a:rPr lang="nb-NO" dirty="0" smtClean="0"/>
              <a:t> </a:t>
            </a:r>
            <a:r>
              <a:rPr lang="nb-NO" dirty="0" err="1" smtClean="0"/>
              <a:t>that’s</a:t>
            </a:r>
            <a:r>
              <a:rPr lang="nb-NO" dirty="0" smtClean="0"/>
              <a:t> </a:t>
            </a:r>
            <a:r>
              <a:rPr lang="nb-NO" dirty="0" err="1" smtClean="0"/>
              <a:t>worth</a:t>
            </a:r>
            <a:r>
              <a:rPr lang="nb-NO" dirty="0" smtClean="0"/>
              <a:t> </a:t>
            </a:r>
            <a:r>
              <a:rPr lang="nb-NO" dirty="0" err="1" smtClean="0"/>
              <a:t>reading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39304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How?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Write </a:t>
            </a:r>
            <a:r>
              <a:rPr lang="nb-NO" dirty="0" err="1" smtClean="0"/>
              <a:t>something</a:t>
            </a:r>
            <a:r>
              <a:rPr lang="nb-NO" dirty="0" smtClean="0"/>
              <a:t> </a:t>
            </a:r>
            <a:r>
              <a:rPr lang="nb-NO" dirty="0" err="1" smtClean="0"/>
              <a:t>that’s</a:t>
            </a:r>
            <a:r>
              <a:rPr lang="nb-NO" dirty="0" smtClean="0"/>
              <a:t> </a:t>
            </a:r>
            <a:r>
              <a:rPr lang="nb-NO" dirty="0" err="1" smtClean="0"/>
              <a:t>worth</a:t>
            </a:r>
            <a:r>
              <a:rPr lang="nb-NO" dirty="0" smtClean="0"/>
              <a:t> </a:t>
            </a:r>
            <a:r>
              <a:rPr lang="nb-NO" dirty="0" err="1" smtClean="0"/>
              <a:t>reading</a:t>
            </a:r>
            <a:endParaRPr lang="nb-NO" dirty="0" smtClean="0"/>
          </a:p>
          <a:p>
            <a:pPr lvl="1"/>
            <a:r>
              <a:rPr lang="nb-NO" dirty="0" err="1" smtClean="0"/>
              <a:t>Know</a:t>
            </a:r>
            <a:r>
              <a:rPr lang="nb-NO" dirty="0" smtClean="0"/>
              <a:t> </a:t>
            </a:r>
            <a:r>
              <a:rPr lang="nb-NO" dirty="0" err="1" smtClean="0"/>
              <a:t>why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writing</a:t>
            </a:r>
            <a:r>
              <a:rPr lang="nb-NO" dirty="0" smtClean="0"/>
              <a:t>. </a:t>
            </a:r>
          </a:p>
          <a:p>
            <a:pPr lvl="1"/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22561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How?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Write </a:t>
            </a:r>
            <a:r>
              <a:rPr lang="nb-NO" dirty="0" err="1" smtClean="0"/>
              <a:t>something</a:t>
            </a:r>
            <a:r>
              <a:rPr lang="nb-NO" dirty="0" smtClean="0"/>
              <a:t> </a:t>
            </a:r>
            <a:r>
              <a:rPr lang="nb-NO" dirty="0" err="1" smtClean="0"/>
              <a:t>that’s</a:t>
            </a:r>
            <a:r>
              <a:rPr lang="nb-NO" dirty="0" smtClean="0"/>
              <a:t> </a:t>
            </a:r>
            <a:r>
              <a:rPr lang="nb-NO" dirty="0" err="1" smtClean="0"/>
              <a:t>worth</a:t>
            </a:r>
            <a:r>
              <a:rPr lang="nb-NO" dirty="0" smtClean="0"/>
              <a:t> </a:t>
            </a:r>
            <a:r>
              <a:rPr lang="nb-NO" dirty="0" err="1" smtClean="0"/>
              <a:t>reading</a:t>
            </a:r>
            <a:endParaRPr lang="nb-NO" dirty="0" smtClean="0"/>
          </a:p>
          <a:p>
            <a:pPr lvl="1"/>
            <a:r>
              <a:rPr lang="nb-NO" dirty="0" err="1" smtClean="0"/>
              <a:t>Know</a:t>
            </a:r>
            <a:r>
              <a:rPr lang="nb-NO" dirty="0" smtClean="0"/>
              <a:t> </a:t>
            </a:r>
            <a:r>
              <a:rPr lang="nb-NO" dirty="0" err="1" smtClean="0"/>
              <a:t>why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writing</a:t>
            </a:r>
            <a:r>
              <a:rPr lang="nb-NO" dirty="0" smtClean="0"/>
              <a:t>. </a:t>
            </a:r>
          </a:p>
          <a:p>
            <a:pPr lvl="1"/>
            <a:r>
              <a:rPr lang="nb-NO" dirty="0" err="1" smtClean="0"/>
              <a:t>Know</a:t>
            </a:r>
            <a:r>
              <a:rPr lang="nb-NO" dirty="0" smtClean="0"/>
              <a:t> </a:t>
            </a:r>
            <a:r>
              <a:rPr lang="nb-NO" dirty="0" err="1" smtClean="0"/>
              <a:t>who</a:t>
            </a:r>
            <a:r>
              <a:rPr lang="nb-NO" dirty="0" smtClean="0"/>
              <a:t> </a:t>
            </a:r>
            <a:r>
              <a:rPr lang="nb-NO" dirty="0" err="1" smtClean="0"/>
              <a:t>you’re</a:t>
            </a:r>
            <a:r>
              <a:rPr lang="nb-NO" dirty="0" smtClean="0"/>
              <a:t> </a:t>
            </a:r>
            <a:r>
              <a:rPr lang="nb-NO" dirty="0" err="1" smtClean="0"/>
              <a:t>writing</a:t>
            </a:r>
            <a:r>
              <a:rPr lang="nb-NO" dirty="0" smtClean="0"/>
              <a:t> for.</a:t>
            </a:r>
          </a:p>
          <a:p>
            <a:pPr lvl="1"/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4576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How?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Write </a:t>
            </a:r>
            <a:r>
              <a:rPr lang="nb-NO" dirty="0" err="1" smtClean="0"/>
              <a:t>something</a:t>
            </a:r>
            <a:r>
              <a:rPr lang="nb-NO" dirty="0" smtClean="0"/>
              <a:t> </a:t>
            </a:r>
            <a:r>
              <a:rPr lang="nb-NO" dirty="0" err="1" smtClean="0"/>
              <a:t>that’s</a:t>
            </a:r>
            <a:r>
              <a:rPr lang="nb-NO" dirty="0" smtClean="0"/>
              <a:t> </a:t>
            </a:r>
            <a:r>
              <a:rPr lang="nb-NO" dirty="0" err="1" smtClean="0"/>
              <a:t>worth</a:t>
            </a:r>
            <a:r>
              <a:rPr lang="nb-NO" dirty="0" smtClean="0"/>
              <a:t> </a:t>
            </a:r>
            <a:r>
              <a:rPr lang="nb-NO" dirty="0" err="1" smtClean="0"/>
              <a:t>reading</a:t>
            </a:r>
            <a:endParaRPr lang="nb-NO" dirty="0" smtClean="0"/>
          </a:p>
          <a:p>
            <a:pPr lvl="1"/>
            <a:r>
              <a:rPr lang="nb-NO" dirty="0" err="1" smtClean="0"/>
              <a:t>Know</a:t>
            </a:r>
            <a:r>
              <a:rPr lang="nb-NO" dirty="0" smtClean="0"/>
              <a:t> </a:t>
            </a:r>
            <a:r>
              <a:rPr lang="nb-NO" dirty="0" err="1" smtClean="0"/>
              <a:t>why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writing</a:t>
            </a:r>
            <a:r>
              <a:rPr lang="nb-NO" dirty="0" smtClean="0"/>
              <a:t>. </a:t>
            </a:r>
          </a:p>
          <a:p>
            <a:pPr lvl="1"/>
            <a:r>
              <a:rPr lang="nb-NO" dirty="0" err="1" smtClean="0"/>
              <a:t>Know</a:t>
            </a:r>
            <a:r>
              <a:rPr lang="nb-NO" dirty="0" smtClean="0"/>
              <a:t> </a:t>
            </a:r>
            <a:r>
              <a:rPr lang="nb-NO" dirty="0" err="1" smtClean="0"/>
              <a:t>who</a:t>
            </a:r>
            <a:r>
              <a:rPr lang="nb-NO" dirty="0" smtClean="0"/>
              <a:t> </a:t>
            </a:r>
            <a:r>
              <a:rPr lang="nb-NO" dirty="0" err="1" smtClean="0"/>
              <a:t>you’re</a:t>
            </a:r>
            <a:r>
              <a:rPr lang="nb-NO" dirty="0" smtClean="0"/>
              <a:t> </a:t>
            </a:r>
            <a:r>
              <a:rPr lang="nb-NO" dirty="0" err="1" smtClean="0"/>
              <a:t>writing</a:t>
            </a:r>
            <a:r>
              <a:rPr lang="nb-NO" dirty="0" smtClean="0"/>
              <a:t> for. </a:t>
            </a:r>
            <a:r>
              <a:rPr lang="nb-NO" dirty="0" smtClean="0">
                <a:solidFill>
                  <a:srgbClr val="FF0000"/>
                </a:solidFill>
              </a:rPr>
              <a:t>(It’s not </a:t>
            </a:r>
            <a:r>
              <a:rPr lang="nb-NO" dirty="0" err="1" smtClean="0">
                <a:solidFill>
                  <a:srgbClr val="FF0000"/>
                </a:solidFill>
              </a:rPr>
              <a:t>the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err="1" smtClean="0">
                <a:solidFill>
                  <a:srgbClr val="FF0000"/>
                </a:solidFill>
              </a:rPr>
              <a:t>people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err="1" smtClean="0">
                <a:solidFill>
                  <a:srgbClr val="FF0000"/>
                </a:solidFill>
              </a:rPr>
              <a:t>you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err="1" smtClean="0">
                <a:solidFill>
                  <a:srgbClr val="FF0000"/>
                </a:solidFill>
              </a:rPr>
              <a:t>eat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err="1" smtClean="0">
                <a:solidFill>
                  <a:srgbClr val="FF0000"/>
                </a:solidFill>
              </a:rPr>
              <a:t>lunch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err="1" smtClean="0">
                <a:solidFill>
                  <a:srgbClr val="FF0000"/>
                </a:solidFill>
              </a:rPr>
              <a:t>with</a:t>
            </a:r>
            <a:r>
              <a:rPr lang="nb-NO" dirty="0" smtClean="0">
                <a:solidFill>
                  <a:srgbClr val="FF0000"/>
                </a:solidFill>
              </a:rPr>
              <a:t>)</a:t>
            </a:r>
          </a:p>
          <a:p>
            <a:pPr marL="457200" lvl="1" indent="0">
              <a:buNone/>
            </a:pPr>
            <a:endParaRPr lang="nb-NO" dirty="0" smtClean="0">
              <a:solidFill>
                <a:srgbClr val="FF0000"/>
              </a:solidFill>
            </a:endParaRPr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11086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How?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Write </a:t>
            </a:r>
            <a:r>
              <a:rPr lang="nb-NO" dirty="0" err="1" smtClean="0"/>
              <a:t>something</a:t>
            </a:r>
            <a:r>
              <a:rPr lang="nb-NO" dirty="0" smtClean="0"/>
              <a:t> </a:t>
            </a:r>
            <a:r>
              <a:rPr lang="nb-NO" dirty="0" err="1" smtClean="0"/>
              <a:t>that’s</a:t>
            </a:r>
            <a:r>
              <a:rPr lang="nb-NO" dirty="0" smtClean="0"/>
              <a:t> </a:t>
            </a:r>
            <a:r>
              <a:rPr lang="nb-NO" dirty="0" err="1" smtClean="0"/>
              <a:t>worth</a:t>
            </a:r>
            <a:r>
              <a:rPr lang="nb-NO" dirty="0" smtClean="0"/>
              <a:t> </a:t>
            </a:r>
            <a:r>
              <a:rPr lang="nb-NO" dirty="0" err="1" smtClean="0"/>
              <a:t>reading</a:t>
            </a:r>
            <a:endParaRPr lang="nb-NO" dirty="0" smtClean="0"/>
          </a:p>
          <a:p>
            <a:pPr lvl="1"/>
            <a:r>
              <a:rPr lang="nb-NO" dirty="0" err="1" smtClean="0"/>
              <a:t>Know</a:t>
            </a:r>
            <a:r>
              <a:rPr lang="nb-NO" dirty="0" smtClean="0"/>
              <a:t> </a:t>
            </a:r>
            <a:r>
              <a:rPr lang="nb-NO" dirty="0" err="1" smtClean="0"/>
              <a:t>why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writing</a:t>
            </a:r>
            <a:r>
              <a:rPr lang="nb-NO" dirty="0" smtClean="0"/>
              <a:t>. </a:t>
            </a:r>
          </a:p>
          <a:p>
            <a:pPr lvl="1"/>
            <a:r>
              <a:rPr lang="nb-NO" dirty="0" err="1" smtClean="0"/>
              <a:t>Know</a:t>
            </a:r>
            <a:r>
              <a:rPr lang="nb-NO" dirty="0" smtClean="0"/>
              <a:t> </a:t>
            </a:r>
            <a:r>
              <a:rPr lang="nb-NO" dirty="0" err="1" smtClean="0"/>
              <a:t>who</a:t>
            </a:r>
            <a:r>
              <a:rPr lang="nb-NO" dirty="0" smtClean="0"/>
              <a:t> </a:t>
            </a:r>
            <a:r>
              <a:rPr lang="nb-NO" dirty="0" err="1" smtClean="0"/>
              <a:t>you’re</a:t>
            </a:r>
            <a:r>
              <a:rPr lang="nb-NO" dirty="0" smtClean="0"/>
              <a:t> </a:t>
            </a:r>
            <a:r>
              <a:rPr lang="nb-NO" dirty="0" err="1" smtClean="0"/>
              <a:t>writing</a:t>
            </a:r>
            <a:r>
              <a:rPr lang="nb-NO" dirty="0" smtClean="0"/>
              <a:t> for. </a:t>
            </a:r>
          </a:p>
          <a:p>
            <a:pPr lvl="1"/>
            <a:r>
              <a:rPr lang="nb-NO" dirty="0" err="1" smtClean="0"/>
              <a:t>Know</a:t>
            </a:r>
            <a:r>
              <a:rPr lang="nb-NO" dirty="0" smtClean="0"/>
              <a:t> </a:t>
            </a:r>
            <a:r>
              <a:rPr lang="nb-NO" dirty="0" err="1" smtClean="0"/>
              <a:t>how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get</a:t>
            </a:r>
            <a:r>
              <a:rPr lang="nb-NO" dirty="0" smtClean="0"/>
              <a:t> </a:t>
            </a:r>
            <a:r>
              <a:rPr lang="nb-NO" dirty="0" err="1" smtClean="0"/>
              <a:t>people</a:t>
            </a:r>
            <a:r>
              <a:rPr lang="nb-NO" dirty="0" smtClean="0"/>
              <a:t> to </a:t>
            </a:r>
            <a:r>
              <a:rPr lang="nb-NO" dirty="0" err="1" smtClean="0"/>
              <a:t>read</a:t>
            </a:r>
            <a:r>
              <a:rPr lang="nb-NO" dirty="0" smtClean="0"/>
              <a:t> </a:t>
            </a:r>
            <a:r>
              <a:rPr lang="nb-NO" dirty="0" err="1" smtClean="0"/>
              <a:t>past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first </a:t>
            </a:r>
            <a:r>
              <a:rPr lang="nb-NO" dirty="0" err="1" smtClean="0"/>
              <a:t>paragraph</a:t>
            </a:r>
            <a:r>
              <a:rPr lang="nb-NO" dirty="0" smtClean="0"/>
              <a:t>.</a:t>
            </a:r>
          </a:p>
          <a:p>
            <a:pPr lvl="1"/>
            <a:endParaRPr lang="nb-NO" dirty="0" smtClean="0">
              <a:solidFill>
                <a:srgbClr val="FF0000"/>
              </a:solidFill>
            </a:endParaRPr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33042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528" y="2132856"/>
            <a:ext cx="8229600" cy="2448272"/>
          </a:xfrm>
        </p:spPr>
        <p:txBody>
          <a:bodyPr>
            <a:normAutofit/>
          </a:bodyPr>
          <a:lstStyle/>
          <a:p>
            <a:r>
              <a:rPr lang="nb-NO" dirty="0" smtClean="0"/>
              <a:t>Have a </a:t>
            </a:r>
            <a:r>
              <a:rPr lang="nb-NO" dirty="0" err="1" smtClean="0"/>
              <a:t>clear</a:t>
            </a:r>
            <a:r>
              <a:rPr lang="nb-NO" dirty="0" smtClean="0"/>
              <a:t> </a:t>
            </a:r>
            <a:r>
              <a:rPr lang="nb-NO" dirty="0" err="1" smtClean="0"/>
              <a:t>idea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what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want</a:t>
            </a:r>
            <a:r>
              <a:rPr lang="nb-NO" dirty="0" smtClean="0"/>
              <a:t> </a:t>
            </a:r>
            <a:r>
              <a:rPr lang="nb-NO" dirty="0" err="1" smtClean="0"/>
              <a:t>people</a:t>
            </a:r>
            <a:r>
              <a:rPr lang="nb-NO" dirty="0" smtClean="0"/>
              <a:t> to </a:t>
            </a:r>
            <a:r>
              <a:rPr lang="nb-NO" dirty="0" err="1" smtClean="0"/>
              <a:t>know</a:t>
            </a:r>
            <a:r>
              <a:rPr lang="nb-NO" dirty="0" smtClean="0"/>
              <a:t> </a:t>
            </a:r>
            <a:r>
              <a:rPr lang="nb-NO" dirty="0" err="1" smtClean="0"/>
              <a:t>after</a:t>
            </a:r>
            <a:r>
              <a:rPr lang="nb-NO" dirty="0" smtClean="0"/>
              <a:t> </a:t>
            </a:r>
            <a:r>
              <a:rPr lang="nb-NO" dirty="0" err="1" smtClean="0"/>
              <a:t>reading</a:t>
            </a:r>
            <a:r>
              <a:rPr lang="nb-NO" dirty="0" smtClean="0"/>
              <a:t> </a:t>
            </a:r>
            <a:r>
              <a:rPr lang="nb-NO" dirty="0" err="1" smtClean="0"/>
              <a:t>your</a:t>
            </a:r>
            <a:r>
              <a:rPr lang="nb-NO" dirty="0" smtClean="0"/>
              <a:t> </a:t>
            </a:r>
            <a:r>
              <a:rPr lang="nb-NO" dirty="0" err="1" smtClean="0"/>
              <a:t>article</a:t>
            </a:r>
            <a:r>
              <a:rPr lang="nb-NO" dirty="0" smtClean="0"/>
              <a:t>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0621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048" y="2708920"/>
            <a:ext cx="9109520" cy="310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63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36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54864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68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Avoid</a:t>
            </a:r>
            <a:r>
              <a:rPr lang="nb-NO" dirty="0" smtClean="0"/>
              <a:t> </a:t>
            </a:r>
            <a:r>
              <a:rPr lang="nb-NO" dirty="0" err="1" smtClean="0"/>
              <a:t>doing</a:t>
            </a:r>
            <a:r>
              <a:rPr lang="nb-NO" dirty="0" smtClean="0"/>
              <a:t> </a:t>
            </a:r>
            <a:r>
              <a:rPr lang="nb-NO" dirty="0" err="1" smtClean="0"/>
              <a:t>this</a:t>
            </a:r>
            <a:r>
              <a:rPr lang="nb-NO" dirty="0" smtClean="0"/>
              <a:t>:</a:t>
            </a:r>
            <a:endParaRPr lang="nb-NO" dirty="0"/>
          </a:p>
        </p:txBody>
      </p:sp>
      <p:sp>
        <p:nvSpPr>
          <p:cNvPr id="5" name="Rektangel 4"/>
          <p:cNvSpPr/>
          <p:nvPr/>
        </p:nvSpPr>
        <p:spPr>
          <a:xfrm>
            <a:off x="755576" y="1484784"/>
            <a:ext cx="792088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“The move from a </a:t>
            </a:r>
            <a:r>
              <a:rPr lang="en-US" sz="2400" dirty="0" err="1" smtClean="0"/>
              <a:t>structuralist</a:t>
            </a:r>
            <a:r>
              <a:rPr lang="en-US" sz="2400" dirty="0" smtClean="0"/>
              <a:t> account in which capital is understood to structure social relations in relatively homologous ways to a view of hegemony in which power relations are subject to repetition, convergence, and </a:t>
            </a:r>
            <a:r>
              <a:rPr lang="en-US" sz="2400" dirty="0" err="1" smtClean="0"/>
              <a:t>rearticulation</a:t>
            </a:r>
            <a:r>
              <a:rPr lang="en-US" sz="2400" dirty="0" smtClean="0"/>
              <a:t> brought the question of temporality into the thinking of structure, and marked a shift from a form of </a:t>
            </a:r>
            <a:r>
              <a:rPr lang="en-US" sz="2400" dirty="0" err="1" smtClean="0"/>
              <a:t>Althusserian</a:t>
            </a:r>
            <a:r>
              <a:rPr lang="en-US" sz="2400" dirty="0" smtClean="0"/>
              <a:t> theory that takes structural totalities as theoretical objects to one in which the insights into the contingent possibility of structure inaugurate a renewed conception of hegemony as bound up with the contingent sites and strategies of the </a:t>
            </a:r>
            <a:r>
              <a:rPr lang="en-US" sz="2400" dirty="0" err="1" smtClean="0"/>
              <a:t>rearticulation</a:t>
            </a:r>
            <a:r>
              <a:rPr lang="en-US" sz="2400" dirty="0" smtClean="0"/>
              <a:t> of power.”</a:t>
            </a:r>
          </a:p>
          <a:p>
            <a:r>
              <a:rPr lang="en-US" sz="1600" dirty="0" smtClean="0">
                <a:latin typeface="ClanOT-Black" pitchFamily="34" charset="0"/>
              </a:rPr>
              <a:t>Judith Butler, philosopher</a:t>
            </a:r>
            <a:r>
              <a:rPr lang="en-US" sz="2400" dirty="0" smtClean="0">
                <a:latin typeface="ClanOT-Black" pitchFamily="34" charset="0"/>
              </a:rPr>
              <a:t/>
            </a:r>
            <a:br>
              <a:rPr lang="en-US" sz="2400" dirty="0" smtClean="0">
                <a:latin typeface="ClanOT-Black" pitchFamily="34" charset="0"/>
              </a:rPr>
            </a:br>
            <a:r>
              <a:rPr lang="en-US" sz="1400" dirty="0" smtClean="0">
                <a:latin typeface="ClanOT-Black" pitchFamily="34" charset="0"/>
              </a:rPr>
              <a:t>“Further Reflections on Conversations of Our Time,” </a:t>
            </a:r>
            <a:r>
              <a:rPr lang="en-US" sz="1400" i="1" dirty="0" smtClean="0">
                <a:latin typeface="ClanOT-Black" pitchFamily="34" charset="0"/>
              </a:rPr>
              <a:t>Diacritics</a:t>
            </a:r>
            <a:r>
              <a:rPr lang="en-US" sz="1400" dirty="0" smtClean="0">
                <a:latin typeface="ClanOT-Black" pitchFamily="34" charset="0"/>
              </a:rPr>
              <a:t> 27 (Spring 1997): 13–15. </a:t>
            </a:r>
            <a:endParaRPr lang="nb-NO" sz="1400" dirty="0">
              <a:latin typeface="ClanOT-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32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When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do </a:t>
            </a:r>
            <a:r>
              <a:rPr lang="nb-NO" dirty="0" err="1" smtClean="0"/>
              <a:t>this</a:t>
            </a:r>
            <a:r>
              <a:rPr lang="nb-NO" dirty="0" smtClean="0"/>
              <a:t>:</a:t>
            </a:r>
            <a:endParaRPr lang="nb-NO" dirty="0"/>
          </a:p>
        </p:txBody>
      </p:sp>
      <p:sp>
        <p:nvSpPr>
          <p:cNvPr id="5" name="Rektangel 4"/>
          <p:cNvSpPr/>
          <p:nvPr/>
        </p:nvSpPr>
        <p:spPr>
          <a:xfrm>
            <a:off x="755576" y="1484784"/>
            <a:ext cx="792088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“The move from a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structuralist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account in which capital is understood to structure social relations in relatively homologous ways to a view of hegemony in which power relations are subject to repetition, convergence, and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rearticulation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brought the question of temporality into the thinking of structure, and marked a shift from a form of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Althusserian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theory that takes structural totalities as theoretical objects to one in which the insights into the contingent possibility of structure inaugurate a renewed conception of hegemony as bound up with the contingent sites and strategies of the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rearticulation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of power.”</a:t>
            </a:r>
          </a:p>
          <a:p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ClanOT-Black" pitchFamily="34" charset="0"/>
              </a:rPr>
              <a:t>Judith Butler, philosopher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lanOT-Black" pitchFamily="34" charset="0"/>
              </a:rPr>
              <a:t/>
            </a:r>
            <a:b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lanOT-Black" pitchFamily="34" charset="0"/>
              </a:rPr>
            </a:b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ClanOT-Black" pitchFamily="34" charset="0"/>
              </a:rPr>
              <a:t>“Further Reflections on Conversations of Our Time,” </a:t>
            </a:r>
            <a:r>
              <a:rPr lang="en-US" sz="1400" i="1" dirty="0" smtClean="0">
                <a:solidFill>
                  <a:schemeClr val="bg1">
                    <a:lumMod val="95000"/>
                  </a:schemeClr>
                </a:solidFill>
                <a:latin typeface="ClanOT-Black" pitchFamily="34" charset="0"/>
              </a:rPr>
              <a:t>Diacritics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ClanOT-Black" pitchFamily="34" charset="0"/>
              </a:rPr>
              <a:t> 27 (Spring 1997): 13–15. </a:t>
            </a:r>
            <a:endParaRPr lang="nb-NO" sz="1400" dirty="0">
              <a:solidFill>
                <a:schemeClr val="bg1">
                  <a:lumMod val="95000"/>
                </a:schemeClr>
              </a:solidFill>
              <a:latin typeface="ClanOT-Black" pitchFamily="34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467544" y="1988840"/>
            <a:ext cx="842493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My interpretation: </a:t>
            </a:r>
            <a:br>
              <a:rPr lang="en-US" sz="2800" dirty="0" smtClean="0"/>
            </a:br>
            <a:r>
              <a:rPr lang="en-US" sz="2400" b="1" dirty="0" smtClean="0"/>
              <a:t>“We no longer think class systems are based purely on money, differences in political power and social status play a part. </a:t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Also, and more importantly, my vocabulary is bigger than yours.”</a:t>
            </a:r>
            <a:endParaRPr lang="nb-NO" sz="2400" b="1" dirty="0"/>
          </a:p>
        </p:txBody>
      </p:sp>
    </p:spTree>
    <p:extLst>
      <p:ext uri="{BB962C8B-B14F-4D97-AF65-F5344CB8AC3E}">
        <p14:creationId xmlns:p14="http://schemas.microsoft.com/office/powerpoint/2010/main" val="228395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468" y="2742"/>
            <a:ext cx="10329827" cy="6888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467" y="0"/>
            <a:ext cx="3726113" cy="105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Sylinder 6"/>
          <p:cNvSpPr txBox="1"/>
          <p:nvPr/>
        </p:nvSpPr>
        <p:spPr>
          <a:xfrm>
            <a:off x="3131840" y="122930"/>
            <a:ext cx="2877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5800" dirty="0" smtClean="0">
                <a:solidFill>
                  <a:srgbClr val="00B050"/>
                </a:solidFill>
                <a:latin typeface="ClanOT-Black" pitchFamily="34" charset="0"/>
              </a:rPr>
              <a:t>Viten</a:t>
            </a:r>
            <a:endParaRPr lang="nb-NO" sz="5800" dirty="0">
              <a:solidFill>
                <a:srgbClr val="00B050"/>
              </a:solidFill>
              <a:latin typeface="ClanOT-Black" pitchFamily="34" charset="0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646106" y="2582613"/>
            <a:ext cx="80303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 smtClean="0">
                <a:latin typeface="ClanOT-Black" pitchFamily="34" charset="0"/>
              </a:rPr>
              <a:t>How do I </a:t>
            </a:r>
            <a:r>
              <a:rPr lang="nb-NO" sz="4000" b="1" dirty="0" err="1" smtClean="0">
                <a:latin typeface="ClanOT-Black" pitchFamily="34" charset="0"/>
              </a:rPr>
              <a:t>get</a:t>
            </a:r>
            <a:r>
              <a:rPr lang="nb-NO" sz="4000" b="1" dirty="0" smtClean="0">
                <a:latin typeface="ClanOT-Black" pitchFamily="34" charset="0"/>
              </a:rPr>
              <a:t> </a:t>
            </a:r>
            <a:r>
              <a:rPr lang="nb-NO" sz="4000" b="1" dirty="0" err="1" smtClean="0">
                <a:latin typeface="ClanOT-Black" pitchFamily="34" charset="0"/>
              </a:rPr>
              <a:t>published</a:t>
            </a:r>
            <a:r>
              <a:rPr lang="nb-NO" sz="4000" b="1" dirty="0" smtClean="0">
                <a:latin typeface="ClanOT-Black" pitchFamily="34" charset="0"/>
              </a:rPr>
              <a:t> in </a:t>
            </a:r>
            <a:r>
              <a:rPr lang="nb-NO" sz="4000" b="1" dirty="0" err="1" smtClean="0">
                <a:latin typeface="ClanOT-Black" pitchFamily="34" charset="0"/>
              </a:rPr>
              <a:t>the</a:t>
            </a:r>
            <a:r>
              <a:rPr lang="nb-NO" sz="4000" b="1" dirty="0" smtClean="0">
                <a:latin typeface="ClanOT-Black" pitchFamily="34" charset="0"/>
              </a:rPr>
              <a:t> </a:t>
            </a:r>
            <a:r>
              <a:rPr lang="nb-NO" sz="4000" b="1" dirty="0" err="1" smtClean="0">
                <a:latin typeface="ClanOT-Black" pitchFamily="34" charset="0"/>
              </a:rPr>
              <a:t>mass</a:t>
            </a:r>
            <a:r>
              <a:rPr lang="nb-NO" sz="4000" b="1" dirty="0" smtClean="0">
                <a:latin typeface="ClanOT-Black" pitchFamily="34" charset="0"/>
              </a:rPr>
              <a:t> media? </a:t>
            </a:r>
          </a:p>
          <a:p>
            <a:r>
              <a:rPr lang="nb-NO" sz="4000" b="1" dirty="0" smtClean="0">
                <a:solidFill>
                  <a:srgbClr val="FF0000"/>
                </a:solidFill>
                <a:latin typeface="ClanOT-Black" pitchFamily="34" charset="0"/>
              </a:rPr>
              <a:t>(And </a:t>
            </a:r>
            <a:r>
              <a:rPr lang="nb-NO" sz="4000" b="1" dirty="0" err="1" smtClean="0">
                <a:solidFill>
                  <a:srgbClr val="FF0000"/>
                </a:solidFill>
                <a:latin typeface="ClanOT-Black" pitchFamily="34" charset="0"/>
              </a:rPr>
              <a:t>why</a:t>
            </a:r>
            <a:r>
              <a:rPr lang="nb-NO" sz="4000" b="1" dirty="0" smtClean="0">
                <a:solidFill>
                  <a:srgbClr val="FF0000"/>
                </a:solidFill>
                <a:latin typeface="ClanOT-Black" pitchFamily="34" charset="0"/>
              </a:rPr>
              <a:t> </a:t>
            </a:r>
            <a:r>
              <a:rPr lang="nb-NO" sz="4000" b="1" dirty="0" err="1" smtClean="0">
                <a:solidFill>
                  <a:srgbClr val="FF0000"/>
                </a:solidFill>
                <a:latin typeface="ClanOT-Black" pitchFamily="34" charset="0"/>
              </a:rPr>
              <a:t>should</a:t>
            </a:r>
            <a:r>
              <a:rPr lang="nb-NO" sz="4000" b="1" dirty="0" smtClean="0">
                <a:solidFill>
                  <a:srgbClr val="FF0000"/>
                </a:solidFill>
                <a:latin typeface="ClanOT-Black" pitchFamily="34" charset="0"/>
              </a:rPr>
              <a:t> I </a:t>
            </a:r>
            <a:r>
              <a:rPr lang="nb-NO" sz="4000" b="1" dirty="0" err="1" smtClean="0">
                <a:solidFill>
                  <a:srgbClr val="FF0000"/>
                </a:solidFill>
                <a:latin typeface="ClanOT-Black" pitchFamily="34" charset="0"/>
              </a:rPr>
              <a:t>even</a:t>
            </a:r>
            <a:r>
              <a:rPr lang="nb-NO" sz="4000" b="1" dirty="0" smtClean="0">
                <a:solidFill>
                  <a:srgbClr val="FF0000"/>
                </a:solidFill>
                <a:latin typeface="ClanOT-Black" pitchFamily="34" charset="0"/>
              </a:rPr>
              <a:t> </a:t>
            </a:r>
            <a:r>
              <a:rPr lang="nb-NO" sz="4000" b="1" dirty="0" err="1" smtClean="0">
                <a:solidFill>
                  <a:srgbClr val="FF0000"/>
                </a:solidFill>
                <a:latin typeface="ClanOT-Black" pitchFamily="34" charset="0"/>
              </a:rPr>
              <a:t>bother</a:t>
            </a:r>
            <a:r>
              <a:rPr lang="nb-NO" sz="4000" b="1" dirty="0" smtClean="0">
                <a:solidFill>
                  <a:srgbClr val="FF0000"/>
                </a:solidFill>
              </a:rPr>
              <a:t>?)</a:t>
            </a:r>
            <a:r>
              <a:rPr lang="nb-NO" sz="4000" b="1" dirty="0" smtClean="0">
                <a:latin typeface="ClanOT-Black" pitchFamily="34" charset="0"/>
              </a:rPr>
              <a:t/>
            </a:r>
            <a:br>
              <a:rPr lang="nb-NO" sz="4000" b="1" dirty="0" smtClean="0">
                <a:latin typeface="ClanOT-Black" pitchFamily="34" charset="0"/>
              </a:rPr>
            </a:b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363442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2 + 2 = 4</a:t>
            </a:r>
            <a:endParaRPr lang="nb-N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83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/>
          <a:lstStyle/>
          <a:p>
            <a:r>
              <a:rPr lang="nb-NO" dirty="0" smtClean="0"/>
              <a:t>4 = 2 + 2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7150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72816"/>
            <a:ext cx="5616624" cy="413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997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p.mnocdn.no/incoming/article7718008.ece/alternates/w380c43/Kakebillertilbarnebursdag-4C1HKGjDVb.jpg?updated=2409201412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6063059" cy="454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89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2158"/>
            <a:ext cx="7667083" cy="5625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2158"/>
            <a:ext cx="7667083" cy="5625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7371">
            <a:off x="1018621" y="1008898"/>
            <a:ext cx="5910141" cy="369939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70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924050"/>
            <a:ext cx="8202613" cy="300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78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752528"/>
          </a:xfrm>
        </p:spPr>
        <p:txBody>
          <a:bodyPr>
            <a:normAutofit/>
          </a:bodyPr>
          <a:lstStyle/>
          <a:p>
            <a:r>
              <a:rPr lang="nb-NO" dirty="0" err="1" smtClean="0"/>
              <a:t>Know</a:t>
            </a:r>
            <a:r>
              <a:rPr lang="nb-NO" dirty="0" smtClean="0"/>
              <a:t> </a:t>
            </a:r>
            <a:r>
              <a:rPr lang="nb-NO" dirty="0" err="1" smtClean="0"/>
              <a:t>what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want</a:t>
            </a:r>
            <a:r>
              <a:rPr lang="nb-NO" dirty="0" smtClean="0"/>
              <a:t> to </a:t>
            </a:r>
            <a:r>
              <a:rPr lang="nb-NO" dirty="0" err="1" smtClean="0"/>
              <a:t>write</a:t>
            </a:r>
            <a:r>
              <a:rPr lang="nb-NO" dirty="0" smtClean="0"/>
              <a:t> and </a:t>
            </a:r>
            <a:r>
              <a:rPr lang="nb-NO" dirty="0" err="1" smtClean="0"/>
              <a:t>why</a:t>
            </a:r>
            <a:endParaRPr lang="nb-NO" dirty="0" smtClean="0"/>
          </a:p>
          <a:p>
            <a:r>
              <a:rPr lang="nb-NO" dirty="0" err="1" smtClean="0"/>
              <a:t>Avoid</a:t>
            </a:r>
            <a:r>
              <a:rPr lang="nb-NO" dirty="0" smtClean="0"/>
              <a:t> </a:t>
            </a:r>
            <a:r>
              <a:rPr lang="nb-NO" dirty="0" err="1" smtClean="0"/>
              <a:t>academic</a:t>
            </a:r>
            <a:r>
              <a:rPr lang="nb-NO" dirty="0" smtClean="0"/>
              <a:t> </a:t>
            </a:r>
            <a:r>
              <a:rPr lang="nb-NO" dirty="0" err="1" smtClean="0"/>
              <a:t>tribespeak</a:t>
            </a:r>
            <a:endParaRPr lang="nb-NO" dirty="0" smtClean="0"/>
          </a:p>
          <a:p>
            <a:r>
              <a:rPr lang="nb-NO" dirty="0" smtClean="0"/>
              <a:t>Lead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conclusion</a:t>
            </a:r>
            <a:r>
              <a:rPr lang="nb-NO" dirty="0" smtClean="0"/>
              <a:t>, </a:t>
            </a:r>
            <a:r>
              <a:rPr lang="nb-NO" dirty="0" err="1" smtClean="0"/>
              <a:t>then</a:t>
            </a:r>
            <a:r>
              <a:rPr lang="nb-NO" dirty="0" smtClean="0"/>
              <a:t> </a:t>
            </a:r>
            <a:r>
              <a:rPr lang="nb-NO" dirty="0" err="1" smtClean="0"/>
              <a:t>set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premise</a:t>
            </a:r>
            <a:endParaRPr lang="nb-NO" dirty="0" smtClean="0"/>
          </a:p>
          <a:p>
            <a:r>
              <a:rPr lang="nb-NO" dirty="0" smtClean="0"/>
              <a:t>Let </a:t>
            </a:r>
            <a:r>
              <a:rPr lang="nb-NO" dirty="0" err="1" smtClean="0"/>
              <a:t>your</a:t>
            </a:r>
            <a:r>
              <a:rPr lang="nb-NO" dirty="0" smtClean="0"/>
              <a:t> </a:t>
            </a:r>
            <a:r>
              <a:rPr lang="nb-NO" dirty="0" err="1" smtClean="0"/>
              <a:t>enthusiasm</a:t>
            </a:r>
            <a:r>
              <a:rPr lang="nb-NO" dirty="0" smtClean="0"/>
              <a:t> show</a:t>
            </a:r>
          </a:p>
          <a:p>
            <a:r>
              <a:rPr lang="nb-NO" dirty="0" err="1" smtClean="0"/>
              <a:t>Don’t</a:t>
            </a:r>
            <a:r>
              <a:rPr lang="nb-NO" dirty="0" smtClean="0"/>
              <a:t> be </a:t>
            </a:r>
            <a:r>
              <a:rPr lang="nb-NO" dirty="0" err="1" smtClean="0"/>
              <a:t>afraid</a:t>
            </a:r>
            <a:r>
              <a:rPr lang="nb-NO" dirty="0" smtClean="0"/>
              <a:t> to </a:t>
            </a:r>
            <a:r>
              <a:rPr lang="nb-NO" dirty="0" err="1" smtClean="0"/>
              <a:t>use</a:t>
            </a:r>
            <a:r>
              <a:rPr lang="nb-NO" dirty="0" smtClean="0"/>
              <a:t> tabloid tricks</a:t>
            </a:r>
          </a:p>
          <a:p>
            <a:pPr marL="0" indent="0">
              <a:buNone/>
            </a:pPr>
            <a:r>
              <a:rPr lang="nb-NO" sz="2400" dirty="0" smtClean="0"/>
              <a:t/>
            </a:r>
            <a:br>
              <a:rPr lang="nb-NO" sz="2400" dirty="0" smtClean="0"/>
            </a:br>
            <a:endParaRPr lang="nb-NO" dirty="0"/>
          </a:p>
        </p:txBody>
      </p:sp>
      <p:sp>
        <p:nvSpPr>
          <p:cNvPr id="5" name="Tittel 3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nb-NO" dirty="0" err="1" smtClean="0"/>
              <a:t>Cheatsheet</a:t>
            </a:r>
            <a:r>
              <a:rPr lang="nb-NO" dirty="0" smtClean="0"/>
              <a:t> for </a:t>
            </a:r>
            <a:r>
              <a:rPr lang="nb-NO" dirty="0" err="1" smtClean="0"/>
              <a:t>better</a:t>
            </a:r>
            <a:r>
              <a:rPr lang="nb-NO" dirty="0" smtClean="0"/>
              <a:t> </a:t>
            </a:r>
            <a:r>
              <a:rPr lang="nb-NO" dirty="0" err="1" smtClean="0"/>
              <a:t>writing</a:t>
            </a:r>
            <a:r>
              <a:rPr lang="nb-NO" dirty="0" smtClean="0"/>
              <a:t>: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8476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752528"/>
          </a:xfrm>
        </p:spPr>
        <p:txBody>
          <a:bodyPr>
            <a:normAutofit/>
          </a:bodyPr>
          <a:lstStyle/>
          <a:p>
            <a:r>
              <a:rPr lang="nb-NO" dirty="0" err="1" smtClean="0"/>
              <a:t>Know</a:t>
            </a:r>
            <a:r>
              <a:rPr lang="nb-NO" dirty="0" smtClean="0"/>
              <a:t> </a:t>
            </a:r>
            <a:r>
              <a:rPr lang="nb-NO" dirty="0" err="1" smtClean="0"/>
              <a:t>what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want</a:t>
            </a:r>
            <a:r>
              <a:rPr lang="nb-NO" dirty="0" smtClean="0"/>
              <a:t> to </a:t>
            </a:r>
            <a:r>
              <a:rPr lang="nb-NO" dirty="0" err="1" smtClean="0"/>
              <a:t>write</a:t>
            </a:r>
            <a:r>
              <a:rPr lang="nb-NO" dirty="0" smtClean="0"/>
              <a:t> and </a:t>
            </a:r>
            <a:r>
              <a:rPr lang="nb-NO" dirty="0" err="1" smtClean="0"/>
              <a:t>why</a:t>
            </a:r>
            <a:endParaRPr lang="nb-NO" dirty="0" smtClean="0"/>
          </a:p>
          <a:p>
            <a:r>
              <a:rPr lang="nb-NO" dirty="0" err="1" smtClean="0"/>
              <a:t>Avoid</a:t>
            </a:r>
            <a:r>
              <a:rPr lang="nb-NO" dirty="0" smtClean="0"/>
              <a:t> </a:t>
            </a:r>
            <a:r>
              <a:rPr lang="nb-NO" dirty="0" err="1" smtClean="0"/>
              <a:t>academic</a:t>
            </a:r>
            <a:r>
              <a:rPr lang="nb-NO" dirty="0" smtClean="0"/>
              <a:t> </a:t>
            </a:r>
            <a:r>
              <a:rPr lang="nb-NO" dirty="0" err="1" smtClean="0"/>
              <a:t>tribespeak</a:t>
            </a:r>
            <a:endParaRPr lang="nb-NO" dirty="0" smtClean="0"/>
          </a:p>
          <a:p>
            <a:r>
              <a:rPr lang="nb-NO" dirty="0" smtClean="0"/>
              <a:t>Lead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conclusion</a:t>
            </a:r>
            <a:r>
              <a:rPr lang="nb-NO" dirty="0" smtClean="0"/>
              <a:t>, </a:t>
            </a:r>
            <a:r>
              <a:rPr lang="nb-NO" dirty="0" err="1" smtClean="0"/>
              <a:t>then</a:t>
            </a:r>
            <a:r>
              <a:rPr lang="nb-NO" dirty="0" smtClean="0"/>
              <a:t> </a:t>
            </a:r>
            <a:r>
              <a:rPr lang="nb-NO" dirty="0" err="1" smtClean="0"/>
              <a:t>set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premise</a:t>
            </a:r>
            <a:endParaRPr lang="nb-NO" dirty="0" smtClean="0"/>
          </a:p>
          <a:p>
            <a:r>
              <a:rPr lang="nb-NO" dirty="0" smtClean="0"/>
              <a:t>Let </a:t>
            </a:r>
            <a:r>
              <a:rPr lang="nb-NO" dirty="0" err="1" smtClean="0"/>
              <a:t>your</a:t>
            </a:r>
            <a:r>
              <a:rPr lang="nb-NO" dirty="0" smtClean="0"/>
              <a:t> </a:t>
            </a:r>
            <a:r>
              <a:rPr lang="nb-NO" dirty="0" err="1" smtClean="0"/>
              <a:t>enthusiasm</a:t>
            </a:r>
            <a:r>
              <a:rPr lang="nb-NO" dirty="0" smtClean="0"/>
              <a:t> show</a:t>
            </a:r>
          </a:p>
          <a:p>
            <a:r>
              <a:rPr lang="nb-NO" dirty="0" err="1" smtClean="0"/>
              <a:t>Don’t</a:t>
            </a:r>
            <a:r>
              <a:rPr lang="nb-NO" dirty="0" smtClean="0"/>
              <a:t> be </a:t>
            </a:r>
            <a:r>
              <a:rPr lang="nb-NO" dirty="0" err="1" smtClean="0"/>
              <a:t>afraid</a:t>
            </a:r>
            <a:r>
              <a:rPr lang="nb-NO" dirty="0" smtClean="0"/>
              <a:t> to </a:t>
            </a:r>
            <a:r>
              <a:rPr lang="nb-NO" dirty="0" err="1" smtClean="0"/>
              <a:t>use</a:t>
            </a:r>
            <a:r>
              <a:rPr lang="nb-NO" dirty="0" smtClean="0"/>
              <a:t> tabloid tricks</a:t>
            </a:r>
          </a:p>
          <a:p>
            <a:pPr marL="0" indent="0">
              <a:buNone/>
            </a:pPr>
            <a:r>
              <a:rPr lang="nb-NO" sz="2400" dirty="0" smtClean="0"/>
              <a:t/>
            </a:r>
            <a:br>
              <a:rPr lang="nb-NO" sz="2400" dirty="0" smtClean="0"/>
            </a:br>
            <a:endParaRPr lang="nb-NO" dirty="0"/>
          </a:p>
        </p:txBody>
      </p:sp>
      <p:sp>
        <p:nvSpPr>
          <p:cNvPr id="5" name="Tittel 3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nb-NO" dirty="0" err="1" smtClean="0"/>
              <a:t>Cheatsheet</a:t>
            </a:r>
            <a:r>
              <a:rPr lang="nb-NO" dirty="0" smtClean="0"/>
              <a:t> for </a:t>
            </a:r>
            <a:r>
              <a:rPr lang="nb-NO" dirty="0" err="1" smtClean="0"/>
              <a:t>better</a:t>
            </a:r>
            <a:r>
              <a:rPr lang="nb-NO" dirty="0" smtClean="0"/>
              <a:t> </a:t>
            </a:r>
            <a:r>
              <a:rPr lang="nb-NO" dirty="0" err="1" smtClean="0"/>
              <a:t>writing</a:t>
            </a:r>
            <a:r>
              <a:rPr lang="nb-NO" dirty="0" smtClean="0"/>
              <a:t>: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791072" y="5373216"/>
            <a:ext cx="716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(Or just send </a:t>
            </a:r>
            <a:r>
              <a:rPr lang="nb-NO" dirty="0" err="1" smtClean="0"/>
              <a:t>me</a:t>
            </a:r>
            <a:r>
              <a:rPr lang="nb-NO" dirty="0" smtClean="0"/>
              <a:t> a draft at </a:t>
            </a:r>
            <a:r>
              <a:rPr lang="nb-NO" dirty="0" smtClean="0">
                <a:hlinkClick r:id="rId2"/>
              </a:rPr>
              <a:t>ENL@aftenposten.no</a:t>
            </a:r>
            <a:r>
              <a:rPr lang="nb-NO" dirty="0" smtClean="0"/>
              <a:t> and </a:t>
            </a:r>
            <a:r>
              <a:rPr lang="nb-NO" dirty="0" err="1" smtClean="0"/>
              <a:t>I’ll</a:t>
            </a:r>
            <a:r>
              <a:rPr lang="nb-NO" dirty="0" smtClean="0"/>
              <a:t> </a:t>
            </a:r>
            <a:r>
              <a:rPr lang="nb-NO" dirty="0" err="1" smtClean="0"/>
              <a:t>use</a:t>
            </a:r>
            <a:r>
              <a:rPr lang="nb-NO" dirty="0" smtClean="0"/>
              <a:t> </a:t>
            </a:r>
            <a:r>
              <a:rPr lang="nb-NO" dirty="0" err="1" smtClean="0"/>
              <a:t>them</a:t>
            </a:r>
            <a:r>
              <a:rPr lang="nb-NO" dirty="0" smtClean="0"/>
              <a:t> for </a:t>
            </a:r>
            <a:r>
              <a:rPr lang="nb-NO" dirty="0" err="1" smtClean="0"/>
              <a:t>you</a:t>
            </a:r>
            <a:r>
              <a:rPr lang="nb-NO" dirty="0" smtClean="0"/>
              <a:t>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4820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«Ok, fine, 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678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8880" y="-1755576"/>
            <a:ext cx="18288000" cy="1143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37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«Ok, fine, </a:t>
            </a:r>
            <a:br>
              <a:rPr lang="nb-NO" dirty="0" smtClean="0"/>
            </a:br>
            <a:r>
              <a:rPr lang="nb-NO" dirty="0" smtClean="0"/>
              <a:t>I </a:t>
            </a:r>
            <a:r>
              <a:rPr lang="nb-NO" dirty="0" err="1" smtClean="0"/>
              <a:t>can</a:t>
            </a:r>
            <a:r>
              <a:rPr lang="nb-NO" dirty="0" smtClean="0"/>
              <a:t> do </a:t>
            </a:r>
            <a:r>
              <a:rPr lang="nb-NO" dirty="0" err="1" smtClean="0"/>
              <a:t>this</a:t>
            </a:r>
            <a:r>
              <a:rPr lang="nb-NO" dirty="0" smtClean="0"/>
              <a:t>, </a:t>
            </a:r>
            <a:br>
              <a:rPr lang="nb-NO" dirty="0" smtClean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773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«Ok, fine, </a:t>
            </a:r>
            <a:br>
              <a:rPr lang="nb-NO" dirty="0" smtClean="0"/>
            </a:br>
            <a:r>
              <a:rPr lang="nb-NO" dirty="0" smtClean="0"/>
              <a:t>I </a:t>
            </a:r>
            <a:r>
              <a:rPr lang="nb-NO" dirty="0" err="1" smtClean="0"/>
              <a:t>can</a:t>
            </a:r>
            <a:r>
              <a:rPr lang="nb-NO" dirty="0" smtClean="0"/>
              <a:t> do </a:t>
            </a:r>
            <a:r>
              <a:rPr lang="nb-NO" dirty="0" err="1" smtClean="0"/>
              <a:t>this</a:t>
            </a:r>
            <a:r>
              <a:rPr lang="nb-NO" dirty="0" smtClean="0"/>
              <a:t>, </a:t>
            </a:r>
            <a:br>
              <a:rPr lang="nb-NO" dirty="0" smtClean="0"/>
            </a:br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why</a:t>
            </a:r>
            <a:r>
              <a:rPr lang="nb-NO" dirty="0" smtClean="0"/>
              <a:t> </a:t>
            </a:r>
            <a:r>
              <a:rPr lang="nb-NO" dirty="0" err="1" smtClean="0"/>
              <a:t>should</a:t>
            </a:r>
            <a:r>
              <a:rPr lang="nb-NO" dirty="0" smtClean="0"/>
              <a:t> I </a:t>
            </a:r>
            <a:r>
              <a:rPr lang="nb-NO" dirty="0" err="1" smtClean="0"/>
              <a:t>even</a:t>
            </a:r>
            <a:r>
              <a:rPr lang="nb-NO" dirty="0" smtClean="0"/>
              <a:t> </a:t>
            </a:r>
            <a:r>
              <a:rPr lang="nb-NO" dirty="0" err="1" smtClean="0"/>
              <a:t>bother</a:t>
            </a:r>
            <a:r>
              <a:rPr lang="nb-NO" dirty="0" smtClean="0"/>
              <a:t>?»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245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Why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568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Why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US" dirty="0"/>
              <a:t>You know more about a subject than 99% of the </a:t>
            </a:r>
            <a:r>
              <a:rPr lang="en-US" dirty="0" smtClean="0"/>
              <a:t>population</a:t>
            </a:r>
          </a:p>
          <a:p>
            <a:pPr marL="285750" indent="-285750"/>
            <a:r>
              <a:rPr lang="en-US" dirty="0" smtClean="0"/>
              <a:t>You are wanted in the public debate</a:t>
            </a:r>
          </a:p>
          <a:p>
            <a:pPr marL="285750" indent="-285750"/>
            <a:r>
              <a:rPr lang="en-US" b="1" dirty="0" smtClean="0"/>
              <a:t>It’s your responsibility</a:t>
            </a:r>
            <a:endParaRPr lang="en-US" dirty="0" smtClean="0"/>
          </a:p>
          <a:p>
            <a:pPr marL="685800" lvl="1"/>
            <a:endParaRPr lang="en-US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8498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Why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/>
            <a:r>
              <a:rPr lang="en-US" dirty="0"/>
              <a:t>You know more about a subject than 99% of the </a:t>
            </a:r>
            <a:r>
              <a:rPr lang="en-US" dirty="0" smtClean="0"/>
              <a:t>population</a:t>
            </a:r>
          </a:p>
          <a:p>
            <a:pPr marL="285750" indent="-285750"/>
            <a:r>
              <a:rPr lang="en-US" dirty="0" smtClean="0"/>
              <a:t>You are wanted in the public debate</a:t>
            </a:r>
          </a:p>
          <a:p>
            <a:pPr marL="285750" indent="-285750"/>
            <a:r>
              <a:rPr lang="en-US" b="1" dirty="0" smtClean="0"/>
              <a:t>It’s your responsibility</a:t>
            </a:r>
            <a:endParaRPr lang="en-US" dirty="0" smtClean="0"/>
          </a:p>
          <a:p>
            <a:pPr marL="285750" indent="-285750"/>
            <a:r>
              <a:rPr lang="en-US" dirty="0" smtClean="0"/>
              <a:t>There’s a lot to gain by doing it</a:t>
            </a:r>
          </a:p>
          <a:p>
            <a:pPr marL="685800" lvl="1"/>
            <a:r>
              <a:rPr lang="en-US" dirty="0" smtClean="0"/>
              <a:t>New contacts in academia</a:t>
            </a:r>
          </a:p>
          <a:p>
            <a:pPr marL="685800" lvl="1"/>
            <a:r>
              <a:rPr lang="en-US" dirty="0" smtClean="0"/>
              <a:t>New contacts outside academia</a:t>
            </a:r>
          </a:p>
          <a:p>
            <a:pPr marL="685800" lvl="1"/>
            <a:r>
              <a:rPr lang="en-US" dirty="0" smtClean="0"/>
              <a:t>Recognition for what it is you do</a:t>
            </a:r>
          </a:p>
          <a:p>
            <a:pPr marL="685800" lvl="1"/>
            <a:r>
              <a:rPr lang="en-US" dirty="0" smtClean="0"/>
              <a:t>Recruiting new colleagues down the line</a:t>
            </a:r>
          </a:p>
          <a:p>
            <a:pPr marL="685800" lvl="1"/>
            <a:r>
              <a:rPr lang="en-US" dirty="0" smtClean="0"/>
              <a:t>Strong signals from the Norwegian research council</a:t>
            </a:r>
          </a:p>
          <a:p>
            <a:pPr marL="685800" lvl="1"/>
            <a:endParaRPr lang="en-US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4945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752528"/>
          </a:xfrm>
        </p:spPr>
        <p:txBody>
          <a:bodyPr>
            <a:normAutofit/>
          </a:bodyPr>
          <a:lstStyle/>
          <a:p>
            <a:r>
              <a:rPr lang="nb-NO" dirty="0" err="1" smtClean="0"/>
              <a:t>Know</a:t>
            </a:r>
            <a:r>
              <a:rPr lang="nb-NO" dirty="0" smtClean="0"/>
              <a:t> </a:t>
            </a:r>
            <a:r>
              <a:rPr lang="nb-NO" dirty="0" err="1" smtClean="0"/>
              <a:t>what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want</a:t>
            </a:r>
            <a:r>
              <a:rPr lang="nb-NO" dirty="0" smtClean="0"/>
              <a:t> to </a:t>
            </a:r>
            <a:r>
              <a:rPr lang="nb-NO" dirty="0" err="1" smtClean="0"/>
              <a:t>write</a:t>
            </a:r>
            <a:r>
              <a:rPr lang="nb-NO" dirty="0" smtClean="0"/>
              <a:t> and </a:t>
            </a:r>
            <a:r>
              <a:rPr lang="nb-NO" dirty="0" err="1" smtClean="0"/>
              <a:t>why</a:t>
            </a:r>
            <a:endParaRPr lang="nb-NO" dirty="0" smtClean="0"/>
          </a:p>
          <a:p>
            <a:r>
              <a:rPr lang="nb-NO" dirty="0" err="1" smtClean="0"/>
              <a:t>Avoid</a:t>
            </a:r>
            <a:r>
              <a:rPr lang="nb-NO" dirty="0" smtClean="0"/>
              <a:t> </a:t>
            </a:r>
            <a:r>
              <a:rPr lang="nb-NO" dirty="0" err="1" smtClean="0"/>
              <a:t>academic</a:t>
            </a:r>
            <a:r>
              <a:rPr lang="nb-NO" dirty="0" smtClean="0"/>
              <a:t> </a:t>
            </a:r>
            <a:r>
              <a:rPr lang="nb-NO" dirty="0" err="1" smtClean="0"/>
              <a:t>tribespeak</a:t>
            </a:r>
            <a:endParaRPr lang="nb-NO" dirty="0" smtClean="0"/>
          </a:p>
          <a:p>
            <a:r>
              <a:rPr lang="nb-NO" dirty="0" smtClean="0"/>
              <a:t>Lead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conclusion</a:t>
            </a:r>
            <a:r>
              <a:rPr lang="nb-NO" dirty="0" smtClean="0"/>
              <a:t>, </a:t>
            </a:r>
            <a:r>
              <a:rPr lang="nb-NO" dirty="0" err="1" smtClean="0"/>
              <a:t>then</a:t>
            </a:r>
            <a:r>
              <a:rPr lang="nb-NO" dirty="0" smtClean="0"/>
              <a:t> </a:t>
            </a:r>
            <a:r>
              <a:rPr lang="nb-NO" dirty="0" err="1" smtClean="0"/>
              <a:t>set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premise</a:t>
            </a:r>
            <a:endParaRPr lang="nb-NO" dirty="0" smtClean="0"/>
          </a:p>
          <a:p>
            <a:r>
              <a:rPr lang="nb-NO" dirty="0" smtClean="0"/>
              <a:t>Let </a:t>
            </a:r>
            <a:r>
              <a:rPr lang="nb-NO" dirty="0" err="1" smtClean="0"/>
              <a:t>your</a:t>
            </a:r>
            <a:r>
              <a:rPr lang="nb-NO" dirty="0" smtClean="0"/>
              <a:t> </a:t>
            </a:r>
            <a:r>
              <a:rPr lang="nb-NO" dirty="0" err="1" smtClean="0"/>
              <a:t>enthusiasm</a:t>
            </a:r>
            <a:r>
              <a:rPr lang="nb-NO" dirty="0" smtClean="0"/>
              <a:t> show</a:t>
            </a:r>
          </a:p>
          <a:p>
            <a:r>
              <a:rPr lang="nb-NO" dirty="0" err="1" smtClean="0"/>
              <a:t>Don’t</a:t>
            </a:r>
            <a:r>
              <a:rPr lang="nb-NO" dirty="0" smtClean="0"/>
              <a:t> be </a:t>
            </a:r>
            <a:r>
              <a:rPr lang="nb-NO" dirty="0" err="1" smtClean="0"/>
              <a:t>afraid</a:t>
            </a:r>
            <a:r>
              <a:rPr lang="nb-NO" dirty="0" smtClean="0"/>
              <a:t> to </a:t>
            </a:r>
            <a:r>
              <a:rPr lang="nb-NO" dirty="0" err="1" smtClean="0"/>
              <a:t>use</a:t>
            </a:r>
            <a:r>
              <a:rPr lang="nb-NO" dirty="0" smtClean="0"/>
              <a:t> tabloid tricks</a:t>
            </a:r>
          </a:p>
          <a:p>
            <a:pPr marL="0" indent="0">
              <a:buNone/>
            </a:pPr>
            <a:r>
              <a:rPr lang="nb-NO" sz="2400" dirty="0" smtClean="0"/>
              <a:t/>
            </a:r>
            <a:br>
              <a:rPr lang="nb-NO" sz="2400" dirty="0" smtClean="0"/>
            </a:br>
            <a:endParaRPr lang="nb-NO" dirty="0"/>
          </a:p>
        </p:txBody>
      </p:sp>
      <p:sp>
        <p:nvSpPr>
          <p:cNvPr id="5" name="Tittel 3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nb-NO" dirty="0" err="1" smtClean="0"/>
              <a:t>Cheatsheet</a:t>
            </a:r>
            <a:r>
              <a:rPr lang="nb-NO" dirty="0" smtClean="0"/>
              <a:t> for </a:t>
            </a:r>
            <a:r>
              <a:rPr lang="nb-NO" dirty="0" err="1" smtClean="0"/>
              <a:t>better</a:t>
            </a:r>
            <a:r>
              <a:rPr lang="nb-NO" dirty="0" smtClean="0"/>
              <a:t> </a:t>
            </a:r>
            <a:r>
              <a:rPr lang="nb-NO" dirty="0" err="1" smtClean="0"/>
              <a:t>writing</a:t>
            </a:r>
            <a:r>
              <a:rPr lang="nb-NO" dirty="0" smtClean="0"/>
              <a:t>: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791072" y="5373216"/>
            <a:ext cx="716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(Or just send </a:t>
            </a:r>
            <a:r>
              <a:rPr lang="nb-NO" dirty="0" err="1" smtClean="0"/>
              <a:t>me</a:t>
            </a:r>
            <a:r>
              <a:rPr lang="nb-NO" dirty="0" smtClean="0"/>
              <a:t> a draft at </a:t>
            </a:r>
            <a:r>
              <a:rPr lang="nb-NO" dirty="0" smtClean="0">
                <a:hlinkClick r:id="rId2"/>
              </a:rPr>
              <a:t>ENL@aftenposten.no</a:t>
            </a:r>
            <a:r>
              <a:rPr lang="nb-NO" dirty="0" smtClean="0"/>
              <a:t> and </a:t>
            </a:r>
            <a:r>
              <a:rPr lang="nb-NO" dirty="0" err="1" smtClean="0"/>
              <a:t>I’ll</a:t>
            </a:r>
            <a:r>
              <a:rPr lang="nb-NO" dirty="0" smtClean="0"/>
              <a:t> </a:t>
            </a:r>
            <a:r>
              <a:rPr lang="nb-NO" dirty="0" err="1" smtClean="0"/>
              <a:t>use</a:t>
            </a:r>
            <a:r>
              <a:rPr lang="nb-NO" dirty="0" smtClean="0"/>
              <a:t> </a:t>
            </a:r>
            <a:r>
              <a:rPr lang="nb-NO" dirty="0" err="1" smtClean="0"/>
              <a:t>them</a:t>
            </a:r>
            <a:r>
              <a:rPr lang="nb-NO" dirty="0" smtClean="0"/>
              <a:t> for </a:t>
            </a:r>
            <a:r>
              <a:rPr lang="nb-NO" dirty="0" err="1" smtClean="0"/>
              <a:t>you</a:t>
            </a:r>
            <a:r>
              <a:rPr lang="nb-NO" dirty="0" smtClean="0"/>
              <a:t>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882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5631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50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42875"/>
            <a:ext cx="8582025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95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-274577"/>
            <a:ext cx="10441159" cy="887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3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ppub3.aftenposten.no/incoming/article7468836.ece/alternates/w580c34/016rev-hYbVs2bT7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287" y="-523875"/>
            <a:ext cx="5524500" cy="738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41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296400" cy="794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37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57853"/>
            <a:ext cx="8393113" cy="591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330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630</Words>
  <Application>Microsoft Office PowerPoint</Application>
  <PresentationFormat>Skjermfremvisning (4:3)</PresentationFormat>
  <Paragraphs>84</Paragraphs>
  <Slides>35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35</vt:i4>
      </vt:variant>
    </vt:vector>
  </HeadingPairs>
  <TitlesOfParts>
    <vt:vector size="36" baseType="lpstr"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How?</vt:lpstr>
      <vt:lpstr>How?</vt:lpstr>
      <vt:lpstr>How?</vt:lpstr>
      <vt:lpstr>How?</vt:lpstr>
      <vt:lpstr>How?</vt:lpstr>
      <vt:lpstr>Have a clear idea of what you want people to know after reading your article. </vt:lpstr>
      <vt:lpstr>PowerPoint-presentasjon</vt:lpstr>
      <vt:lpstr>PowerPoint-presentasjon</vt:lpstr>
      <vt:lpstr>Avoid doing this:</vt:lpstr>
      <vt:lpstr>When you can do this:</vt:lpstr>
      <vt:lpstr>2 + 2 = 4</vt:lpstr>
      <vt:lpstr>4 = 2 + 2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Cheatsheet for better writing:</vt:lpstr>
      <vt:lpstr>Cheatsheet for better writing:</vt:lpstr>
      <vt:lpstr>«Ok, fine,   </vt:lpstr>
      <vt:lpstr>«Ok, fine,  I can do this,  </vt:lpstr>
      <vt:lpstr>«Ok, fine,  I can do this,  but why should I even bother?»</vt:lpstr>
      <vt:lpstr>Why?</vt:lpstr>
      <vt:lpstr>Why?</vt:lpstr>
      <vt:lpstr>Why?</vt:lpstr>
      <vt:lpstr>Cheatsheet for better writing:</vt:lpstr>
    </vt:vector>
  </TitlesOfParts>
  <Company>Schibsted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Eivind Nicolai Lauritsen</dc:creator>
  <cp:lastModifiedBy>Eivind Nicolai Lauritsen</cp:lastModifiedBy>
  <cp:revision>24</cp:revision>
  <dcterms:created xsi:type="dcterms:W3CDTF">2015-06-02T08:43:09Z</dcterms:created>
  <dcterms:modified xsi:type="dcterms:W3CDTF">2015-06-05T11:23:24Z</dcterms:modified>
</cp:coreProperties>
</file>