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2.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3.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1.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2.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3.bin" ContentType="application/vnd.openxmlformats-officedocument.oleObject"/>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4" r:id="rId2"/>
    <p:sldMasterId id="2147483709" r:id="rId3"/>
    <p:sldMasterId id="2147483725" r:id="rId4"/>
    <p:sldMasterId id="2147483737" r:id="rId5"/>
    <p:sldMasterId id="2147483749" r:id="rId6"/>
    <p:sldMasterId id="2147483799" r:id="rId7"/>
    <p:sldMasterId id="2147483861" r:id="rId8"/>
    <p:sldMasterId id="2147483899" r:id="rId9"/>
    <p:sldMasterId id="2147483911" r:id="rId10"/>
    <p:sldMasterId id="2147483923" r:id="rId11"/>
    <p:sldMasterId id="2147483935" r:id="rId12"/>
    <p:sldMasterId id="2147484008" r:id="rId13"/>
    <p:sldMasterId id="2147484021" r:id="rId14"/>
    <p:sldMasterId id="2147484033" r:id="rId15"/>
  </p:sldMasterIdLst>
  <p:notesMasterIdLst>
    <p:notesMasterId r:id="rId94"/>
  </p:notesMasterIdLst>
  <p:sldIdLst>
    <p:sldId id="257" r:id="rId16"/>
    <p:sldId id="422" r:id="rId17"/>
    <p:sldId id="460" r:id="rId18"/>
    <p:sldId id="356" r:id="rId19"/>
    <p:sldId id="346" r:id="rId20"/>
    <p:sldId id="426" r:id="rId21"/>
    <p:sldId id="432" r:id="rId22"/>
    <p:sldId id="433" r:id="rId23"/>
    <p:sldId id="434" r:id="rId24"/>
    <p:sldId id="457" r:id="rId25"/>
    <p:sldId id="351" r:id="rId26"/>
    <p:sldId id="352" r:id="rId27"/>
    <p:sldId id="354" r:id="rId28"/>
    <p:sldId id="362" r:id="rId29"/>
    <p:sldId id="467" r:id="rId30"/>
    <p:sldId id="372" r:id="rId31"/>
    <p:sldId id="373" r:id="rId32"/>
    <p:sldId id="374" r:id="rId33"/>
    <p:sldId id="376" r:id="rId34"/>
    <p:sldId id="379" r:id="rId35"/>
    <p:sldId id="468" r:id="rId36"/>
    <p:sldId id="490" r:id="rId37"/>
    <p:sldId id="534" r:id="rId38"/>
    <p:sldId id="535" r:id="rId39"/>
    <p:sldId id="544" r:id="rId40"/>
    <p:sldId id="480" r:id="rId41"/>
    <p:sldId id="481" r:id="rId42"/>
    <p:sldId id="486" r:id="rId43"/>
    <p:sldId id="482" r:id="rId44"/>
    <p:sldId id="483" r:id="rId45"/>
    <p:sldId id="484" r:id="rId46"/>
    <p:sldId id="488" r:id="rId47"/>
    <p:sldId id="469" r:id="rId48"/>
    <p:sldId id="470" r:id="rId49"/>
    <p:sldId id="471" r:id="rId50"/>
    <p:sldId id="472" r:id="rId51"/>
    <p:sldId id="473" r:id="rId52"/>
    <p:sldId id="489" r:id="rId53"/>
    <p:sldId id="463" r:id="rId54"/>
    <p:sldId id="462" r:id="rId55"/>
    <p:sldId id="474" r:id="rId56"/>
    <p:sldId id="491" r:id="rId57"/>
    <p:sldId id="492" r:id="rId58"/>
    <p:sldId id="540" r:id="rId59"/>
    <p:sldId id="541" r:id="rId60"/>
    <p:sldId id="400" r:id="rId61"/>
    <p:sldId id="402" r:id="rId62"/>
    <p:sldId id="403" r:id="rId63"/>
    <p:sldId id="405" r:id="rId64"/>
    <p:sldId id="406" r:id="rId65"/>
    <p:sldId id="407" r:id="rId66"/>
    <p:sldId id="417" r:id="rId67"/>
    <p:sldId id="494" r:id="rId68"/>
    <p:sldId id="539" r:id="rId69"/>
    <p:sldId id="461" r:id="rId70"/>
    <p:sldId id="475" r:id="rId71"/>
    <p:sldId id="476" r:id="rId72"/>
    <p:sldId id="477" r:id="rId73"/>
    <p:sldId id="478" r:id="rId74"/>
    <p:sldId id="495" r:id="rId75"/>
    <p:sldId id="498" r:id="rId76"/>
    <p:sldId id="496" r:id="rId77"/>
    <p:sldId id="536" r:id="rId78"/>
    <p:sldId id="537" r:id="rId79"/>
    <p:sldId id="533" r:id="rId80"/>
    <p:sldId id="542" r:id="rId81"/>
    <p:sldId id="357" r:id="rId82"/>
    <p:sldId id="456" r:id="rId83"/>
    <p:sldId id="302" r:id="rId84"/>
    <p:sldId id="332" r:id="rId85"/>
    <p:sldId id="439" r:id="rId86"/>
    <p:sldId id="358" r:id="rId87"/>
    <p:sldId id="423" r:id="rId88"/>
    <p:sldId id="347" r:id="rId89"/>
    <p:sldId id="418" r:id="rId90"/>
    <p:sldId id="419" r:id="rId91"/>
    <p:sldId id="464" r:id="rId92"/>
    <p:sldId id="543"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84" d="100"/>
          <a:sy n="84" d="100"/>
        </p:scale>
        <p:origin x="-1608"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90" Type="http://schemas.openxmlformats.org/officeDocument/2006/relationships/slide" Target="slides/slide75.xml"/><Relationship Id="rId91" Type="http://schemas.openxmlformats.org/officeDocument/2006/relationships/slide" Target="slides/slide76.xml"/><Relationship Id="rId92" Type="http://schemas.openxmlformats.org/officeDocument/2006/relationships/slide" Target="slides/slide77.xml"/><Relationship Id="rId93" Type="http://schemas.openxmlformats.org/officeDocument/2006/relationships/slide" Target="slides/slide78.xml"/><Relationship Id="rId94" Type="http://schemas.openxmlformats.org/officeDocument/2006/relationships/notesMaster" Target="notesMasters/notesMaster1.xml"/><Relationship Id="rId95" Type="http://schemas.openxmlformats.org/officeDocument/2006/relationships/printerSettings" Target="printerSettings/printerSettings1.bin"/><Relationship Id="rId96" Type="http://schemas.openxmlformats.org/officeDocument/2006/relationships/presProps" Target="presProps.xml"/><Relationship Id="rId97" Type="http://schemas.openxmlformats.org/officeDocument/2006/relationships/viewProps" Target="viewProps.xml"/><Relationship Id="rId98" Type="http://schemas.openxmlformats.org/officeDocument/2006/relationships/theme" Target="theme/theme1.xml"/><Relationship Id="rId99" Type="http://schemas.openxmlformats.org/officeDocument/2006/relationships/tableStyles" Target="tableStyles.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80" Type="http://schemas.openxmlformats.org/officeDocument/2006/relationships/slide" Target="slides/slide65.xml"/><Relationship Id="rId81" Type="http://schemas.openxmlformats.org/officeDocument/2006/relationships/slide" Target="slides/slide66.xml"/><Relationship Id="rId82" Type="http://schemas.openxmlformats.org/officeDocument/2006/relationships/slide" Target="slides/slide67.xml"/><Relationship Id="rId83" Type="http://schemas.openxmlformats.org/officeDocument/2006/relationships/slide" Target="slides/slide68.xml"/><Relationship Id="rId84" Type="http://schemas.openxmlformats.org/officeDocument/2006/relationships/slide" Target="slides/slide69.xml"/><Relationship Id="rId85" Type="http://schemas.openxmlformats.org/officeDocument/2006/relationships/slide" Target="slides/slide70.xml"/><Relationship Id="rId86" Type="http://schemas.openxmlformats.org/officeDocument/2006/relationships/slide" Target="slides/slide71.xml"/><Relationship Id="rId87" Type="http://schemas.openxmlformats.org/officeDocument/2006/relationships/slide" Target="slides/slide72.xml"/><Relationship Id="rId88" Type="http://schemas.openxmlformats.org/officeDocument/2006/relationships/slide" Target="slides/slide73.xml"/><Relationship Id="rId89" Type="http://schemas.openxmlformats.org/officeDocument/2006/relationships/slide" Target="slides/slide7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7CD58B-883C-8F4D-A6EF-758261A2C40E}" type="datetimeFigureOut">
              <a:rPr lang="en-US" smtClean="0"/>
              <a:pPr/>
              <a:t>08/04/15</a:t>
            </a:fld>
            <a:endParaRPr lang="da-DK"/>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E7B71E-137D-8F4E-84F0-4DCA2EE7D306}" type="slidenum">
              <a:rPr lang="da-DK" smtClean="0"/>
              <a:pPr/>
              <a:t>‹#›</a:t>
            </a:fld>
            <a:endParaRPr lang="da-DK"/>
          </a:p>
        </p:txBody>
      </p:sp>
    </p:spTree>
    <p:extLst>
      <p:ext uri="{BB962C8B-B14F-4D97-AF65-F5344CB8AC3E}">
        <p14:creationId xmlns:p14="http://schemas.microsoft.com/office/powerpoint/2010/main" val="28825655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ned.ipac.caltech.edu/level5/March03/Dwek2/Dwek_refs.html%23R37" TargetMode="External"/><Relationship Id="rId4" Type="http://schemas.openxmlformats.org/officeDocument/2006/relationships/hyperlink" Target="http://ned.ipac.caltech.edu/level5/March03/Dwek2/Dwek3_10.html%23Figure%205" TargetMode="External"/><Relationship Id="rId5" Type="http://schemas.openxmlformats.org/officeDocument/2006/relationships/hyperlink" Target="http://ned.ipac.caltech.edu/level5/March03/Dwek2/Dwek_refs.html%23R302" TargetMode="External"/><Relationship Id="rId6" Type="http://schemas.openxmlformats.org/officeDocument/2006/relationships/hyperlink" Target="http://ned.ipac.caltech.edu/level5/March03/Dwek2/Dwek_refs.html%23R73" TargetMode="External"/><Relationship Id="rId7" Type="http://schemas.openxmlformats.org/officeDocument/2006/relationships/hyperlink" Target="http://ned.ipac.caltech.edu/level5/March03/Dwek2/Dwek_refs.html%23R270"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oposite.stsci.edu/pubinfo/pr/1997/34/af2.html" TargetMode="External"/><Relationship Id="rId4" Type="http://schemas.openxmlformats.org/officeDocument/2006/relationships/hyperlink" Target="http://apod.nasa.gov/apod/ap990509.html" TargetMode="External"/><Relationship Id="rId5" Type="http://schemas.openxmlformats.org/officeDocument/2006/relationships/hyperlink" Target="http://apod.nasa.gov/apod/ap970430.html" TargetMode="External"/><Relationship Id="rId6" Type="http://schemas.openxmlformats.org/officeDocument/2006/relationships/hyperlink" Target="http://dept.physics.upenn.edu/~myers/ASTR001/L25.html" TargetMode="External"/><Relationship Id="rId7" Type="http://schemas.openxmlformats.org/officeDocument/2006/relationships/hyperlink" Target="http://apod.nasa.gov/apod/index/DarkNebulae.html" TargetMode="External"/><Relationship Id="rId8" Type="http://schemas.openxmlformats.org/officeDocument/2006/relationships/hyperlink" Target="http://www.seds.org/Maps/Stars_en/Fig/ophiuchus.html" TargetMode="External"/><Relationship Id="rId9" Type="http://schemas.openxmlformats.org/officeDocument/2006/relationships/hyperlink" Target="http://www.eso.org/outreach/press-rel/pr-1999/phot-20-99.html" TargetMode="External"/><Relationship Id="rId10" Type="http://schemas.openxmlformats.org/officeDocument/2006/relationships/hyperlink" Target="http://astro.uchicago.edu/yerkes/virtualmuseum/Barnard.html" TargetMode="External"/><Relationship Id="rId11" Type="http://schemas.openxmlformats.org/officeDocument/2006/relationships/hyperlink" Target="http://origins.jpl.nasa.gov/poster/bigbang3.html" TargetMode="External"/><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iopscience.iop.org/0004-637X/700/2/1299/fulltext/apj_700_2_1299.text.html%23apj310247fd10" TargetMode="External"/><Relationship Id="rId4" Type="http://schemas.openxmlformats.org/officeDocument/2006/relationships/hyperlink" Target="http://iopscience.iop.org/0004-637X/700/2/1299/fulltext/apj_700_2_1299.text.html%23apj310247t4" TargetMode="External"/><Relationship Id="rId5" Type="http://schemas.openxmlformats.org/officeDocument/2006/relationships/hyperlink" Target="http://iopscience.iop.org/0004-637X/700/2/1299/fulltext/apj_700_2_1299.text.html%23apj310247fd21"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Grp="1" noRot="1" noChangeAspect="1" noChangeArrowheads="1" noTextEdit="1"/>
          </p:cNvSpPr>
          <p:nvPr>
            <p:ph type="sldImg"/>
          </p:nvPr>
        </p:nvSpPr>
        <p:spPr>
          <a:xfrm>
            <a:off x="1143000" y="685800"/>
            <a:ext cx="4572000" cy="3429000"/>
          </a:xfrm>
          <a:ln/>
        </p:spPr>
      </p:sp>
      <p:sp>
        <p:nvSpPr>
          <p:cNvPr id="10854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Figure 18-1. </a:t>
            </a:r>
            <a:r>
              <a:rPr lang="en-US" b="1"/>
              <a:t>Milky Way Mosaic </a:t>
            </a:r>
            <a:r>
              <a:rPr lang="en-US"/>
              <a:t>The Milky Way Galaxy photographed almost from horizon to horizon, thus spanning nearly 180°. This band contains high concentrations of stars, as well as interstellar gas and dust. The gray box shows the field of view of Figure 18.5. </a:t>
            </a:r>
            <a:r>
              <a:rPr lang="en-US" i="1"/>
              <a:t>(Axel Mellinger)</a:t>
            </a:r>
            <a:endParaRPr lang="en-US"/>
          </a:p>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7098ED-39EE-7740-A453-DC0F704DC474}" type="slidenum">
              <a:rPr lang="da-DK"/>
              <a:pPr/>
              <a:t>14</a:t>
            </a:fld>
            <a:endParaRPr lang="da-DK"/>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da-DK"/>
              <a:t>Where can dust form?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a-DK" dirty="0"/>
          </a:p>
        </p:txBody>
      </p:sp>
      <p:sp>
        <p:nvSpPr>
          <p:cNvPr id="4" name="Slide Number Placeholder 3"/>
          <p:cNvSpPr>
            <a:spLocks noGrp="1"/>
          </p:cNvSpPr>
          <p:nvPr>
            <p:ph type="sldNum" sz="quarter" idx="10"/>
          </p:nvPr>
        </p:nvSpPr>
        <p:spPr/>
        <p:txBody>
          <a:bodyPr/>
          <a:lstStyle/>
          <a:p>
            <a:fld id="{4973F0F5-9214-9541-B438-31452B40F005}" type="slidenum">
              <a:rPr lang="da-DK" smtClean="0">
                <a:solidFill>
                  <a:prstClr val="black"/>
                </a:solidFill>
                <a:latin typeface="Calibri"/>
              </a:rPr>
              <a:pPr/>
              <a:t>21</a:t>
            </a:fld>
            <a:endParaRPr lang="da-DK">
              <a:solidFill>
                <a:prstClr val="black"/>
              </a:solidFill>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BF571-D813-064B-988C-29B69302448C}" type="slidenum">
              <a:rPr lang="en-US">
                <a:solidFill>
                  <a:prstClr val="black"/>
                </a:solidFill>
                <a:latin typeface="Calibri"/>
              </a:rPr>
              <a:pPr/>
              <a:t>23</a:t>
            </a:fld>
            <a:endParaRPr lang="en-US">
              <a:solidFill>
                <a:prstClr val="black"/>
              </a:solidFill>
              <a:latin typeface="Calibri"/>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da-DK"/>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806625-F65A-854D-A2F3-0951B6789ACA}" type="slidenum">
              <a:rPr lang="en-US">
                <a:solidFill>
                  <a:prstClr val="black"/>
                </a:solidFill>
                <a:latin typeface="Calibri"/>
              </a:rPr>
              <a:pPr/>
              <a:t>24</a:t>
            </a:fld>
            <a:endParaRPr lang="en-US">
              <a:solidFill>
                <a:prstClr val="black"/>
              </a:solidFill>
              <a:latin typeface="Calibri"/>
            </a:endParaRPr>
          </a:p>
        </p:txBody>
      </p:sp>
      <p:sp>
        <p:nvSpPr>
          <p:cNvPr id="16386" name="Rectangle 2"/>
          <p:cNvSpPr>
            <a:spLocks noGrp="1" noRot="1" noChangeAspect="1" noChangeArrowheads="1"/>
          </p:cNvSpPr>
          <p:nvPr>
            <p:ph type="sldImg"/>
          </p:nvPr>
        </p:nvSpPr>
        <p:spPr bwMode="auto">
          <a:xfrm>
            <a:off x="2143125" y="685800"/>
            <a:ext cx="2571750" cy="3429000"/>
          </a:xfrm>
          <a:prstGeom prst="rect">
            <a:avLst/>
          </a:prstGeom>
          <a:solidFill>
            <a:srgbClr val="FFFFFF"/>
          </a:solidFill>
          <a:ln>
            <a:solidFill>
              <a:srgbClr val="000000"/>
            </a:solidFill>
            <a:miter lim="800000"/>
            <a:headEnd/>
            <a:tailEnd/>
          </a:ln>
        </p:spPr>
      </p:sp>
      <p:sp>
        <p:nvSpPr>
          <p:cNvPr id="163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da-DK"/>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5BF571-D813-064B-988C-29B69302448C}" type="slidenum">
              <a:rPr lang="en-US">
                <a:solidFill>
                  <a:prstClr val="black"/>
                </a:solidFill>
                <a:latin typeface="Calibri"/>
              </a:rPr>
              <a:pPr/>
              <a:t>25</a:t>
            </a:fld>
            <a:endParaRPr lang="en-US">
              <a:solidFill>
                <a:prstClr val="black"/>
              </a:solidFill>
              <a:latin typeface="Calibri"/>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da-DK"/>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F3817D-C90D-A346-8392-E60B937D8BC4}" type="slidenum">
              <a:rPr lang="en-US">
                <a:solidFill>
                  <a:prstClr val="black"/>
                </a:solidFill>
                <a:latin typeface="Calibri"/>
              </a:rPr>
              <a:pPr/>
              <a:t>27</a:t>
            </a:fld>
            <a:endParaRPr lang="en-US">
              <a:solidFill>
                <a:prstClr val="black"/>
              </a:solidFill>
              <a:latin typeface="Calibri"/>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94B5A5-7D69-104C-870F-1343A0BDA8E8}" type="slidenum">
              <a:rPr lang="en-US">
                <a:solidFill>
                  <a:prstClr val="black"/>
                </a:solidFill>
                <a:latin typeface="Calibri"/>
              </a:rPr>
              <a:pPr/>
              <a:t>28</a:t>
            </a:fld>
            <a:endParaRPr lang="en-US">
              <a:solidFill>
                <a:prstClr val="black"/>
              </a:solidFill>
              <a:latin typeface="Calibri"/>
            </a:endParaRPr>
          </a:p>
        </p:txBody>
      </p:sp>
      <p:sp>
        <p:nvSpPr>
          <p:cNvPr id="73730" name="Rectangle 2"/>
          <p:cNvSpPr>
            <a:spLocks noGrp="1" noRot="1" noChangeAspect="1" noChangeArrowheads="1"/>
          </p:cNvSpPr>
          <p:nvPr>
            <p:ph type="sldImg"/>
          </p:nvPr>
        </p:nvSpPr>
        <p:spPr bwMode="auto">
          <a:xfrm>
            <a:off x="2143125" y="685800"/>
            <a:ext cx="2571750" cy="3429000"/>
          </a:xfrm>
          <a:prstGeom prst="rect">
            <a:avLst/>
          </a:prstGeom>
          <a:solidFill>
            <a:srgbClr val="FFFFFF"/>
          </a:solidFill>
          <a:ln>
            <a:solidFill>
              <a:srgbClr val="000000"/>
            </a:solidFill>
            <a:miter lim="800000"/>
            <a:headEnd/>
            <a:tailEnd/>
          </a:ln>
        </p:spPr>
      </p:sp>
      <p:sp>
        <p:nvSpPr>
          <p:cNvPr id="73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2F1E05-C9F2-8F43-8D4C-647105DE0C10}" type="slidenum">
              <a:rPr lang="en-US">
                <a:solidFill>
                  <a:prstClr val="black"/>
                </a:solidFill>
                <a:latin typeface="Calibri"/>
              </a:rPr>
              <a:pPr/>
              <a:t>29</a:t>
            </a:fld>
            <a:endParaRPr lang="en-US">
              <a:solidFill>
                <a:prstClr val="black"/>
              </a:solidFill>
              <a:latin typeface="Calibri"/>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da-DK" dirty="0" err="1" smtClean="0"/>
              <a:t>SMGs</a:t>
            </a:r>
            <a:r>
              <a:rPr lang="da-DK" dirty="0" smtClean="0"/>
              <a:t> = </a:t>
            </a:r>
            <a:r>
              <a:rPr lang="da-DK" dirty="0" err="1" smtClean="0"/>
              <a:t>submilimeter</a:t>
            </a:r>
            <a:r>
              <a:rPr lang="da-DK" dirty="0" smtClean="0"/>
              <a:t> </a:t>
            </a:r>
            <a:r>
              <a:rPr lang="da-DK" dirty="0" err="1" smtClean="0"/>
              <a:t>galaxies</a:t>
            </a:r>
            <a:endParaRPr lang="da-DK" dirty="0"/>
          </a:p>
        </p:txBody>
      </p:sp>
      <p:sp>
        <p:nvSpPr>
          <p:cNvPr id="4" name="Slide Number Placeholder 3"/>
          <p:cNvSpPr>
            <a:spLocks noGrp="1"/>
          </p:cNvSpPr>
          <p:nvPr>
            <p:ph type="sldNum" sz="quarter" idx="10"/>
          </p:nvPr>
        </p:nvSpPr>
        <p:spPr/>
        <p:txBody>
          <a:bodyPr/>
          <a:lstStyle/>
          <a:p>
            <a:fld id="{02E7B71E-137D-8F4E-84F0-4DCA2EE7D306}" type="slidenum">
              <a:rPr lang="da-DK" smtClean="0">
                <a:solidFill>
                  <a:prstClr val="black"/>
                </a:solidFill>
                <a:latin typeface="Calibri"/>
              </a:rPr>
              <a:pPr/>
              <a:t>33</a:t>
            </a:fld>
            <a:endParaRPr lang="da-DK">
              <a:solidFill>
                <a:prstClr val="black"/>
              </a:solidFill>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DMF and dust mass density shows strong evolution out to </a:t>
            </a:r>
            <a:r>
              <a:rPr lang="en-US" sz="1200" i="1" kern="1200" baseline="0" dirty="0" err="1" smtClean="0">
                <a:solidFill>
                  <a:schemeClr val="tx1"/>
                </a:solidFill>
                <a:latin typeface="+mn-lt"/>
                <a:ea typeface="+mn-ea"/>
                <a:cs typeface="+mn-cs"/>
              </a:rPr>
              <a:t>z</a:t>
            </a:r>
            <a:r>
              <a:rPr lang="en-US" sz="1200" i="1" kern="1200" baseline="0" dirty="0" smtClean="0">
                <a:solidFill>
                  <a:schemeClr val="tx1"/>
                </a:solidFill>
                <a:latin typeface="+mn-lt"/>
                <a:ea typeface="+mn-ea"/>
                <a:cs typeface="+mn-cs"/>
              </a:rPr>
              <a:t> = 0.4–0.5. In terms of pure mass evolution this corresponds </a:t>
            </a:r>
            <a:r>
              <a:rPr lang="en-US" sz="1200" kern="1200" baseline="0" dirty="0" smtClean="0">
                <a:solidFill>
                  <a:schemeClr val="tx1"/>
                </a:solidFill>
                <a:latin typeface="+mn-lt"/>
                <a:ea typeface="+mn-ea"/>
                <a:cs typeface="+mn-cs"/>
              </a:rPr>
              <a:t>to a factor of 4–5 increase in the dust masses of the most massive galaxies over the past 5 billion years. (iii) Similar strong evolution is found in the ratio of dust-to-stellar mass and </a:t>
            </a:r>
            <a:r>
              <a:rPr lang="en-US" sz="1200" i="1" kern="1200" baseline="0" dirty="0" smtClean="0">
                <a:solidFill>
                  <a:schemeClr val="tx1"/>
                </a:solidFill>
                <a:latin typeface="+mn-lt"/>
                <a:ea typeface="+mn-ea"/>
                <a:cs typeface="+mn-cs"/>
              </a:rPr>
              <a:t>V-band optical depth – Herschel-selected galaxies were </a:t>
            </a:r>
            <a:r>
              <a:rPr lang="en-US" sz="1200" kern="1200" baseline="0" dirty="0" smtClean="0">
                <a:solidFill>
                  <a:schemeClr val="tx1"/>
                </a:solidFill>
                <a:latin typeface="+mn-lt"/>
                <a:ea typeface="+mn-ea"/>
                <a:cs typeface="+mn-cs"/>
              </a:rPr>
              <a:t>more dusty and more obscured at </a:t>
            </a:r>
            <a:r>
              <a:rPr lang="en-US" sz="1200" i="1" kern="1200" baseline="0" dirty="0" err="1" smtClean="0">
                <a:solidFill>
                  <a:schemeClr val="tx1"/>
                </a:solidFill>
                <a:latin typeface="+mn-lt"/>
                <a:ea typeface="+mn-ea"/>
                <a:cs typeface="+mn-cs"/>
              </a:rPr>
              <a:t>z</a:t>
            </a:r>
            <a:r>
              <a:rPr lang="en-US" sz="1200" i="1" kern="1200" baseline="0" dirty="0" smtClean="0">
                <a:solidFill>
                  <a:schemeClr val="tx1"/>
                </a:solidFill>
                <a:latin typeface="+mn-lt"/>
                <a:ea typeface="+mn-ea"/>
                <a:cs typeface="+mn-cs"/>
              </a:rPr>
              <a:t> = 0.4 compared to today. </a:t>
            </a:r>
            <a:r>
              <a:rPr lang="en-US" sz="1200" kern="1200" baseline="0" dirty="0" smtClean="0">
                <a:solidFill>
                  <a:schemeClr val="tx1"/>
                </a:solidFill>
                <a:latin typeface="+mn-lt"/>
                <a:ea typeface="+mn-ea"/>
                <a:cs typeface="+mn-cs"/>
              </a:rPr>
              <a:t>(iv) In order to account for the evolution of the dust content we need to radically alter chemical and dust evolution models. We cannot reproduce these trends with Milky Way metal or dust yields or star formation efficiencies.</a:t>
            </a:r>
            <a:endParaRPr lang="da-DK" dirty="0"/>
          </a:p>
        </p:txBody>
      </p:sp>
      <p:sp>
        <p:nvSpPr>
          <p:cNvPr id="4" name="Slide Number Placeholder 3"/>
          <p:cNvSpPr>
            <a:spLocks noGrp="1"/>
          </p:cNvSpPr>
          <p:nvPr>
            <p:ph type="sldNum" sz="quarter" idx="10"/>
          </p:nvPr>
        </p:nvSpPr>
        <p:spPr/>
        <p:txBody>
          <a:bodyPr/>
          <a:lstStyle/>
          <a:p>
            <a:fld id="{02E7B71E-137D-8F4E-84F0-4DCA2EE7D306}" type="slidenum">
              <a:rPr lang="da-DK" smtClean="0">
                <a:solidFill>
                  <a:prstClr val="black"/>
                </a:solidFill>
                <a:latin typeface="Calibri"/>
              </a:rPr>
              <a:pPr/>
              <a:t>34</a:t>
            </a:fld>
            <a:endParaRPr lang="da-DK">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F64871-45C4-AC4C-ABAB-4433827B5438}" type="slidenum">
              <a:rPr lang="en-US">
                <a:solidFill>
                  <a:prstClr val="black"/>
                </a:solidFill>
                <a:latin typeface="Calibri"/>
              </a:rPr>
              <a:pPr/>
              <a:t>3</a:t>
            </a:fld>
            <a:endParaRPr lang="en-US">
              <a:solidFill>
                <a:prstClr val="black"/>
              </a:solidFill>
              <a:latin typeface="Calibri"/>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t>Put in references. What can we tell about dust from observations?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DMF and dust mass density shows strong evolution out to </a:t>
            </a:r>
            <a:r>
              <a:rPr lang="en-US" sz="1200" i="1" kern="1200" baseline="0" dirty="0" err="1" smtClean="0">
                <a:solidFill>
                  <a:schemeClr val="tx1"/>
                </a:solidFill>
                <a:latin typeface="+mn-lt"/>
                <a:ea typeface="+mn-ea"/>
                <a:cs typeface="+mn-cs"/>
              </a:rPr>
              <a:t>z</a:t>
            </a:r>
            <a:r>
              <a:rPr lang="en-US" sz="1200" i="1" kern="1200" baseline="0" dirty="0" smtClean="0">
                <a:solidFill>
                  <a:schemeClr val="tx1"/>
                </a:solidFill>
                <a:latin typeface="+mn-lt"/>
                <a:ea typeface="+mn-ea"/>
                <a:cs typeface="+mn-cs"/>
              </a:rPr>
              <a:t> = 0.4–0.5. In terms of pure mass evolution this corresponds </a:t>
            </a:r>
            <a:r>
              <a:rPr lang="en-US" sz="1200" kern="1200" baseline="0" dirty="0" smtClean="0">
                <a:solidFill>
                  <a:schemeClr val="tx1"/>
                </a:solidFill>
                <a:latin typeface="+mn-lt"/>
                <a:ea typeface="+mn-ea"/>
                <a:cs typeface="+mn-cs"/>
              </a:rPr>
              <a:t>to a factor of 4–5 increase in the dust masses of the most massive galaxies over the past 5 billion years. (iii) Similar strong evolution is found in the ratio of dust-to-stellar mass and </a:t>
            </a:r>
            <a:r>
              <a:rPr lang="en-US" sz="1200" i="1" kern="1200" baseline="0" dirty="0" smtClean="0">
                <a:solidFill>
                  <a:schemeClr val="tx1"/>
                </a:solidFill>
                <a:latin typeface="+mn-lt"/>
                <a:ea typeface="+mn-ea"/>
                <a:cs typeface="+mn-cs"/>
              </a:rPr>
              <a:t>V-band optical depth – Herschel-selected galaxies were </a:t>
            </a:r>
            <a:r>
              <a:rPr lang="en-US" sz="1200" kern="1200" baseline="0" dirty="0" smtClean="0">
                <a:solidFill>
                  <a:schemeClr val="tx1"/>
                </a:solidFill>
                <a:latin typeface="+mn-lt"/>
                <a:ea typeface="+mn-ea"/>
                <a:cs typeface="+mn-cs"/>
              </a:rPr>
              <a:t>more dusty and more obscured at </a:t>
            </a:r>
            <a:r>
              <a:rPr lang="en-US" sz="1200" i="1" kern="1200" baseline="0" dirty="0" err="1" smtClean="0">
                <a:solidFill>
                  <a:schemeClr val="tx1"/>
                </a:solidFill>
                <a:latin typeface="+mn-lt"/>
                <a:ea typeface="+mn-ea"/>
                <a:cs typeface="+mn-cs"/>
              </a:rPr>
              <a:t>z</a:t>
            </a:r>
            <a:r>
              <a:rPr lang="en-US" sz="1200" i="1" kern="1200" baseline="0" dirty="0" smtClean="0">
                <a:solidFill>
                  <a:schemeClr val="tx1"/>
                </a:solidFill>
                <a:latin typeface="+mn-lt"/>
                <a:ea typeface="+mn-ea"/>
                <a:cs typeface="+mn-cs"/>
              </a:rPr>
              <a:t> = 0.4 compared to today. </a:t>
            </a:r>
            <a:r>
              <a:rPr lang="en-US" sz="1200" kern="1200" baseline="0" dirty="0" smtClean="0">
                <a:solidFill>
                  <a:schemeClr val="tx1"/>
                </a:solidFill>
                <a:latin typeface="+mn-lt"/>
                <a:ea typeface="+mn-ea"/>
                <a:cs typeface="+mn-cs"/>
              </a:rPr>
              <a:t>(iv) In order to account for the evolution of the dust content we need to radically alter chemical and dust evolution models. We cannot reproduce these trends with Milky Way metal or dust yields or star formation efficiencies.</a:t>
            </a:r>
            <a:endParaRPr lang="da-DK" dirty="0"/>
          </a:p>
        </p:txBody>
      </p:sp>
      <p:sp>
        <p:nvSpPr>
          <p:cNvPr id="4" name="Slide Number Placeholder 3"/>
          <p:cNvSpPr>
            <a:spLocks noGrp="1"/>
          </p:cNvSpPr>
          <p:nvPr>
            <p:ph type="sldNum" sz="quarter" idx="10"/>
          </p:nvPr>
        </p:nvSpPr>
        <p:spPr/>
        <p:txBody>
          <a:bodyPr/>
          <a:lstStyle/>
          <a:p>
            <a:fld id="{02E7B71E-137D-8F4E-84F0-4DCA2EE7D306}" type="slidenum">
              <a:rPr lang="da-DK" smtClean="0">
                <a:solidFill>
                  <a:prstClr val="black"/>
                </a:solidFill>
                <a:latin typeface="Calibri"/>
              </a:rPr>
              <a:pPr/>
              <a:t>35</a:t>
            </a:fld>
            <a:endParaRPr lang="da-DK">
              <a:solidFill>
                <a:prstClr val="black"/>
              </a:solidFill>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DMF and dust mass density shows strong evolution out to </a:t>
            </a:r>
            <a:r>
              <a:rPr lang="en-US" sz="1200" i="1" kern="1200" baseline="0" dirty="0" err="1" smtClean="0">
                <a:solidFill>
                  <a:schemeClr val="tx1"/>
                </a:solidFill>
                <a:latin typeface="+mn-lt"/>
                <a:ea typeface="+mn-ea"/>
                <a:cs typeface="+mn-cs"/>
              </a:rPr>
              <a:t>z</a:t>
            </a:r>
            <a:r>
              <a:rPr lang="en-US" sz="1200" i="1" kern="1200" baseline="0" dirty="0" smtClean="0">
                <a:solidFill>
                  <a:schemeClr val="tx1"/>
                </a:solidFill>
                <a:latin typeface="+mn-lt"/>
                <a:ea typeface="+mn-ea"/>
                <a:cs typeface="+mn-cs"/>
              </a:rPr>
              <a:t> = 0.4–0.5. In terms of pure mass evolution this corresponds </a:t>
            </a:r>
            <a:r>
              <a:rPr lang="en-US" sz="1200" kern="1200" baseline="0" dirty="0" smtClean="0">
                <a:solidFill>
                  <a:schemeClr val="tx1"/>
                </a:solidFill>
                <a:latin typeface="+mn-lt"/>
                <a:ea typeface="+mn-ea"/>
                <a:cs typeface="+mn-cs"/>
              </a:rPr>
              <a:t>to a factor of 4–5 increase in the dust masses of the most massive galaxies over the past 5 billion years. (iii) Similar strong evolution is found in the ratio of dust-to-stellar mass and </a:t>
            </a:r>
            <a:r>
              <a:rPr lang="en-US" sz="1200" i="1" kern="1200" baseline="0" dirty="0" smtClean="0">
                <a:solidFill>
                  <a:schemeClr val="tx1"/>
                </a:solidFill>
                <a:latin typeface="+mn-lt"/>
                <a:ea typeface="+mn-ea"/>
                <a:cs typeface="+mn-cs"/>
              </a:rPr>
              <a:t>V-band optical depth – Herschel-selected galaxies were </a:t>
            </a:r>
            <a:r>
              <a:rPr lang="en-US" sz="1200" kern="1200" baseline="0" dirty="0" smtClean="0">
                <a:solidFill>
                  <a:schemeClr val="tx1"/>
                </a:solidFill>
                <a:latin typeface="+mn-lt"/>
                <a:ea typeface="+mn-ea"/>
                <a:cs typeface="+mn-cs"/>
              </a:rPr>
              <a:t>more dusty and more obscured at </a:t>
            </a:r>
            <a:r>
              <a:rPr lang="en-US" sz="1200" i="1" kern="1200" baseline="0" dirty="0" err="1" smtClean="0">
                <a:solidFill>
                  <a:schemeClr val="tx1"/>
                </a:solidFill>
                <a:latin typeface="+mn-lt"/>
                <a:ea typeface="+mn-ea"/>
                <a:cs typeface="+mn-cs"/>
              </a:rPr>
              <a:t>z</a:t>
            </a:r>
            <a:r>
              <a:rPr lang="en-US" sz="1200" i="1" kern="1200" baseline="0" dirty="0" smtClean="0">
                <a:solidFill>
                  <a:schemeClr val="tx1"/>
                </a:solidFill>
                <a:latin typeface="+mn-lt"/>
                <a:ea typeface="+mn-ea"/>
                <a:cs typeface="+mn-cs"/>
              </a:rPr>
              <a:t> = 0.4 compared to today. </a:t>
            </a:r>
            <a:r>
              <a:rPr lang="en-US" sz="1200" kern="1200" baseline="0" dirty="0" smtClean="0">
                <a:solidFill>
                  <a:schemeClr val="tx1"/>
                </a:solidFill>
                <a:latin typeface="+mn-lt"/>
                <a:ea typeface="+mn-ea"/>
                <a:cs typeface="+mn-cs"/>
              </a:rPr>
              <a:t>(iv) In order to account for the evolution of the dust content we need to radically alter chemical and dust evolution models. We cannot reproduce these trends with Milky Way metal or dust yields or star formation efficiencies.</a:t>
            </a:r>
            <a:endParaRPr lang="da-DK" dirty="0"/>
          </a:p>
        </p:txBody>
      </p:sp>
      <p:sp>
        <p:nvSpPr>
          <p:cNvPr id="4" name="Slide Number Placeholder 3"/>
          <p:cNvSpPr>
            <a:spLocks noGrp="1"/>
          </p:cNvSpPr>
          <p:nvPr>
            <p:ph type="sldNum" sz="quarter" idx="10"/>
          </p:nvPr>
        </p:nvSpPr>
        <p:spPr/>
        <p:txBody>
          <a:bodyPr/>
          <a:lstStyle/>
          <a:p>
            <a:fld id="{02E7B71E-137D-8F4E-84F0-4DCA2EE7D306}" type="slidenum">
              <a:rPr lang="da-DK" smtClean="0">
                <a:solidFill>
                  <a:prstClr val="black"/>
                </a:solidFill>
                <a:latin typeface="Calibri"/>
              </a:rPr>
              <a:pPr/>
              <a:t>36</a:t>
            </a:fld>
            <a:endParaRPr lang="da-DK">
              <a:solidFill>
                <a:prstClr val="black"/>
              </a:solidFill>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smtClean="0"/>
              <a:t>Relation between stellar mass, stellar lifetime and </a:t>
            </a:r>
            <a:r>
              <a:rPr lang="en-US" sz="1200" baseline="0" dirty="0" err="1" smtClean="0"/>
              <a:t>redshift</a:t>
            </a:r>
            <a:r>
              <a:rPr lang="en-US" sz="1200" baseline="0" dirty="0" smtClean="0"/>
              <a:t> in the early Universe. The graphs show the minimum ZAMS mass of a star dying at a given </a:t>
            </a:r>
            <a:r>
              <a:rPr lang="en-US" sz="1200" baseline="0" dirty="0" err="1" smtClean="0"/>
              <a:t>redshift</a:t>
            </a:r>
            <a:r>
              <a:rPr lang="en-US" sz="1200" baseline="0" dirty="0" smtClean="0"/>
              <a:t> for an onset of star formation at three different epochs: </a:t>
            </a:r>
            <a:r>
              <a:rPr lang="en-US" sz="1200" i="1" baseline="0" dirty="0" err="1" smtClean="0"/>
              <a:t>z</a:t>
            </a:r>
            <a:r>
              <a:rPr lang="en-US" sz="1200" i="1" baseline="0" dirty="0" smtClean="0"/>
              <a:t> </a:t>
            </a:r>
            <a:r>
              <a:rPr lang="en-US" sz="1200" i="1" kern="1200" baseline="0" dirty="0" smtClean="0">
                <a:solidFill>
                  <a:schemeClr val="tx1"/>
                </a:solidFill>
                <a:latin typeface="+mn-lt"/>
                <a:ea typeface="+mn-ea"/>
                <a:cs typeface="+mn-cs"/>
              </a:rPr>
              <a:t>= 15 (dotted curves), </a:t>
            </a:r>
            <a:r>
              <a:rPr lang="en-US" sz="1200" i="1" kern="1200" baseline="0" dirty="0" err="1" smtClean="0">
                <a:solidFill>
                  <a:schemeClr val="tx1"/>
                </a:solidFill>
                <a:latin typeface="+mn-lt"/>
                <a:ea typeface="+mn-ea"/>
                <a:cs typeface="+mn-cs"/>
              </a:rPr>
              <a:t>z</a:t>
            </a:r>
            <a:r>
              <a:rPr lang="en-US" sz="1200" i="1" kern="1200" baseline="0" dirty="0" smtClean="0">
                <a:solidFill>
                  <a:schemeClr val="tx1"/>
                </a:solidFill>
                <a:latin typeface="+mn-lt"/>
                <a:ea typeface="+mn-ea"/>
                <a:cs typeface="+mn-cs"/>
              </a:rPr>
              <a:t> = 12 (dashed curves) and </a:t>
            </a:r>
            <a:r>
              <a:rPr lang="en-US" sz="1200" i="1" kern="1200" baseline="0" dirty="0" err="1" smtClean="0">
                <a:solidFill>
                  <a:schemeClr val="tx1"/>
                </a:solidFill>
                <a:latin typeface="+mn-lt"/>
                <a:ea typeface="+mn-ea"/>
                <a:cs typeface="+mn-cs"/>
              </a:rPr>
              <a:t>z</a:t>
            </a:r>
            <a:r>
              <a:rPr lang="en-US" sz="1200" i="1" kern="1200" baseline="0" dirty="0" smtClean="0">
                <a:solidFill>
                  <a:schemeClr val="tx1"/>
                </a:solidFill>
                <a:latin typeface="+mn-lt"/>
                <a:ea typeface="+mn-ea"/>
                <a:cs typeface="+mn-cs"/>
              </a:rPr>
              <a:t> = 10 (solid curves). The </a:t>
            </a:r>
            <a:r>
              <a:rPr lang="en-US" sz="1200" i="1" kern="1200" baseline="0" dirty="0" err="1" smtClean="0">
                <a:solidFill>
                  <a:schemeClr val="tx1"/>
                </a:solidFill>
                <a:latin typeface="+mn-lt"/>
                <a:ea typeface="+mn-ea"/>
                <a:cs typeface="+mn-cs"/>
              </a:rPr>
              <a:t>colour</a:t>
            </a:r>
            <a:r>
              <a:rPr lang="en-US" sz="1200" i="1" kern="1200" baseline="0" dirty="0" smtClean="0">
                <a:solidFill>
                  <a:schemeClr val="tx1"/>
                </a:solidFill>
                <a:latin typeface="+mn-lt"/>
                <a:ea typeface="+mn-ea"/>
                <a:cs typeface="+mn-cs"/>
              </a:rPr>
              <a:t> coding </a:t>
            </a:r>
            <a:r>
              <a:rPr lang="en-US" sz="1200" baseline="0" dirty="0" smtClean="0"/>
              <a:t>corresponds to different </a:t>
            </a:r>
            <a:r>
              <a:rPr lang="en-US" sz="1200" baseline="0" dirty="0" err="1" smtClean="0"/>
              <a:t>metallicities</a:t>
            </a:r>
            <a:r>
              <a:rPr lang="en-US" sz="1200" baseline="0" dirty="0" smtClean="0"/>
              <a:t>: </a:t>
            </a:r>
            <a:r>
              <a:rPr lang="en-US" sz="1200" i="1" baseline="0" dirty="0" smtClean="0"/>
              <a:t>Z = 0.001 (black) and Z = 0.040 (magenta). The vertical dashed line </a:t>
            </a:r>
            <a:r>
              <a:rPr lang="en-US" sz="1200" baseline="0" dirty="0" smtClean="0"/>
              <a:t>marks a star dying at </a:t>
            </a:r>
            <a:r>
              <a:rPr lang="en-US" sz="1200" i="1" baseline="0" dirty="0" err="1" smtClean="0"/>
              <a:t>z</a:t>
            </a:r>
            <a:r>
              <a:rPr lang="en-US" sz="1200" i="1" baseline="0" dirty="0" smtClean="0"/>
              <a:t> </a:t>
            </a:r>
            <a:r>
              <a:rPr lang="en-US" sz="1200" i="1" kern="1200" baseline="0" dirty="0" smtClean="0">
                <a:solidFill>
                  <a:schemeClr val="tx1"/>
                </a:solidFill>
                <a:latin typeface="+mn-lt"/>
                <a:ea typeface="+mn-ea"/>
                <a:cs typeface="+mn-cs"/>
              </a:rPr>
              <a:t>= 6, similar to the highest-</a:t>
            </a:r>
            <a:r>
              <a:rPr lang="en-US" sz="1200" i="1" kern="1200" baseline="0" dirty="0" err="1" smtClean="0">
                <a:solidFill>
                  <a:schemeClr val="tx1"/>
                </a:solidFill>
                <a:latin typeface="+mn-lt"/>
                <a:ea typeface="+mn-ea"/>
                <a:cs typeface="+mn-cs"/>
              </a:rPr>
              <a:t>redshift</a:t>
            </a:r>
            <a:r>
              <a:rPr lang="en-US" sz="1200" i="1" kern="1200" baseline="0" dirty="0" smtClean="0">
                <a:solidFill>
                  <a:schemeClr val="tx1"/>
                </a:solidFill>
                <a:latin typeface="+mn-lt"/>
                <a:ea typeface="+mn-ea"/>
                <a:cs typeface="+mn-cs"/>
              </a:rPr>
              <a:t> </a:t>
            </a:r>
            <a:r>
              <a:rPr lang="en-US" sz="1200" i="1" kern="1200" baseline="0" dirty="0" err="1" smtClean="0">
                <a:solidFill>
                  <a:schemeClr val="tx1"/>
                </a:solidFill>
                <a:latin typeface="+mn-lt"/>
                <a:ea typeface="+mn-ea"/>
                <a:cs typeface="+mn-cs"/>
              </a:rPr>
              <a:t>QSOs</a:t>
            </a:r>
            <a:r>
              <a:rPr lang="en-US" sz="1200" i="1" kern="1200" baseline="0" dirty="0" smtClean="0">
                <a:solidFill>
                  <a:schemeClr val="tx1"/>
                </a:solidFill>
                <a:latin typeface="+mn-lt"/>
                <a:ea typeface="+mn-ea"/>
                <a:cs typeface="+mn-cs"/>
              </a:rPr>
              <a:t> known. The grey shaded region indicates </a:t>
            </a:r>
            <a:r>
              <a:rPr lang="en-US" sz="1200" baseline="0" dirty="0" smtClean="0"/>
              <a:t>stars with masses between 2–3 M</a:t>
            </a:r>
            <a:r>
              <a:rPr lang="en-US" sz="1200" kern="1200" baseline="0" dirty="0" smtClean="0">
                <a:solidFill>
                  <a:schemeClr val="tx1"/>
                </a:solidFill>
                <a:latin typeface="+mn-lt"/>
                <a:ea typeface="+mn-ea"/>
                <a:cs typeface="+mn-cs"/>
              </a:rPr>
              <a:t>⊙. The </a:t>
            </a:r>
            <a:r>
              <a:rPr lang="en-US" sz="1200" kern="1200" baseline="0" dirty="0" err="1" smtClean="0">
                <a:solidFill>
                  <a:schemeClr val="tx1"/>
                </a:solidFill>
                <a:latin typeface="+mn-lt"/>
                <a:ea typeface="+mn-ea"/>
                <a:cs typeface="+mn-cs"/>
              </a:rPr>
              <a:t>metallicity</a:t>
            </a:r>
            <a:r>
              <a:rPr lang="en-US" sz="1200" kern="1200" baseline="0" dirty="0" smtClean="0">
                <a:solidFill>
                  <a:schemeClr val="tx1"/>
                </a:solidFill>
                <a:latin typeface="+mn-lt"/>
                <a:ea typeface="+mn-ea"/>
                <a:cs typeface="+mn-cs"/>
              </a:rPr>
              <a:t> dependent lifetimes are taken from Schaller et al (1992) </a:t>
            </a:r>
            <a:r>
              <a:rPr lang="en-US" sz="1200" baseline="0" dirty="0" err="1" smtClean="0"/>
              <a:t>Schaerer</a:t>
            </a:r>
            <a:r>
              <a:rPr lang="en-US" sz="1200" baseline="0" dirty="0" smtClean="0"/>
              <a:t> et al (1993) and </a:t>
            </a:r>
            <a:r>
              <a:rPr lang="en-US" sz="1200" baseline="0" dirty="0" err="1" smtClean="0"/>
              <a:t>Charbonnel</a:t>
            </a:r>
            <a:r>
              <a:rPr lang="en-US" sz="1200" baseline="0" dirty="0" smtClean="0"/>
              <a:t> et al (1993). The cosmological model used is a </a:t>
            </a:r>
            <a:r>
              <a:rPr lang="en-US" sz="1200" kern="1200" baseline="0" dirty="0" smtClean="0">
                <a:solidFill>
                  <a:schemeClr val="tx1"/>
                </a:solidFill>
                <a:latin typeface="+mn-lt"/>
                <a:ea typeface="+mn-ea"/>
                <a:cs typeface="+mn-cs"/>
              </a:rPr>
              <a:t>ΛCDM Universe with </a:t>
            </a:r>
            <a:r>
              <a:rPr lang="en-US" sz="1200" i="1" baseline="0" dirty="0" smtClean="0"/>
              <a:t>H0 </a:t>
            </a:r>
            <a:r>
              <a:rPr lang="en-US" sz="1200" i="1" kern="1200" baseline="0" dirty="0" smtClean="0">
                <a:solidFill>
                  <a:schemeClr val="tx1"/>
                </a:solidFill>
                <a:latin typeface="+mn-lt"/>
                <a:ea typeface="+mn-ea"/>
                <a:cs typeface="+mn-cs"/>
              </a:rPr>
              <a:t>= 70 km s−1 Mpc−1, </a:t>
            </a:r>
            <a:r>
              <a:rPr lang="en-US" sz="1200" i="1" kern="1200" baseline="0" dirty="0" err="1" smtClean="0">
                <a:solidFill>
                  <a:schemeClr val="tx1"/>
                </a:solidFill>
                <a:latin typeface="+mn-lt"/>
                <a:ea typeface="+mn-ea"/>
                <a:cs typeface="+mn-cs"/>
              </a:rPr>
              <a:t>Ωm</a:t>
            </a:r>
            <a:r>
              <a:rPr lang="en-US" sz="1200" i="1" kern="1200" baseline="0" dirty="0" smtClean="0">
                <a:solidFill>
                  <a:schemeClr val="tx1"/>
                </a:solidFill>
                <a:latin typeface="+mn-lt"/>
                <a:ea typeface="+mn-ea"/>
                <a:cs typeface="+mn-cs"/>
              </a:rPr>
              <a:t> = 0.3 and </a:t>
            </a:r>
            <a:r>
              <a:rPr lang="en-US" sz="1200" i="1" kern="1200" baseline="0" dirty="0" err="1" smtClean="0">
                <a:solidFill>
                  <a:schemeClr val="tx1"/>
                </a:solidFill>
                <a:latin typeface="+mn-lt"/>
                <a:ea typeface="+mn-ea"/>
                <a:cs typeface="+mn-cs"/>
              </a:rPr>
              <a:t>ΩΛ</a:t>
            </a:r>
            <a:r>
              <a:rPr lang="en-US" sz="1200" i="1" kern="1200" baseline="0" dirty="0" smtClean="0">
                <a:solidFill>
                  <a:schemeClr val="tx1"/>
                </a:solidFill>
                <a:latin typeface="+mn-lt"/>
                <a:ea typeface="+mn-ea"/>
                <a:cs typeface="+mn-cs"/>
              </a:rPr>
              <a:t> = 0.7.</a:t>
            </a:r>
            <a:endParaRPr lang="da-DK" dirty="0"/>
          </a:p>
        </p:txBody>
      </p:sp>
      <p:sp>
        <p:nvSpPr>
          <p:cNvPr id="4" name="Slide Number Placeholder 3"/>
          <p:cNvSpPr>
            <a:spLocks noGrp="1"/>
          </p:cNvSpPr>
          <p:nvPr>
            <p:ph type="sldNum" sz="quarter" idx="10"/>
          </p:nvPr>
        </p:nvSpPr>
        <p:spPr/>
        <p:txBody>
          <a:bodyPr/>
          <a:lstStyle/>
          <a:p>
            <a:fld id="{02E7B71E-137D-8F4E-84F0-4DCA2EE7D306}" type="slidenum">
              <a:rPr lang="da-DK" smtClean="0">
                <a:solidFill>
                  <a:prstClr val="black"/>
                </a:solidFill>
                <a:latin typeface="Calibri"/>
              </a:rPr>
              <a:pPr/>
              <a:t>37</a:t>
            </a:fld>
            <a:endParaRPr lang="da-DK">
              <a:solidFill>
                <a:prstClr val="black"/>
              </a:solidFill>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Remember to add an extra y-axis with stellar lifetimes </a:t>
            </a:r>
          </a:p>
          <a:p>
            <a:pPr eaLnBrk="1" hangingPunct="1">
              <a:spcBef>
                <a:spcPct val="0"/>
              </a:spcBef>
            </a:pPr>
            <a:r>
              <a:rPr lang="en-US" smtClean="0"/>
              <a:t>The required dust yield in order to explain the dust mass in those quasars</a:t>
            </a:r>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6498BF4-B0C6-B94F-B5B5-7F9199EFC1D2}" type="slidenum">
              <a:rPr lang="en-US" smtClean="0">
                <a:solidFill>
                  <a:prstClr val="black"/>
                </a:solidFill>
                <a:latin typeface="Calibri"/>
                <a:ea typeface="ＭＳ Ｐゴシック" charset="-128"/>
                <a:cs typeface="ＭＳ Ｐゴシック" charset="-128"/>
              </a:rPr>
              <a:pPr fontAlgn="base">
                <a:spcBef>
                  <a:spcPct val="0"/>
                </a:spcBef>
                <a:spcAft>
                  <a:spcPct val="0"/>
                </a:spcAft>
                <a:defRPr/>
              </a:pPr>
              <a:t>38</a:t>
            </a:fld>
            <a:endParaRPr lang="en-US" smtClean="0">
              <a:solidFill>
                <a:prstClr val="black"/>
              </a:solidFill>
              <a:latin typeface="Calibri"/>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156312-9B95-AF4C-8AB2-44CA8C16ACD3}" type="slidenum">
              <a:rPr lang="en-US">
                <a:solidFill>
                  <a:prstClr val="black"/>
                </a:solidFill>
                <a:latin typeface="Calibri"/>
              </a:rPr>
              <a:pPr/>
              <a:t>44</a:t>
            </a:fld>
            <a:endParaRPr lang="en-US">
              <a:solidFill>
                <a:prstClr val="black"/>
              </a:solidFill>
              <a:latin typeface="Calibri"/>
            </a:endParaRPr>
          </a:p>
        </p:txBody>
      </p:sp>
      <p:sp>
        <p:nvSpPr>
          <p:cNvPr id="47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7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About 300 years old. Maybe a </a:t>
            </a:r>
            <a:r>
              <a:rPr lang="en-US" altLang="ja-JP"/>
              <a:t>~20 Msun progenitor</a:t>
            </a:r>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CE8703-B3B9-0B47-B2FF-9B9D0C7911AA}" type="slidenum">
              <a:rPr lang="en-US">
                <a:solidFill>
                  <a:prstClr val="black"/>
                </a:solidFill>
                <a:latin typeface="Calibri"/>
              </a:rPr>
              <a:pPr/>
              <a:t>45</a:t>
            </a:fld>
            <a:endParaRPr lang="en-US">
              <a:solidFill>
                <a:prstClr val="black"/>
              </a:solidFill>
              <a:latin typeface="Calibri"/>
            </a:endParaRPr>
          </a:p>
        </p:txBody>
      </p:sp>
      <p:sp>
        <p:nvSpPr>
          <p:cNvPr id="49154" name="Rectangle 2"/>
          <p:cNvSpPr>
            <a:spLocks noGrp="1" noRot="1" noChangeAspect="1" noChangeArrowheads="1"/>
          </p:cNvSpPr>
          <p:nvPr>
            <p:ph type="sldImg"/>
          </p:nvPr>
        </p:nvSpPr>
        <p:spPr bwMode="auto">
          <a:xfrm>
            <a:off x="2143125" y="685800"/>
            <a:ext cx="2571750" cy="3429000"/>
          </a:xfrm>
          <a:prstGeom prst="rect">
            <a:avLst/>
          </a:prstGeom>
          <a:solidFill>
            <a:srgbClr val="FFFFFF"/>
          </a:solidFill>
          <a:ln>
            <a:solidFill>
              <a:srgbClr val="000000"/>
            </a:solidFill>
            <a:miter lim="800000"/>
            <a:headEnd/>
            <a:tailEnd/>
          </a:ln>
        </p:spPr>
      </p:sp>
      <p:sp>
        <p:nvSpPr>
          <p:cNvPr id="49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da-DK"/>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In total, Herschel detected SN 1987A from 100 to 350 micron. This is very well isolated point source, and just avoiding molecular clouds nearby.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9982C2-5BFB-3F40-A8A2-FE823131D02B}" type="slidenum">
              <a:rPr lang="en-US" smtClean="0">
                <a:solidFill>
                  <a:prstClr val="black"/>
                </a:solidFill>
                <a:latin typeface="Calibri"/>
              </a:rPr>
              <a:pPr/>
              <a:t>47</a:t>
            </a:fld>
            <a:endParaRPr lang="en-US">
              <a:solidFill>
                <a:prstClr val="black"/>
              </a:solidFill>
              <a:latin typeface="Calibri"/>
            </a:endParaRPr>
          </a:p>
        </p:txBody>
      </p:sp>
    </p:spTree>
    <p:extLst>
      <p:ext uri="{BB962C8B-B14F-4D97-AF65-F5344CB8AC3E}">
        <p14:creationId xmlns:p14="http://schemas.microsoft.com/office/powerpoint/2010/main" val="27913082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Circumstantial</a:t>
            </a:r>
            <a:r>
              <a:rPr lang="en-US" baseline="0" dirty="0" smtClean="0"/>
              <a:t> evidence: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Red supergiant phase: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20,000 years </a:t>
            </a:r>
            <a:r>
              <a:rPr lang="en-US" sz="1200" kern="1200" baseline="0" dirty="0" smtClean="0">
                <a:solidFill>
                  <a:schemeClr val="tx1"/>
                </a:solidFill>
                <a:effectLst/>
                <a:latin typeface="+mn-lt"/>
                <a:ea typeface="+mn-ea"/>
                <a:cs typeface="+mn-cs"/>
              </a:rPr>
              <a:t>before the explosion (</a:t>
            </a:r>
            <a:r>
              <a:rPr lang="en-US" sz="1200" kern="1200" baseline="0" dirty="0" err="1" smtClean="0">
                <a:solidFill>
                  <a:schemeClr val="tx1"/>
                </a:solidFill>
                <a:effectLst/>
                <a:latin typeface="+mn-lt"/>
                <a:ea typeface="+mn-ea"/>
                <a:cs typeface="+mn-cs"/>
              </a:rPr>
              <a:t>Woosley</a:t>
            </a:r>
            <a:r>
              <a:rPr lang="en-US" sz="1200" kern="1200" baseline="0" dirty="0" smtClean="0">
                <a:solidFill>
                  <a:schemeClr val="tx1"/>
                </a:solidFill>
                <a:effectLst/>
                <a:latin typeface="+mn-lt"/>
                <a:ea typeface="+mn-ea"/>
                <a:cs typeface="+mn-cs"/>
              </a:rPr>
              <a:t> et al. 1997, </a:t>
            </a:r>
            <a:r>
              <a:rPr lang="en-US" sz="1200" kern="1200" baseline="0" dirty="0" err="1" smtClean="0">
                <a:solidFill>
                  <a:schemeClr val="tx1"/>
                </a:solidFill>
                <a:effectLst/>
                <a:latin typeface="+mn-lt"/>
                <a:ea typeface="+mn-ea"/>
                <a:cs typeface="+mn-cs"/>
              </a:rPr>
              <a:t>astro-ph</a:t>
            </a:r>
            <a:r>
              <a:rPr lang="en-US" sz="1200" kern="1200" baseline="0" smtClean="0">
                <a:solidFill>
                  <a:schemeClr val="tx1"/>
                </a:solidFill>
                <a:effectLst/>
                <a:latin typeface="+mn-lt"/>
                <a:ea typeface="+mn-ea"/>
                <a:cs typeface="+mn-cs"/>
              </a:rPr>
              <a:t>)</a:t>
            </a:r>
            <a:endParaRPr lang="en-US" baseline="0" dirty="0" smtClean="0"/>
          </a:p>
          <a:p>
            <a:r>
              <a:rPr lang="en-US" baseline="0" dirty="0" smtClean="0"/>
              <a:t> Ambient ISM dust: SN sweeps up dust in the ambient ISM; 3x10</a:t>
            </a:r>
            <a:r>
              <a:rPr lang="en-US" baseline="30000" dirty="0" smtClean="0"/>
              <a:t>-6</a:t>
            </a:r>
            <a:r>
              <a:rPr lang="en-US" baseline="0" dirty="0" smtClean="0"/>
              <a:t> </a:t>
            </a:r>
            <a:r>
              <a:rPr lang="en-US" baseline="0" dirty="0" err="1" smtClean="0"/>
              <a:t>Msun</a:t>
            </a:r>
            <a:r>
              <a:rPr lang="en-US" baseline="0" dirty="0" smtClean="0"/>
              <a:t> of dust</a:t>
            </a:r>
          </a:p>
          <a:p>
            <a:r>
              <a:rPr lang="en-US" baseline="0" dirty="0" smtClean="0"/>
              <a:t> Rd-supergiant phase: 0.03 </a:t>
            </a:r>
            <a:r>
              <a:rPr lang="en-US" baseline="0" dirty="0" err="1" smtClean="0"/>
              <a:t>Msun</a:t>
            </a:r>
            <a:r>
              <a:rPr lang="en-US" baseline="0" dirty="0" smtClean="0"/>
              <a:t> of silicate -&gt; 2.4 silicate required</a:t>
            </a:r>
          </a:p>
          <a:p>
            <a:endParaRPr lang="en-US" dirty="0"/>
          </a:p>
        </p:txBody>
      </p:sp>
      <p:sp>
        <p:nvSpPr>
          <p:cNvPr id="4" name="Slide Number Placeholder 3"/>
          <p:cNvSpPr>
            <a:spLocks noGrp="1"/>
          </p:cNvSpPr>
          <p:nvPr>
            <p:ph type="sldNum" sz="quarter" idx="10"/>
          </p:nvPr>
        </p:nvSpPr>
        <p:spPr/>
        <p:txBody>
          <a:bodyPr/>
          <a:lstStyle/>
          <a:p>
            <a:fld id="{FC9982C2-5BFB-3F40-A8A2-FE823131D02B}" type="slidenum">
              <a:rPr lang="en-US" smtClean="0">
                <a:solidFill>
                  <a:prstClr val="black"/>
                </a:solidFill>
                <a:latin typeface="Calibri"/>
              </a:rPr>
              <a:pPr/>
              <a:t>49</a:t>
            </a:fld>
            <a:endParaRPr lang="en-US">
              <a:solidFill>
                <a:prstClr val="black"/>
              </a:solidFill>
              <a:latin typeface="Calibri"/>
            </a:endParaRPr>
          </a:p>
        </p:txBody>
      </p:sp>
    </p:spTree>
    <p:extLst>
      <p:ext uri="{BB962C8B-B14F-4D97-AF65-F5344CB8AC3E}">
        <p14:creationId xmlns:p14="http://schemas.microsoft.com/office/powerpoint/2010/main" val="4294888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Expanding</a:t>
            </a:r>
            <a:r>
              <a:rPr lang="en-GB" baseline="0" dirty="0" smtClean="0"/>
              <a:t> shell:</a:t>
            </a:r>
          </a:p>
          <a:p>
            <a:r>
              <a:rPr lang="en-GB" baseline="0" dirty="0" smtClean="0"/>
              <a:t> Ring; 100 km s-1</a:t>
            </a:r>
          </a:p>
          <a:p>
            <a:r>
              <a:rPr lang="en-GB" baseline="0" dirty="0" smtClean="0"/>
              <a:t> SN </a:t>
            </a:r>
            <a:r>
              <a:rPr lang="en-GB" baseline="0" dirty="0" err="1" smtClean="0"/>
              <a:t>ejecta</a:t>
            </a:r>
            <a:r>
              <a:rPr lang="en-GB" baseline="0" dirty="0" smtClean="0"/>
              <a:t>: ~2000 km s-1</a:t>
            </a:r>
          </a:p>
          <a:p>
            <a:r>
              <a:rPr lang="en-GB" baseline="0" dirty="0" smtClean="0"/>
              <a:t>Shocks heat the ring / X-ray illumination</a:t>
            </a:r>
          </a:p>
          <a:p>
            <a:r>
              <a:rPr lang="en-GB" baseline="0" dirty="0" err="1" smtClean="0"/>
              <a:t>Ejecta</a:t>
            </a:r>
            <a:r>
              <a:rPr lang="en-GB" baseline="0" dirty="0" smtClean="0"/>
              <a:t> cools down </a:t>
            </a:r>
            <a:r>
              <a:rPr lang="en-GB" baseline="0" dirty="0" err="1" smtClean="0"/>
              <a:t>radiatively</a:t>
            </a:r>
            <a:r>
              <a:rPr lang="en-GB" baseline="0" dirty="0" smtClean="0"/>
              <a:t> in 25 years; temperature below 100K</a:t>
            </a:r>
          </a:p>
          <a:p>
            <a:endParaRPr lang="en-GB" dirty="0"/>
          </a:p>
        </p:txBody>
      </p:sp>
      <p:sp>
        <p:nvSpPr>
          <p:cNvPr id="4" name="Slide Number Placeholder 3"/>
          <p:cNvSpPr>
            <a:spLocks noGrp="1"/>
          </p:cNvSpPr>
          <p:nvPr>
            <p:ph type="sldNum" sz="quarter" idx="10"/>
          </p:nvPr>
        </p:nvSpPr>
        <p:spPr/>
        <p:txBody>
          <a:bodyPr/>
          <a:lstStyle/>
          <a:p>
            <a:fld id="{55F4E19C-F179-DE48-A531-B0299EEA00DF}"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1362636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4BC766-B77F-DF40-910F-F013F60937AA}" type="slidenum">
              <a:rPr lang="en-US">
                <a:solidFill>
                  <a:prstClr val="black"/>
                </a:solidFill>
                <a:latin typeface="Calibri"/>
              </a:rPr>
              <a:pPr/>
              <a:t>54</a:t>
            </a:fld>
            <a:endParaRPr lang="en-US">
              <a:solidFill>
                <a:prstClr val="black"/>
              </a:solidFill>
              <a:latin typeface="Calibri"/>
            </a:endParaRPr>
          </a:p>
        </p:txBody>
      </p:sp>
      <p:sp>
        <p:nvSpPr>
          <p:cNvPr id="450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CAC266BD-8204-D046-AC63-8CB3E260E857}" type="slidenum">
              <a:rPr lang="en-US"/>
              <a:pPr/>
              <a:t>4</a:t>
            </a:fld>
            <a:endParaRPr lang="en-US"/>
          </a:p>
        </p:txBody>
      </p:sp>
      <p:sp>
        <p:nvSpPr>
          <p:cNvPr id="137219" name="Rectangle 1026"/>
          <p:cNvSpPr>
            <a:spLocks noGrp="1" noRot="1" noChangeAspect="1" noChangeArrowheads="1" noTextEdit="1"/>
          </p:cNvSpPr>
          <p:nvPr>
            <p:ph type="sldImg"/>
          </p:nvPr>
        </p:nvSpPr>
        <p:spPr>
          <a:ln/>
        </p:spPr>
      </p:sp>
      <p:sp>
        <p:nvSpPr>
          <p:cNvPr id="137220" name="Rectangle 1027"/>
          <p:cNvSpPr>
            <a:spLocks noGrp="1" noChangeArrowheads="1"/>
          </p:cNvSpPr>
          <p:nvPr>
            <p:ph type="body" idx="1"/>
          </p:nvPr>
        </p:nvSpPr>
        <p:spPr>
          <a:noFill/>
          <a:ln/>
        </p:spPr>
        <p:txBody>
          <a:bodyPr/>
          <a:lstStyle/>
          <a:p>
            <a:pPr eaLnBrk="1" hangingPunct="1">
              <a:spcBef>
                <a:spcPct val="0"/>
              </a:spcBef>
            </a:pPr>
            <a:endParaRPr lang="da-DK">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ratio of the actual partial pressure of the monomers in the gas phase to the </a:t>
            </a:r>
            <a:r>
              <a:rPr lang="en-GB" dirty="0" err="1" smtClean="0"/>
              <a:t>vapor</a:t>
            </a:r>
            <a:r>
              <a:rPr lang="en-GB" dirty="0" smtClean="0"/>
              <a:t> saturation pressure with respect to the dust temperature. </a:t>
            </a:r>
            <a:endParaRPr lang="da-DK" dirty="0"/>
          </a:p>
        </p:txBody>
      </p:sp>
      <p:sp>
        <p:nvSpPr>
          <p:cNvPr id="4" name="Slide Number Placeholder 3"/>
          <p:cNvSpPr>
            <a:spLocks noGrp="1"/>
          </p:cNvSpPr>
          <p:nvPr>
            <p:ph type="sldNum" sz="quarter" idx="10"/>
          </p:nvPr>
        </p:nvSpPr>
        <p:spPr/>
        <p:txBody>
          <a:bodyPr/>
          <a:lstStyle/>
          <a:p>
            <a:fld id="{29A842D7-3202-C04B-9FEF-2AF9D239D44A}" type="slidenum">
              <a:rPr lang="da-DK" smtClean="0">
                <a:solidFill>
                  <a:prstClr val="black"/>
                </a:solidFill>
                <a:latin typeface="Calibri"/>
              </a:rPr>
              <a:pPr/>
              <a:t>56</a:t>
            </a:fld>
            <a:endParaRPr lang="da-DK">
              <a:solidFill>
                <a:prstClr val="black"/>
              </a:solidFill>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6DE0F-AAC1-E74A-A393-61EB9F64BD29}" type="slidenum">
              <a:rPr lang="en-US">
                <a:solidFill>
                  <a:prstClr val="black"/>
                </a:solidFill>
                <a:latin typeface="Calibri"/>
              </a:rPr>
              <a:pPr/>
              <a:t>63</a:t>
            </a:fld>
            <a:endParaRPr lang="en-US">
              <a:solidFill>
                <a:prstClr val="black"/>
              </a:solidFill>
              <a:latin typeface="Calibri"/>
            </a:endParaRPr>
          </a:p>
        </p:txBody>
      </p:sp>
      <p:sp>
        <p:nvSpPr>
          <p:cNvPr id="71682" name="Rectangle 2"/>
          <p:cNvSpPr>
            <a:spLocks noGrp="1" noRot="1" noChangeAspect="1" noChangeArrowheads="1"/>
          </p:cNvSpPr>
          <p:nvPr>
            <p:ph type="sldImg"/>
          </p:nvPr>
        </p:nvSpPr>
        <p:spPr bwMode="auto">
          <a:xfrm>
            <a:off x="2143125" y="685800"/>
            <a:ext cx="2571750" cy="3429000"/>
          </a:xfrm>
          <a:prstGeom prst="rect">
            <a:avLst/>
          </a:prstGeo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da-DK"/>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EE5-0CCB-334B-9174-D4DCFAFBE701}" type="slidenum">
              <a:rPr lang="en-US">
                <a:solidFill>
                  <a:prstClr val="black"/>
                </a:solidFill>
                <a:latin typeface="Calibri"/>
              </a:rPr>
              <a:pPr/>
              <a:t>64</a:t>
            </a:fld>
            <a:endParaRPr lang="en-US">
              <a:solidFill>
                <a:prstClr val="black"/>
              </a:solidFill>
              <a:latin typeface="Calibri"/>
            </a:endParaRPr>
          </a:p>
        </p:txBody>
      </p:sp>
      <p:sp>
        <p:nvSpPr>
          <p:cNvPr id="69634" name="Rectangle 2"/>
          <p:cNvSpPr>
            <a:spLocks noGrp="1" noRot="1" noChangeAspect="1" noChangeArrowheads="1"/>
          </p:cNvSpPr>
          <p:nvPr>
            <p:ph type="sldImg"/>
          </p:nvPr>
        </p:nvSpPr>
        <p:spPr bwMode="auto">
          <a:xfrm>
            <a:off x="2143125" y="685800"/>
            <a:ext cx="2571750" cy="3429000"/>
          </a:xfrm>
          <a:prstGeom prst="rect">
            <a:avLst/>
          </a:prstGeom>
          <a:solidFill>
            <a:srgbClr val="FFFFFF"/>
          </a:solidFill>
          <a:ln>
            <a:solidFill>
              <a:srgbClr val="000000"/>
            </a:solidFill>
            <a:miter lim="800000"/>
            <a:headEnd/>
            <a:tailEnd/>
          </a:ln>
        </p:spPr>
      </p:sp>
      <p:sp>
        <p:nvSpPr>
          <p:cNvPr id="69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Magnesium is a zoo of materials.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050401</a:t>
            </a:r>
          </a:p>
          <a:p>
            <a:pPr eaLnBrk="1" hangingPunct="1">
              <a:spcBef>
                <a:spcPct val="0"/>
              </a:spcBef>
            </a:pPr>
            <a:r>
              <a:rPr lang="en-US" smtClean="0"/>
              <a:t>090926A</a:t>
            </a:r>
          </a:p>
          <a:p>
            <a:pPr eaLnBrk="1" hangingPunct="1">
              <a:spcBef>
                <a:spcPct val="0"/>
              </a:spcBef>
            </a:pPr>
            <a:r>
              <a:rPr lang="en-US" smtClean="0"/>
              <a:t>You can only get the absolute extinction curves when you have xray or mid IR data, but even with just UV-vis-nearIR one can determine relative extinction curves</a:t>
            </a:r>
          </a:p>
          <a:p>
            <a:pPr eaLnBrk="1" hangingPunct="1">
              <a:spcBef>
                <a:spcPct val="0"/>
              </a:spcBef>
            </a:pPr>
            <a:endParaRPr lang="en-US" smtClean="0"/>
          </a:p>
          <a:p>
            <a:pPr eaLnBrk="1" hangingPunct="1">
              <a:spcBef>
                <a:spcPct val="0"/>
              </a:spcBef>
            </a:pPr>
            <a:r>
              <a:rPr lang="en-US" smtClean="0"/>
              <a:t>Where is the power law, what are the lines? You need to know what is on that spectrum. </a:t>
            </a:r>
          </a:p>
          <a:p>
            <a:pPr eaLnBrk="1" hangingPunct="1">
              <a:spcBef>
                <a:spcPct val="0"/>
              </a:spcBef>
            </a:pPr>
            <a:r>
              <a:rPr lang="en-US" smtClean="0"/>
              <a:t>Do not show anything that you do not understand</a:t>
            </a:r>
          </a:p>
          <a:p>
            <a:pPr eaLnBrk="1" hangingPunct="1">
              <a:spcBef>
                <a:spcPct val="0"/>
              </a:spcBef>
            </a:pPr>
            <a:r>
              <a:rPr lang="en-US" smtClean="0"/>
              <a:t>Make a cartoon which shows power law of extinced and unextinced spectrum, </a:t>
            </a:r>
          </a:p>
          <a:p>
            <a:pPr eaLnBrk="1" hangingPunct="1">
              <a:spcBef>
                <a:spcPct val="0"/>
              </a:spcBef>
            </a:pPr>
            <a:endParaRPr lang="en-US"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C05F76-4C18-7644-A16A-B8FC75FDD2C8}" type="slidenum">
              <a:rPr lang="en-US" smtClean="0">
                <a:solidFill>
                  <a:prstClr val="black"/>
                </a:solidFill>
                <a:latin typeface="Calibri"/>
                <a:ea typeface="ＭＳ Ｐゴシック" charset="-128"/>
                <a:cs typeface="ＭＳ Ｐゴシック" charset="-128"/>
              </a:rPr>
              <a:pPr fontAlgn="base">
                <a:spcBef>
                  <a:spcPct val="0"/>
                </a:spcBef>
                <a:spcAft>
                  <a:spcPct val="0"/>
                </a:spcAft>
                <a:defRPr/>
              </a:pPr>
              <a:t>65</a:t>
            </a:fld>
            <a:endParaRPr lang="en-US" smtClean="0">
              <a:solidFill>
                <a:prstClr val="black"/>
              </a:solidFill>
              <a:latin typeface="Calibri"/>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Galaxy mass</a:t>
            </a:r>
          </a:p>
          <a:p>
            <a:pPr eaLnBrk="1" hangingPunct="1">
              <a:spcBef>
                <a:spcPct val="0"/>
              </a:spcBef>
            </a:pPr>
            <a:r>
              <a:rPr lang="en-US" smtClean="0"/>
              <a:t>metallicity </a:t>
            </a:r>
          </a:p>
          <a:p>
            <a:pPr eaLnBrk="1" hangingPunct="1">
              <a:spcBef>
                <a:spcPct val="0"/>
              </a:spcBef>
            </a:pPr>
            <a:r>
              <a:rPr lang="en-US" smtClean="0"/>
              <a:t>age </a:t>
            </a:r>
          </a:p>
          <a:p>
            <a:pPr eaLnBrk="1" hangingPunct="1">
              <a:spcBef>
                <a:spcPct val="0"/>
              </a:spcBef>
            </a:pPr>
            <a:r>
              <a:rPr lang="en-US" smtClean="0"/>
              <a:t>IMF</a:t>
            </a:r>
          </a:p>
          <a:p>
            <a:pPr eaLnBrk="1" hangingPunct="1">
              <a:spcBef>
                <a:spcPct val="0"/>
              </a:spcBef>
            </a:pPr>
            <a:endParaRPr lang="en-US"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2D020B2-8450-4F47-A60E-24BADB85865C}" type="slidenum">
              <a:rPr lang="en-US" smtClean="0">
                <a:solidFill>
                  <a:prstClr val="black"/>
                </a:solidFill>
                <a:latin typeface="Calibri"/>
                <a:ea typeface="ＭＳ Ｐゴシック" charset="-128"/>
                <a:cs typeface="ＭＳ Ｐゴシック" charset="-128"/>
              </a:rPr>
              <a:pPr fontAlgn="base">
                <a:spcBef>
                  <a:spcPct val="0"/>
                </a:spcBef>
                <a:spcAft>
                  <a:spcPct val="0"/>
                </a:spcAft>
                <a:defRPr/>
              </a:pPr>
              <a:t>66</a:t>
            </a:fld>
            <a:endParaRPr lang="en-US" smtClean="0">
              <a:solidFill>
                <a:prstClr val="black"/>
              </a:solidFill>
              <a:latin typeface="Calibri"/>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ratio of the actual partial pressure of the monomers in the gas phase to the </a:t>
            </a:r>
            <a:r>
              <a:rPr lang="en-GB" dirty="0" err="1" smtClean="0"/>
              <a:t>vapor</a:t>
            </a:r>
            <a:r>
              <a:rPr lang="en-GB" dirty="0" smtClean="0"/>
              <a:t> saturation pressure with respect to the dust temperature. </a:t>
            </a:r>
            <a:endParaRPr lang="da-DK" dirty="0"/>
          </a:p>
        </p:txBody>
      </p:sp>
      <p:sp>
        <p:nvSpPr>
          <p:cNvPr id="4" name="Slide Number Placeholder 3"/>
          <p:cNvSpPr>
            <a:spLocks noGrp="1"/>
          </p:cNvSpPr>
          <p:nvPr>
            <p:ph type="sldNum" sz="quarter" idx="10"/>
          </p:nvPr>
        </p:nvSpPr>
        <p:spPr/>
        <p:txBody>
          <a:bodyPr/>
          <a:lstStyle/>
          <a:p>
            <a:fld id="{29A842D7-3202-C04B-9FEF-2AF9D239D44A}" type="slidenum">
              <a:rPr lang="da-DK" smtClean="0"/>
              <a:pPr/>
              <a:t>67</a:t>
            </a:fld>
            <a:endParaRPr lang="da-DK"/>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BE47A-3869-6D4F-BD8E-A37FCAB15BA8}" type="slidenum">
              <a:rPr lang="en-US"/>
              <a:pPr/>
              <a:t>68</a:t>
            </a:fld>
            <a:endParaRPr lang="en-US"/>
          </a:p>
        </p:txBody>
      </p:sp>
      <p:sp>
        <p:nvSpPr>
          <p:cNvPr id="1382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382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276857-ADCB-2B4C-A1D3-E42EA172841D}" type="slidenum">
              <a:rPr lang="en-US"/>
              <a:pPr/>
              <a:t>69</a:t>
            </a:fld>
            <a:endParaRPr lang="en-US"/>
          </a:p>
        </p:txBody>
      </p:sp>
      <p:sp>
        <p:nvSpPr>
          <p:cNvPr id="409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09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We are after the optical properties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C3EDF1-8756-E74C-A123-D8C88EDA46A2}" type="slidenum">
              <a:rPr lang="en-US">
                <a:ea typeface="ＭＳ Ｐゴシック" charset="-128"/>
                <a:cs typeface="ＭＳ Ｐゴシック" charset="-128"/>
              </a:rPr>
              <a:pPr fontAlgn="base">
                <a:spcBef>
                  <a:spcPct val="0"/>
                </a:spcBef>
                <a:spcAft>
                  <a:spcPct val="0"/>
                </a:spcAft>
                <a:defRPr/>
              </a:pPr>
              <a:t>70</a:t>
            </a:fld>
            <a:endParaRPr lang="en-US">
              <a:ea typeface="ＭＳ Ｐゴシック" charset="-128"/>
              <a:cs typeface="ＭＳ Ｐゴシック" charset="-128"/>
            </a:endParaRPr>
          </a:p>
        </p:txBody>
      </p:sp>
      <p:sp>
        <p:nvSpPr>
          <p:cNvPr id="6144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1444"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da-DK">
                <a:ea typeface="ＭＳ Ｐゴシック" pitchFamily="1" charset="-128"/>
                <a:cs typeface="ＭＳ Ｐゴシック" pitchFamily="1" charset="-128"/>
              </a:rPr>
              <a:t>Mantels can mimic pure grains</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
          <p:cNvSpPr>
            <a:spLocks noGrp="1" noRot="1" noChangeAspect="1" noChangeArrowheads="1"/>
          </p:cNvSpPr>
          <p:nvPr>
            <p:ph type="sldImg"/>
          </p:nvPr>
        </p:nvSpPr>
        <p:spPr>
          <a:xfrm>
            <a:off x="1143000" y="685800"/>
            <a:ext cx="4572000" cy="3429000"/>
          </a:xfrm>
          <a:solidFill>
            <a:srgbClr val="FFFFFF"/>
          </a:solidFill>
          <a:ln/>
        </p:spPr>
      </p:sp>
      <p:sp>
        <p:nvSpPr>
          <p:cNvPr id="171010"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400">
                <a:latin typeface="Lucida Grande" charset="0"/>
                <a:sym typeface="Lucida Grande" charset="0"/>
              </a:rPr>
              <a:t>the universe is helping us out. that</a:t>
            </a:r>
            <a:r>
              <a:rPr lang="ja-JP" altLang="en-US" sz="1400">
                <a:latin typeface="Lucida Grande" charset="0"/>
                <a:sym typeface="Lucida Grande" charset="0"/>
              </a:rPr>
              <a:t>’</a:t>
            </a:r>
            <a:r>
              <a:rPr lang="en-US" altLang="ja-JP" sz="1400">
                <a:latin typeface="Lucida Grande" charset="0"/>
                <a:sym typeface="Lucida Grande" charset="0"/>
              </a:rPr>
              <a:t>s beacuse usually when you look at distant objects they are fainter and harder to see.  In this wavelength range though, most of the light emitted by galaxy at say, a redshift of 5, starts off at 70um say, but as the universe expands, the light is redhsifted pushing the peak towards longer wavelengths and closer to 1000um which is what herschel is sensitive to.  So the galaxy doesn</a:t>
            </a:r>
            <a:r>
              <a:rPr lang="ja-JP" altLang="en-US" sz="1400">
                <a:latin typeface="Lucida Grande" charset="0"/>
                <a:sym typeface="Lucida Grande" charset="0"/>
              </a:rPr>
              <a:t>’</a:t>
            </a:r>
            <a:r>
              <a:rPr lang="en-US" altLang="ja-JP" sz="1400">
                <a:latin typeface="Lucida Grande" charset="0"/>
                <a:sym typeface="Lucida Grande" charset="0"/>
              </a:rPr>
              <a:t>t fade whether it</a:t>
            </a:r>
            <a:r>
              <a:rPr lang="ja-JP" altLang="en-US" sz="1400">
                <a:latin typeface="Lucida Grande" charset="0"/>
                <a:sym typeface="Lucida Grande" charset="0"/>
              </a:rPr>
              <a:t>’</a:t>
            </a:r>
            <a:r>
              <a:rPr lang="en-US" altLang="ja-JP" sz="1400">
                <a:latin typeface="Lucida Grande" charset="0"/>
                <a:sym typeface="Lucida Grande" charset="0"/>
              </a:rPr>
              <a:t>s at 5 billion or 13 bilion light years away. This wavelength is amazing at picking up high redhsift distance galaxies.</a:t>
            </a:r>
            <a:endParaRPr lang="en-US" sz="1400">
              <a:latin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Spectrum of the cosmic background radiations. The radio background (CRB) is represented by a </a:t>
            </a:r>
            <a:r>
              <a:rPr lang="en-US" i="1" dirty="0" smtClean="0"/>
              <a:t>I</a:t>
            </a:r>
            <a:r>
              <a:rPr lang="en-US" dirty="0" smtClean="0"/>
              <a:t> </a:t>
            </a:r>
            <a:r>
              <a:rPr lang="en-US" baseline="30000" dirty="0" smtClean="0"/>
              <a:t>0.3</a:t>
            </a:r>
            <a:r>
              <a:rPr lang="en-US" dirty="0" smtClean="0"/>
              <a:t> spectrum, normalized to the </a:t>
            </a:r>
            <a:r>
              <a:rPr lang="en-US" dirty="0" smtClean="0">
                <a:hlinkClick r:id="rId3"/>
              </a:rPr>
              <a:t>Bridle (1967)</a:t>
            </a:r>
            <a:r>
              <a:rPr lang="en-US" dirty="0" smtClean="0"/>
              <a:t> value at 170 cm. The cosmic microwave background (CMB) is represented by a blackbody spectrum at 2.725 K. The UV-optical (CUVOB) and infrared (CIB) backgrounds are schematic representations of the work summarized in this review (see </a:t>
            </a:r>
            <a:r>
              <a:rPr lang="en-US" dirty="0" smtClean="0">
                <a:hlinkClick r:id="rId4"/>
              </a:rPr>
              <a:t>Figure 5</a:t>
            </a:r>
            <a:r>
              <a:rPr lang="en-US" dirty="0" smtClean="0"/>
              <a:t>). The data for the X-ray background (CXB) are taken from </a:t>
            </a:r>
            <a:r>
              <a:rPr lang="en-US" dirty="0" smtClean="0">
                <a:hlinkClick r:id="rId5"/>
              </a:rPr>
              <a:t>Wu et al. (1991)</a:t>
            </a:r>
            <a:r>
              <a:rPr lang="en-US" dirty="0" smtClean="0"/>
              <a:t>, and the curves are analytical representations summarized by </a:t>
            </a:r>
            <a:r>
              <a:rPr lang="en-US" dirty="0" smtClean="0">
                <a:hlinkClick r:id="rId6"/>
              </a:rPr>
              <a:t>Fabian &amp; Barcons (1992)</a:t>
            </a:r>
            <a:r>
              <a:rPr lang="en-US" dirty="0" smtClean="0"/>
              <a:t>. The -ray background (CGB) is represented by the power law given by </a:t>
            </a:r>
            <a:r>
              <a:rPr lang="en-US" dirty="0" smtClean="0">
                <a:hlinkClick r:id="rId7"/>
              </a:rPr>
              <a:t>Sreekumar et al. (1998)</a:t>
            </a:r>
            <a:r>
              <a:rPr lang="en-US" dirty="0" smtClean="0"/>
              <a:t>.</a:t>
            </a:r>
            <a:endParaRPr lang="da-DK" dirty="0"/>
          </a:p>
        </p:txBody>
      </p:sp>
      <p:sp>
        <p:nvSpPr>
          <p:cNvPr id="4" name="Slide Number Placeholder 3"/>
          <p:cNvSpPr>
            <a:spLocks noGrp="1"/>
          </p:cNvSpPr>
          <p:nvPr>
            <p:ph type="sldNum" sz="quarter" idx="10"/>
          </p:nvPr>
        </p:nvSpPr>
        <p:spPr/>
        <p:txBody>
          <a:bodyPr/>
          <a:lstStyle/>
          <a:p>
            <a:fld id="{4973F0F5-9214-9541-B438-31452B40F005}" type="slidenum">
              <a:rPr lang="da-DK" smtClean="0"/>
              <a:pPr/>
              <a:t>5</a:t>
            </a:fld>
            <a:endParaRPr lang="da-DK"/>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F64871-45C4-AC4C-ABAB-4433827B5438}" type="slidenum">
              <a:rPr lang="en-US"/>
              <a:pPr/>
              <a:t>72</a:t>
            </a:fld>
            <a:endParaRPr lang="en-US"/>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r>
              <a:rPr lang="en-US"/>
              <a:t>Put in references. What can we tell about dust from observations?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p:cNvSpPr>
            <a:spLocks noGrp="1" noRot="1" noChangeAspect="1" noChangeArrowheads="1"/>
          </p:cNvSpPr>
          <p:nvPr>
            <p:ph type="sldImg"/>
          </p:nvPr>
        </p:nvSpPr>
        <p:spPr>
          <a:xfrm>
            <a:off x="889306" y="685061"/>
            <a:ext cx="5079391" cy="3429740"/>
          </a:xfrm>
          <a:solidFill>
            <a:srgbClr val="FFFFFF"/>
          </a:solidFill>
          <a:ln/>
        </p:spPr>
      </p:sp>
      <p:sp>
        <p:nvSpPr>
          <p:cNvPr id="11059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cs typeface="Times" charset="0"/>
                <a:sym typeface="Times" charset="0"/>
              </a:rPr>
              <a:t>What used to be considered a hole in the sky is now known to astronomers as a </a:t>
            </a:r>
            <a:r>
              <a:rPr lang="en-US" u="sng" dirty="0">
                <a:solidFill>
                  <a:srgbClr val="0017E4"/>
                </a:solidFill>
                <a:cs typeface="Times" charset="0"/>
                <a:sym typeface="Times" charset="0"/>
                <a:hlinkClick r:id="rId3"/>
              </a:rPr>
              <a:t>dark molecular cloud</a:t>
            </a:r>
            <a:r>
              <a:rPr lang="en-US" dirty="0">
                <a:cs typeface="Times" charset="0"/>
                <a:sym typeface="Times" charset="0"/>
              </a:rPr>
              <a:t>. Here, a high concentration of </a:t>
            </a:r>
            <a:r>
              <a:rPr lang="en-US" u="sng" dirty="0">
                <a:solidFill>
                  <a:srgbClr val="0017E4"/>
                </a:solidFill>
                <a:cs typeface="Times" charset="0"/>
                <a:sym typeface="Times" charset="0"/>
              </a:rPr>
              <a:t>dust</a:t>
            </a:r>
            <a:r>
              <a:rPr lang="en-US" dirty="0">
                <a:cs typeface="Times" charset="0"/>
                <a:sym typeface="Times" charset="0"/>
              </a:rPr>
              <a:t> and </a:t>
            </a:r>
            <a:r>
              <a:rPr lang="en-US" u="sng" dirty="0">
                <a:solidFill>
                  <a:srgbClr val="0017E4"/>
                </a:solidFill>
                <a:cs typeface="Times" charset="0"/>
                <a:sym typeface="Times" charset="0"/>
              </a:rPr>
              <a:t>molecular g</a:t>
            </a:r>
            <a:r>
              <a:rPr lang="en-US" u="sng" dirty="0">
                <a:solidFill>
                  <a:srgbClr val="0017E4"/>
                </a:solidFill>
                <a:cs typeface="Times" charset="0"/>
                <a:sym typeface="Times" charset="0"/>
                <a:hlinkClick r:id="rId4"/>
              </a:rPr>
              <a:t>as</a:t>
            </a:r>
            <a:r>
              <a:rPr lang="en-US" dirty="0">
                <a:cs typeface="Times" charset="0"/>
                <a:sym typeface="Times" charset="0"/>
                <a:hlinkClick r:id="rId4"/>
              </a:rPr>
              <a:t> a</a:t>
            </a:r>
            <a:r>
              <a:rPr lang="en-US" dirty="0">
                <a:cs typeface="Times" charset="0"/>
                <a:sym typeface="Times" charset="0"/>
              </a:rPr>
              <a:t>bsorb pra</a:t>
            </a:r>
            <a:r>
              <a:rPr lang="en-US" dirty="0">
                <a:cs typeface="Times" charset="0"/>
                <a:sym typeface="Times" charset="0"/>
                <a:hlinkClick r:id="rId5"/>
              </a:rPr>
              <a:t>ctically all </a:t>
            </a:r>
            <a:r>
              <a:rPr lang="en-US" dirty="0">
                <a:cs typeface="Times" charset="0"/>
                <a:sym typeface="Times" charset="0"/>
              </a:rPr>
              <a:t>the visible light emitted from background stars. The eerily dark surroundings help make the interiors of </a:t>
            </a:r>
            <a:r>
              <a:rPr lang="en-US" u="sng" dirty="0">
                <a:solidFill>
                  <a:srgbClr val="0017E4"/>
                </a:solidFill>
                <a:cs typeface="Times" charset="0"/>
                <a:sym typeface="Times" charset="0"/>
              </a:rPr>
              <a:t>molecular clouds</a:t>
            </a:r>
            <a:r>
              <a:rPr lang="en-US" dirty="0">
                <a:cs typeface="Times" charset="0"/>
                <a:sym typeface="Times" charset="0"/>
              </a:rPr>
              <a:t> some of the coldest </a:t>
            </a:r>
            <a:r>
              <a:rPr lang="en-US" dirty="0">
                <a:cs typeface="Times" charset="0"/>
                <a:sym typeface="Times" charset="0"/>
                <a:hlinkClick r:id="rId6"/>
              </a:rPr>
              <a:t>and most isolate</a:t>
            </a:r>
            <a:r>
              <a:rPr lang="en-US" dirty="0">
                <a:cs typeface="Times" charset="0"/>
                <a:sym typeface="Times" charset="0"/>
              </a:rPr>
              <a:t>d places in the universe. One of the most notable of these </a:t>
            </a:r>
            <a:r>
              <a:rPr lang="en-US" u="sng" dirty="0">
                <a:solidFill>
                  <a:srgbClr val="0017E4"/>
                </a:solidFill>
                <a:cs typeface="Times" charset="0"/>
                <a:sym typeface="Times" charset="0"/>
              </a:rPr>
              <a:t>dark absorption nebulae</a:t>
            </a:r>
            <a:r>
              <a:rPr lang="en-US" dirty="0">
                <a:cs typeface="Times" charset="0"/>
                <a:sym typeface="Times" charset="0"/>
              </a:rPr>
              <a:t> is a cloud toward the constel</a:t>
            </a:r>
            <a:r>
              <a:rPr lang="en-US" dirty="0">
                <a:cs typeface="Times" charset="0"/>
                <a:sym typeface="Times" charset="0"/>
                <a:hlinkClick r:id="rId7"/>
              </a:rPr>
              <a:t>lation </a:t>
            </a:r>
            <a:r>
              <a:rPr lang="en-US" u="sng" dirty="0">
                <a:solidFill>
                  <a:srgbClr val="0017E4"/>
                </a:solidFill>
                <a:cs typeface="Times" charset="0"/>
                <a:sym typeface="Times" charset="0"/>
                <a:hlinkClick r:id="rId7"/>
              </a:rPr>
              <a:t>Ophiuchus</a:t>
            </a:r>
            <a:r>
              <a:rPr lang="en-US" dirty="0">
                <a:cs typeface="Times" charset="0"/>
                <a:sym typeface="Times" charset="0"/>
                <a:hlinkClick r:id="rId7"/>
              </a:rPr>
              <a:t> known </a:t>
            </a:r>
            <a:r>
              <a:rPr lang="en-US" dirty="0">
                <a:cs typeface="Times" charset="0"/>
                <a:sym typeface="Times" charset="0"/>
              </a:rPr>
              <a:t>as Barnard 68, </a:t>
            </a:r>
            <a:r>
              <a:rPr lang="en-US" u="sng" dirty="0">
                <a:solidFill>
                  <a:srgbClr val="0017E4"/>
                </a:solidFill>
                <a:cs typeface="Times" charset="0"/>
                <a:sym typeface="Times" charset="0"/>
              </a:rPr>
              <a:t>pictured above</a:t>
            </a:r>
            <a:r>
              <a:rPr lang="en-US" dirty="0">
                <a:cs typeface="Times" charset="0"/>
                <a:sym typeface="Times" charset="0"/>
              </a:rPr>
              <a:t>. That no stars are visible in </a:t>
            </a:r>
            <a:r>
              <a:rPr lang="en-US" dirty="0">
                <a:cs typeface="Times" charset="0"/>
                <a:sym typeface="Times" charset="0"/>
                <a:hlinkClick r:id="rId8"/>
              </a:rPr>
              <a:t>the cente</a:t>
            </a:r>
            <a:r>
              <a:rPr lang="en-US" dirty="0">
                <a:cs typeface="Times" charset="0"/>
                <a:sym typeface="Times" charset="0"/>
              </a:rPr>
              <a:t>r indicates that </a:t>
            </a:r>
            <a:r>
              <a:rPr lang="en-US" u="sng" dirty="0">
                <a:solidFill>
                  <a:srgbClr val="0017E4"/>
                </a:solidFill>
                <a:cs typeface="Times" charset="0"/>
                <a:sym typeface="Times" charset="0"/>
              </a:rPr>
              <a:t>Barnard</a:t>
            </a:r>
            <a:r>
              <a:rPr lang="en-US" dirty="0">
                <a:cs typeface="Times" charset="0"/>
                <a:sym typeface="Times" charset="0"/>
              </a:rPr>
              <a:t> 68 is </a:t>
            </a:r>
            <a:r>
              <a:rPr lang="en-US" dirty="0">
                <a:cs typeface="Times" charset="0"/>
                <a:sym typeface="Times" charset="0"/>
                <a:hlinkClick r:id="rId9"/>
              </a:rPr>
              <a:t>relatively nea</a:t>
            </a:r>
            <a:r>
              <a:rPr lang="en-US" dirty="0">
                <a:cs typeface="Times" charset="0"/>
                <a:sym typeface="Times" charset="0"/>
              </a:rPr>
              <a:t>rby, with measurements placing it about 500 light-years away and half a</a:t>
            </a:r>
            <a:r>
              <a:rPr lang="en-US" dirty="0">
                <a:cs typeface="Times" charset="0"/>
                <a:sym typeface="Times" charset="0"/>
                <a:hlinkClick r:id="rId10"/>
              </a:rPr>
              <a:t> light-</a:t>
            </a:r>
            <a:r>
              <a:rPr lang="en-US" dirty="0">
                <a:cs typeface="Times" charset="0"/>
                <a:sym typeface="Times" charset="0"/>
              </a:rPr>
              <a:t>year across. It is not known exactly how </a:t>
            </a:r>
            <a:r>
              <a:rPr lang="en-US" u="sng" dirty="0">
                <a:solidFill>
                  <a:srgbClr val="0017E4"/>
                </a:solidFill>
                <a:cs typeface="Times" charset="0"/>
                <a:sym typeface="Times" charset="0"/>
              </a:rPr>
              <a:t>molecular clouds</a:t>
            </a:r>
            <a:r>
              <a:rPr lang="en-US" dirty="0">
                <a:cs typeface="Times" charset="0"/>
                <a:sym typeface="Times" charset="0"/>
              </a:rPr>
              <a:t> like Barnard 68 form, but it is known that these clouds are themselves </a:t>
            </a:r>
            <a:r>
              <a:rPr lang="en-US" u="sng" dirty="0">
                <a:solidFill>
                  <a:srgbClr val="0017E4"/>
                </a:solidFill>
                <a:cs typeface="Times" charset="0"/>
                <a:sym typeface="Times" charset="0"/>
              </a:rPr>
              <a:t>likely places</a:t>
            </a:r>
            <a:r>
              <a:rPr lang="en-US" dirty="0">
                <a:cs typeface="Times" charset="0"/>
                <a:sym typeface="Times" charset="0"/>
              </a:rPr>
              <a:t> for </a:t>
            </a:r>
            <a:r>
              <a:rPr lang="en-US" dirty="0">
                <a:cs typeface="Times" charset="0"/>
                <a:sym typeface="Times" charset="0"/>
                <a:hlinkClick r:id="rId11"/>
              </a:rPr>
              <a:t>new stars to for</a:t>
            </a:r>
            <a:r>
              <a:rPr lang="en-US" dirty="0">
                <a:cs typeface="Times" charset="0"/>
                <a:sym typeface="Times" charset="0"/>
              </a:rPr>
              <a:t>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B0BE6831-6D4A-8E48-AF21-609EEDF33A1A}" type="slidenum">
              <a:rPr lang="en-US"/>
              <a:pPr/>
              <a:t>74</a:t>
            </a:fld>
            <a:endParaRPr lang="en-US"/>
          </a:p>
        </p:txBody>
      </p:sp>
      <p:sp>
        <p:nvSpPr>
          <p:cNvPr id="179203" name="Rectangle 2"/>
          <p:cNvSpPr>
            <a:spLocks noGrp="1" noRot="1" noChangeAspect="1" noChangeArrowheads="1"/>
          </p:cNvSpPr>
          <p:nvPr>
            <p:ph type="sldImg"/>
          </p:nvPr>
        </p:nvSpPr>
        <p:spPr>
          <a:solidFill>
            <a:srgbClr val="FFFFFF"/>
          </a:solidFill>
          <a:ln/>
        </p:spPr>
      </p:sp>
      <p:sp>
        <p:nvSpPr>
          <p:cNvPr id="179204" name="Rectangle 3"/>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da-DK">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Grp="1" noRot="1" noChangeAspect="1" noChangeArrowheads="1"/>
          </p:cNvSpPr>
          <p:nvPr>
            <p:ph type="sldImg"/>
          </p:nvPr>
        </p:nvSpPr>
        <p:spPr>
          <a:xfrm>
            <a:off x="1143000" y="685800"/>
            <a:ext cx="4572000" cy="3429000"/>
          </a:xfrm>
          <a:solidFill>
            <a:srgbClr val="FFFFFF"/>
          </a:solidFill>
          <a:ln/>
        </p:spPr>
      </p:sp>
      <p:sp>
        <p:nvSpPr>
          <p:cNvPr id="11673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Helvetica" charset="0"/>
                <a:cs typeface="Helvetica" charset="0"/>
                <a:sym typeface="Helvetica" charset="0"/>
              </a:rPr>
              <a:t>half the energy bduget in IR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p:cNvSpPr>
            <a:spLocks noGrp="1" noRot="1" noChangeAspect="1"/>
          </p:cNvSpPr>
          <p:nvPr>
            <p:ph type="sldImg"/>
          </p:nvPr>
        </p:nvSpPr>
        <p:spPr>
          <a:xfrm>
            <a:off x="889306" y="685061"/>
            <a:ext cx="5079391" cy="3429740"/>
          </a:xfrm>
          <a:ln/>
        </p:spPr>
      </p:sp>
      <p:sp>
        <p:nvSpPr>
          <p:cNvPr id="1464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a:p>
            <a:r>
              <a:rPr lang="en-US"/>
              <a:t>----- Meeting Notes (20/04/2012 08:35) -----</a:t>
            </a:r>
          </a:p>
          <a:p>
            <a:r>
              <a:rPr lang="en-US"/>
              <a:t>two other satellites have mapped dust in our Galaxy but at much poorer resolution. Herschel's larger mirror makes sharper, more detailed images.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1"/>
          <p:cNvSpPr>
            <a:spLocks noGrp="1" noRot="1" noChangeAspect="1" noChangeArrowheads="1"/>
          </p:cNvSpPr>
          <p:nvPr>
            <p:ph type="sldImg"/>
          </p:nvPr>
        </p:nvSpPr>
        <p:spPr>
          <a:xfrm>
            <a:off x="889306" y="685061"/>
            <a:ext cx="5079391" cy="3429740"/>
          </a:xfrm>
          <a:solidFill>
            <a:srgbClr val="FFFFFF"/>
          </a:solidFill>
          <a:ln/>
        </p:spPr>
      </p:sp>
      <p:sp>
        <p:nvSpPr>
          <p:cNvPr id="14950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cs typeface="Times" charset="0"/>
                <a:sym typeface="Times" charset="0"/>
              </a:rPr>
              <a:t>Here we see Herschel</a:t>
            </a:r>
            <a:r>
              <a:rPr lang="ja-JP" altLang="en-US" dirty="0">
                <a:cs typeface="Times" charset="0"/>
                <a:sym typeface="Times" charset="0"/>
              </a:rPr>
              <a:t>’</a:t>
            </a:r>
            <a:r>
              <a:rPr lang="en-US" altLang="ja-JP" dirty="0">
                <a:cs typeface="Times" charset="0"/>
                <a:sym typeface="Times" charset="0"/>
              </a:rPr>
              <a:t>s view of the Aquila star forming region, located about 1000 light years away in our Galaxy.  The image shows the combination of 70, 160 and 500 </a:t>
            </a:r>
            <a:r>
              <a:rPr lang="en-US" altLang="ja-JP" dirty="0" err="1">
                <a:cs typeface="Times" charset="0"/>
                <a:sym typeface="Times" charset="0"/>
              </a:rPr>
              <a:t>micronsand</a:t>
            </a:r>
            <a:r>
              <a:rPr lang="en-US" altLang="ja-JP" dirty="0">
                <a:cs typeface="Times" charset="0"/>
                <a:sym typeface="Times" charset="0"/>
              </a:rPr>
              <a:t> the bright regions are areas where large newborn stars are heating up hydrogen gas.  Aquila is a stellar nursery completely invisible to optical telescopes (in fact, this is the first time its been seen in the infrared) and the image shows some pretty neat stuff.  Firstly, in this image alone, astronomers have detected 700 candidates for stellar </a:t>
            </a:r>
            <a:r>
              <a:rPr lang="en-US" altLang="ja-JP" dirty="0" err="1">
                <a:cs typeface="Times" charset="0"/>
                <a:sym typeface="Times" charset="0"/>
              </a:rPr>
              <a:t>embryoes</a:t>
            </a:r>
            <a:r>
              <a:rPr lang="en-US" altLang="ja-JP" dirty="0">
                <a:cs typeface="Times" charset="0"/>
                <a:sym typeface="Times" charset="0"/>
              </a:rPr>
              <a:t> (stars which are about to be born).  100 of these candidates are in the </a:t>
            </a:r>
            <a:r>
              <a:rPr lang="en-US" altLang="ja-JP" dirty="0" err="1">
                <a:cs typeface="Times" charset="0"/>
                <a:sym typeface="Times" charset="0"/>
              </a:rPr>
              <a:t>protostar</a:t>
            </a:r>
            <a:r>
              <a:rPr lang="en-US" altLang="ja-JP" dirty="0">
                <a:cs typeface="Times" charset="0"/>
                <a:sym typeface="Times" charset="0"/>
              </a:rPr>
              <a:t> phase and are just waiting for the final step to start before they become a fully-fledged star - all they need is for nuclear fusion to ignite in the core and they are ready.  The rest are likely to be in the stage before this.   Secondly, we can clearly see that stars form in clumps along larger filaments of dust and gas (much like pearls on a necklace); these filaments are probably following </a:t>
            </a:r>
            <a:r>
              <a:rPr lang="en-US" altLang="ja-JP" dirty="0" err="1">
                <a:cs typeface="Times" charset="0"/>
                <a:sym typeface="Times" charset="0"/>
              </a:rPr>
              <a:t>magentic</a:t>
            </a:r>
            <a:r>
              <a:rPr lang="en-US" altLang="ja-JP" dirty="0">
                <a:cs typeface="Times" charset="0"/>
                <a:sym typeface="Times" charset="0"/>
              </a:rPr>
              <a:t> fields in the region.   Gould</a:t>
            </a:r>
            <a:r>
              <a:rPr lang="ja-JP" altLang="en-US" dirty="0">
                <a:cs typeface="Times" charset="0"/>
                <a:sym typeface="Times" charset="0"/>
              </a:rPr>
              <a:t>’</a:t>
            </a:r>
            <a:r>
              <a:rPr lang="en-US" altLang="ja-JP" dirty="0">
                <a:cs typeface="Times" charset="0"/>
                <a:sym typeface="Times" charset="0"/>
              </a:rPr>
              <a:t>s Belt discovered by John Herschel. attributed to an </a:t>
            </a:r>
            <a:r>
              <a:rPr lang="en-US" altLang="ja-JP" dirty="0" err="1">
                <a:cs typeface="Times" charset="0"/>
                <a:sym typeface="Times" charset="0"/>
              </a:rPr>
              <a:t>american</a:t>
            </a:r>
            <a:r>
              <a:rPr lang="en-US" altLang="ja-JP" dirty="0">
                <a:cs typeface="Times" charset="0"/>
                <a:sym typeface="Times" charset="0"/>
              </a:rPr>
              <a:t> astronomer who published it.  giant ring of stars that circles the night sky because the solar system just happens to lie near the </a:t>
            </a:r>
            <a:r>
              <a:rPr lang="en-US" altLang="ja-JP" dirty="0" err="1">
                <a:cs typeface="Times" charset="0"/>
                <a:sym typeface="Times" charset="0"/>
              </a:rPr>
              <a:t>centre</a:t>
            </a:r>
            <a:r>
              <a:rPr lang="en-US" altLang="ja-JP" dirty="0">
                <a:cs typeface="Times" charset="0"/>
                <a:sym typeface="Times" charset="0"/>
              </a:rPr>
              <a:t> of the belt.</a:t>
            </a:r>
            <a:endParaRPr lang="en-US" dirty="0">
              <a:cs typeface="Times" charset="0"/>
              <a:sym typeface="Times"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row of panels: measured depletions (points) and the linear trends defined by the parameters </a:t>
            </a:r>
            <a:r>
              <a:rPr lang="en-US" i="1" dirty="0" smtClean="0"/>
              <a:t>A</a:t>
            </a:r>
            <a:r>
              <a:rPr lang="en-US" i="1" baseline="-25000" dirty="0" smtClean="0"/>
              <a:t>X</a:t>
            </a:r>
            <a:r>
              <a:rPr lang="en-US" dirty="0" smtClean="0"/>
              <a:t>, </a:t>
            </a:r>
            <a:r>
              <a:rPr lang="en-US" i="1" dirty="0" smtClean="0"/>
              <a:t>B</a:t>
            </a:r>
            <a:r>
              <a:rPr lang="en-US" i="1" baseline="-25000" dirty="0" smtClean="0"/>
              <a:t>X</a:t>
            </a:r>
            <a:r>
              <a:rPr lang="en-US" dirty="0" smtClean="0"/>
              <a:t>, and </a:t>
            </a:r>
            <a:r>
              <a:rPr lang="en-US" i="1" dirty="0" err="1" smtClean="0"/>
              <a:t>z</a:t>
            </a:r>
            <a:r>
              <a:rPr lang="en-US" i="1" baseline="-25000" dirty="0" err="1" smtClean="0"/>
              <a:t>X</a:t>
            </a:r>
            <a:r>
              <a:rPr lang="en-US" dirty="0" smtClean="0"/>
              <a:t> in Equation (</a:t>
            </a:r>
            <a:r>
              <a:rPr lang="en-US" dirty="0" smtClean="0">
                <a:hlinkClick r:id="rId3"/>
              </a:rPr>
              <a:t>10</a:t>
            </a:r>
            <a:r>
              <a:rPr lang="en-US" dirty="0" smtClean="0"/>
              <a:t>) (dashed lines), as listed in Table </a:t>
            </a:r>
            <a:r>
              <a:rPr lang="en-US" dirty="0" smtClean="0">
                <a:hlinkClick r:id="rId4"/>
              </a:rPr>
              <a:t>4</a:t>
            </a:r>
            <a:r>
              <a:rPr lang="en-US" dirty="0" smtClean="0"/>
              <a:t>, shown as a function of the generalized depletion parameter </a:t>
            </a:r>
            <a:r>
              <a:rPr lang="en-US" i="1" dirty="0" smtClean="0"/>
              <a:t>F</a:t>
            </a:r>
            <a:r>
              <a:rPr lang="en-US" baseline="-25000" dirty="0" smtClean="0"/>
              <a:t>*</a:t>
            </a:r>
            <a:r>
              <a:rPr lang="en-US" dirty="0" smtClean="0"/>
              <a:t> for the elements C, N, O, Mg, and Si. The solid points have </a:t>
            </a:r>
            <a:r>
              <a:rPr lang="en-US" i="1" dirty="0" smtClean="0"/>
              <a:t>N</a:t>
            </a:r>
            <a:r>
              <a:rPr lang="en-US" dirty="0" smtClean="0"/>
              <a:t>(H)&gt;10</a:t>
            </a:r>
            <a:r>
              <a:rPr lang="en-US" baseline="30000" dirty="0" smtClean="0"/>
              <a:t>19.5</a:t>
            </a:r>
            <a:r>
              <a:rPr lang="en-US" dirty="0" smtClean="0"/>
              <a:t> cm</a:t>
            </a:r>
            <a:r>
              <a:rPr lang="en-US" baseline="30000" dirty="0" smtClean="0"/>
              <a:t>–2</a:t>
            </a:r>
            <a:r>
              <a:rPr lang="en-US" dirty="0" smtClean="0"/>
              <a:t>, while open ones have </a:t>
            </a:r>
            <a:r>
              <a:rPr lang="en-US" i="1" dirty="0" smtClean="0"/>
              <a:t>N</a:t>
            </a:r>
            <a:r>
              <a:rPr lang="en-US" dirty="0" smtClean="0"/>
              <a:t>(H) values below this range. The gray points represent sightlines that had only three elements to define their </a:t>
            </a:r>
            <a:r>
              <a:rPr lang="en-US" i="1" dirty="0" smtClean="0"/>
              <a:t>F</a:t>
            </a:r>
            <a:r>
              <a:rPr lang="en-US" baseline="-25000" dirty="0" smtClean="0"/>
              <a:t>*</a:t>
            </a:r>
            <a:r>
              <a:rPr lang="en-US" dirty="0" smtClean="0"/>
              <a:t> parameters, while the black ones represent those that had four or more elements. Upper and lower limit measurements are depicted with the arrows (and were not included in any analysis). Sight lines that crossed the </a:t>
            </a:r>
            <a:r>
              <a:rPr lang="en-US" dirty="0" err="1" smtClean="0"/>
              <a:t>galactocentric</a:t>
            </a:r>
            <a:r>
              <a:rPr lang="en-US" dirty="0" smtClean="0"/>
              <a:t> limits </a:t>
            </a:r>
            <a:r>
              <a:rPr lang="en-US" i="1" dirty="0" smtClean="0"/>
              <a:t>R</a:t>
            </a:r>
            <a:r>
              <a:rPr lang="en-US" baseline="-25000" dirty="0" smtClean="0"/>
              <a:t>GC</a:t>
            </a:r>
            <a:r>
              <a:rPr lang="en-US" dirty="0" smtClean="0"/>
              <a:t> &lt; 7 </a:t>
            </a:r>
            <a:r>
              <a:rPr lang="en-US" dirty="0" err="1" smtClean="0"/>
              <a:t>kpc</a:t>
            </a:r>
            <a:r>
              <a:rPr lang="en-US" dirty="0" smtClean="0"/>
              <a:t> or </a:t>
            </a:r>
            <a:r>
              <a:rPr lang="en-US" i="1" dirty="0" smtClean="0"/>
              <a:t>R</a:t>
            </a:r>
            <a:r>
              <a:rPr lang="en-US" baseline="-25000" dirty="0" smtClean="0"/>
              <a:t>GC</a:t>
            </a:r>
            <a:r>
              <a:rPr lang="en-US" dirty="0" smtClean="0"/>
              <a:t> &gt; 10 </a:t>
            </a:r>
            <a:r>
              <a:rPr lang="en-US" dirty="0" err="1" smtClean="0"/>
              <a:t>kpc</a:t>
            </a:r>
            <a:r>
              <a:rPr lang="en-US" dirty="0" smtClean="0"/>
              <a:t> are overlaid with crosses (+) or </a:t>
            </a:r>
            <a:r>
              <a:rPr lang="en-US" dirty="0" err="1" smtClean="0"/>
              <a:t>x's</a:t>
            </a:r>
            <a:r>
              <a:rPr lang="en-US" dirty="0" smtClean="0"/>
              <a:t> (×), respectively, to indicate that they were not used to define the linear trends for the elements. Bottom row of panels: differential consumptions of elements by number (relative to hydrogen) by dust grains for small changes in </a:t>
            </a:r>
            <a:r>
              <a:rPr lang="en-US" i="1" dirty="0" smtClean="0"/>
              <a:t>F</a:t>
            </a:r>
            <a:r>
              <a:rPr lang="en-US" baseline="-25000" dirty="0" smtClean="0"/>
              <a:t>*</a:t>
            </a:r>
            <a:r>
              <a:rPr lang="en-US" dirty="0" smtClean="0"/>
              <a:t>, again plotted as a function of </a:t>
            </a:r>
            <a:r>
              <a:rPr lang="en-US" i="1" dirty="0" smtClean="0"/>
              <a:t>F</a:t>
            </a:r>
            <a:r>
              <a:rPr lang="en-US" baseline="-25000" dirty="0" smtClean="0"/>
              <a:t>*</a:t>
            </a:r>
            <a:r>
              <a:rPr lang="en-US" dirty="0" smtClean="0"/>
              <a:t>. The trend lines that follow Equation (</a:t>
            </a:r>
            <a:r>
              <a:rPr lang="en-US" dirty="0" smtClean="0">
                <a:hlinkClick r:id="rId5"/>
              </a:rPr>
              <a:t>21</a:t>
            </a:r>
            <a:r>
              <a:rPr lang="en-US" dirty="0" smtClean="0"/>
              <a:t>) with the best values of </a:t>
            </a:r>
            <a:r>
              <a:rPr lang="en-US" i="1" dirty="0" smtClean="0"/>
              <a:t>A</a:t>
            </a:r>
            <a:r>
              <a:rPr lang="en-US" i="1" baseline="-25000" dirty="0" smtClean="0"/>
              <a:t>X</a:t>
            </a:r>
            <a:r>
              <a:rPr lang="en-US" dirty="0" smtClean="0"/>
              <a:t> and </a:t>
            </a:r>
            <a:r>
              <a:rPr lang="en-US" i="1" dirty="0" smtClean="0"/>
              <a:t>B</a:t>
            </a:r>
            <a:r>
              <a:rPr lang="en-US" i="1" baseline="-25000" dirty="0" smtClean="0"/>
              <a:t>X</a:t>
            </a:r>
            <a:r>
              <a:rPr lang="en-US" dirty="0" smtClean="0"/>
              <a:t> are shown with dark lines, while the allowable changes that can arise from the uncertainties in </a:t>
            </a:r>
            <a:r>
              <a:rPr lang="en-US" i="1" dirty="0" smtClean="0"/>
              <a:t>A</a:t>
            </a:r>
            <a:r>
              <a:rPr lang="en-US" i="1" baseline="-25000" dirty="0" smtClean="0"/>
              <a:t>X</a:t>
            </a:r>
            <a:r>
              <a:rPr lang="en-US" dirty="0" smtClean="0"/>
              <a:t> and </a:t>
            </a:r>
            <a:r>
              <a:rPr lang="en-US" i="1" dirty="0" smtClean="0"/>
              <a:t>B</a:t>
            </a:r>
            <a:r>
              <a:rPr lang="en-US" i="1" baseline="-25000" dirty="0" smtClean="0"/>
              <a:t>X</a:t>
            </a:r>
            <a:r>
              <a:rPr lang="en-US" dirty="0" smtClean="0"/>
              <a:t> are shown by the shaded regions. Uncertainties at the 1σ level are shown by the cross-hatched areas, while the envelopes for 2σ deviations have simple line shading in only one direction.</a:t>
            </a:r>
            <a:endParaRPr lang="da-DK" dirty="0"/>
          </a:p>
        </p:txBody>
      </p:sp>
      <p:sp>
        <p:nvSpPr>
          <p:cNvPr id="4" name="Slide Number Placeholder 3"/>
          <p:cNvSpPr>
            <a:spLocks noGrp="1"/>
          </p:cNvSpPr>
          <p:nvPr>
            <p:ph type="sldNum" sz="quarter" idx="10"/>
          </p:nvPr>
        </p:nvSpPr>
        <p:spPr/>
        <p:txBody>
          <a:bodyPr/>
          <a:lstStyle/>
          <a:p>
            <a:fld id="{4973F0F5-9214-9541-B438-31452B40F005}" type="slidenum">
              <a:rPr lang="da-DK" smtClean="0"/>
              <a:pPr/>
              <a:t>11</a:t>
            </a:fld>
            <a:endParaRPr lang="da-DK"/>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line-of-sight depletion strength factor, which we denote as </a:t>
            </a:r>
            <a:r>
              <a:rPr lang="en-US" sz="1200" i="1" kern="1200" baseline="0" dirty="0" smtClean="0">
                <a:solidFill>
                  <a:schemeClr val="tx1"/>
                </a:solidFill>
                <a:latin typeface="+mn-lt"/>
                <a:ea typeface="+mn-ea"/>
                <a:cs typeface="+mn-cs"/>
              </a:rPr>
              <a:t>F∗, represents how far the depletion processes have progressed </a:t>
            </a:r>
            <a:r>
              <a:rPr lang="en-US" sz="1200" kern="1200" baseline="0" dirty="0" smtClean="0">
                <a:solidFill>
                  <a:schemeClr val="tx1"/>
                </a:solidFill>
                <a:latin typeface="+mn-lt"/>
                <a:ea typeface="+mn-ea"/>
                <a:cs typeface="+mn-cs"/>
              </a:rPr>
              <a:t>collectively for all elements for any given case, i.e., a larger </a:t>
            </a:r>
            <a:r>
              <a:rPr lang="en-US" sz="1200" i="1" kern="1200" baseline="0" dirty="0" smtClean="0">
                <a:solidFill>
                  <a:schemeClr val="tx1"/>
                </a:solidFill>
                <a:latin typeface="+mn-lt"/>
                <a:ea typeface="+mn-ea"/>
                <a:cs typeface="+mn-cs"/>
              </a:rPr>
              <a:t>F∗ implies a stronger depletion for all elements.</a:t>
            </a:r>
            <a:endParaRPr lang="da-DK" dirty="0"/>
          </a:p>
        </p:txBody>
      </p:sp>
      <p:sp>
        <p:nvSpPr>
          <p:cNvPr id="4" name="Slide Number Placeholder 3"/>
          <p:cNvSpPr>
            <a:spLocks noGrp="1"/>
          </p:cNvSpPr>
          <p:nvPr>
            <p:ph type="sldNum" sz="quarter" idx="10"/>
          </p:nvPr>
        </p:nvSpPr>
        <p:spPr/>
        <p:txBody>
          <a:bodyPr/>
          <a:lstStyle/>
          <a:p>
            <a:fld id="{4973F0F5-9214-9541-B438-31452B40F005}" type="slidenum">
              <a:rPr lang="da-DK" smtClean="0"/>
              <a:pPr/>
              <a:t>12</a:t>
            </a:fld>
            <a:endParaRPr 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da-DK"/>
          </a:p>
        </p:txBody>
      </p:sp>
      <p:sp>
        <p:nvSpPr>
          <p:cNvPr id="4" name="Date Placeholder 3"/>
          <p:cNvSpPr>
            <a:spLocks noGrp="1"/>
          </p:cNvSpPr>
          <p:nvPr>
            <p:ph type="dt" sz="half" idx="10"/>
          </p:nvPr>
        </p:nvSpPr>
        <p:spPr/>
        <p:txBody>
          <a:bodyPr/>
          <a:lstStyle/>
          <a:p>
            <a:fld id="{AC74053F-A361-754A-87C2-B01509586F0E}" type="datetimeFigureOut">
              <a:rPr lang="en-US" smtClean="0"/>
              <a:pPr/>
              <a:t>08/04/15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p>
            <a:fld id="{AC74053F-A361-754A-87C2-B01509586F0E}" type="datetimeFigureOut">
              <a:rPr lang="en-US" smtClean="0"/>
              <a:pPr/>
              <a:t>08/04/15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7" name="Date Placeholder 6"/>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smtClean="0"/>
            </a:lvl1pPr>
          </a:lstStyle>
          <a:p>
            <a:fld id="{2513FE96-054C-8F41-9591-B9134906A7CF}"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Date Placeholder 2"/>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smtClean="0"/>
            </a:lvl1pPr>
          </a:lstStyle>
          <a:p>
            <a:fld id="{BF5BF4C4-4EA7-C241-9799-2A0CE106C689}"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smtClean="0"/>
            </a:lvl1pPr>
          </a:lstStyle>
          <a:p>
            <a:fld id="{72F9456B-66B7-464C-AF7C-BBB8C1882D6C}"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FA06AAC0-FBC7-A345-8789-F89B3F0C33A2}"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7A97C5A3-E0EE-924E-B0A4-92AF2543079E}"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CD3697F3-727F-074A-BFE0-31D85DA3523D}"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a-DK" smtClean="0"/>
              <a:t>Click to edit Master title style</a:t>
            </a:r>
            <a:endParaRPr lang="da-DK"/>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94AD0AD4-DD46-2B4E-9121-338C8102B5FC}"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da-DK"/>
          </a:p>
        </p:txBody>
      </p:sp>
      <p:sp>
        <p:nvSpPr>
          <p:cNvPr id="4" name="Date Placeholder 3"/>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a-DK">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a-DK">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a-DK">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da-D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p>
            <a:fld id="{AC74053F-A361-754A-87C2-B01509586F0E}" type="datetimeFigureOut">
              <a:rPr lang="en-US" smtClean="0"/>
              <a:pPr/>
              <a:t>08/04/15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Date Placeholder 4"/>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a-DK">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7" name="Date Placeholder 6"/>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da-DK">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Date Placeholder 2"/>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da-DK">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da-DK">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a-DK">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da-DK">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a-DK">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da-D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da-DK">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p>
            <a:fld id="{79438F7A-9562-5148-B35E-E8FC0083C06F}" type="datetimeFigureOut">
              <a:rPr lang="en-US" smtClean="0"/>
              <a:pPr/>
              <a:t>08/04/15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318D4A8E-8D43-8547-AE9D-0A784E7D91C0}"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9438F7A-9562-5148-B35E-E8FC0083C06F}" type="datetimeFigureOut">
              <a:rPr lang="en-US" smtClean="0"/>
              <a:pPr/>
              <a:t>08/04/15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ECBC9315-E0C0-5042-8B9B-BD8CFB1BD20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F1232F63-53E6-AF49-9375-B0F6FD731629}"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D4CAF131-9996-8C4C-9AFE-BA45DE1803A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smtClean="0"/>
            </a:lvl1pPr>
          </a:lstStyle>
          <a:p>
            <a:fld id="{90DA0ED5-661E-EE48-8C4B-6A50BA4EB5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smtClean="0"/>
            </a:lvl1pPr>
          </a:lstStyle>
          <a:p>
            <a:fld id="{D4492F50-461B-574F-A4C5-6054E2C0706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smtClean="0"/>
            </a:lvl1pPr>
          </a:lstStyle>
          <a:p>
            <a:fld id="{6B002895-5903-5E42-A584-871E78FEE1E7}"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C9498606-0105-624B-9E6B-078A16C5EF9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A3392B72-BDF2-C648-906A-89EB0FFD6FF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76C37053-75C2-1647-9C84-E9F93383F60B}"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0AE76DD6-38A3-BC48-A27B-CB929FE4B91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79438F7A-9562-5148-B35E-E8FC0083C06F}" type="datetimeFigureOut">
              <a:rPr lang="en-US" smtClean="0"/>
              <a:pPr/>
              <a:t>08/04/15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da-DK"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03EAE4A3-33A6-634E-9B36-6841F8EC796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318D4A8E-8D43-8547-AE9D-0A784E7D91C0}"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ECBC9315-E0C0-5042-8B9B-BD8CFB1BD20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F1232F63-53E6-AF49-9375-B0F6FD731629}"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D4CAF131-9996-8C4C-9AFE-BA45DE1803A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smtClean="0"/>
            </a:lvl1pPr>
          </a:lstStyle>
          <a:p>
            <a:fld id="{90DA0ED5-661E-EE48-8C4B-6A50BA4EB5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smtClean="0"/>
            </a:lvl1pPr>
          </a:lstStyle>
          <a:p>
            <a:fld id="{D4492F50-461B-574F-A4C5-6054E2C07065}"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smtClean="0"/>
            </a:lvl1pPr>
          </a:lstStyle>
          <a:p>
            <a:fld id="{6B002895-5903-5E42-A584-871E78FEE1E7}"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C9498606-0105-624B-9E6B-078A16C5EF9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smtClean="0"/>
            </a:lvl1pPr>
          </a:lstStyle>
          <a:p>
            <a:fld id="{A3392B72-BDF2-C648-906A-89EB0FFD6FF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p:txBody>
          <a:bodyPr/>
          <a:lstStyle/>
          <a:p>
            <a:fld id="{79438F7A-9562-5148-B35E-E8FC0083C06F}" type="datetimeFigureOut">
              <a:rPr lang="en-US" smtClean="0"/>
              <a:pPr/>
              <a:t>08/04/15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76C37053-75C2-1647-9C84-E9F93383F60B}"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smtClean="0"/>
            </a:lvl1pPr>
          </a:lstStyle>
          <a:p>
            <a:fld id="{0AE76DD6-38A3-BC48-A27B-CB929FE4B91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da-DK"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smtClean="0"/>
            </a:lvl1pPr>
          </a:lstStyle>
          <a:p>
            <a:fld id="{03EAE4A3-33A6-634E-9B36-6841F8EC7962}"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740D55F-F1C0-3D4F-91EB-50BCBED2E62B}"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0369EF5-95E3-F84B-AB71-07D80EA0ED0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B318590-6756-0846-9D96-58043DF35A4D}"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F403D75C-36A3-3E4A-AD14-DD1F680686B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9F399B5-AD18-9647-8D06-731B7E70668F}"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D9C8BD13-06AE-3040-8D2F-A95A6C6B534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C4448B4-B82D-9549-BB62-CB42CDD355B4}"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14DE8CC-5B95-634A-8EE1-1348388B78D6}"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D68FFB6F-0CFF-5B42-AC10-D0CF731932F1}"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D5F9AF00-26FC-DC47-A464-7646F1825BD9}"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1873666-53F5-ED46-AD4B-447A76B2D0EF}"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275ACC1F-E35D-114D-94DB-42E0839671AB}"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31ACD3E-0460-EE49-A230-35F6B1BCD6F5}"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95D2B47F-C769-334D-BB3C-CFBE9C1EB9C1}"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7" name="Date Placeholder 6"/>
          <p:cNvSpPr>
            <a:spLocks noGrp="1"/>
          </p:cNvSpPr>
          <p:nvPr>
            <p:ph type="dt" sz="half" idx="10"/>
          </p:nvPr>
        </p:nvSpPr>
        <p:spPr/>
        <p:txBody>
          <a:bodyPr/>
          <a:lstStyle/>
          <a:p>
            <a:fld id="{79438F7A-9562-5148-B35E-E8FC0083C06F}" type="datetimeFigureOut">
              <a:rPr lang="en-US" smtClean="0"/>
              <a:pPr/>
              <a:t>08/04/15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875760A-9CE9-1944-8813-1F974617E970}"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FF4E5CC7-14B8-9941-9621-3A9651BD860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5616C9-91A9-D345-BF37-C8DD2AA3EBCF}"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2A0BC67D-A08C-B44C-B6FC-E199BAB506F3}"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A6CE97-02F2-B24C-A2FB-254B49865F62}"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2F4AECEF-1A22-6048-941C-36253A3F643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BF458FB-FD2C-8F46-9E2C-6DDEC23D8B41}"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930CCF38-8529-464E-8AB9-81B727F4589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Click to edit Master subtitle style</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E280046C-E1FE-384F-9E06-5CD20D3B6B10}"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855C6A6A-124B-6D41-8379-1FF1E8D216F6}"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Click to edit Master text styles</a:t>
            </a:r>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5FEA72BF-4093-AD45-A9F4-6A8FCC20B9DA}"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04038A9D-67F0-FC49-83F3-A7981E1CF308}"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7" name="Date Placeholder 6"/>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smtClean="0"/>
            </a:lvl1pPr>
          </a:lstStyle>
          <a:p>
            <a:fld id="{B8868F88-C047-1141-B0F7-4246D31B7717}"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Date Placeholder 2"/>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smtClean="0"/>
            </a:lvl1pPr>
          </a:lstStyle>
          <a:p>
            <a:fld id="{E8806C8F-0BDD-B146-B6B0-F86306E5179E}"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Date Placeholder 2"/>
          <p:cNvSpPr>
            <a:spLocks noGrp="1"/>
          </p:cNvSpPr>
          <p:nvPr>
            <p:ph type="dt" sz="half" idx="10"/>
          </p:nvPr>
        </p:nvSpPr>
        <p:spPr/>
        <p:txBody>
          <a:bodyPr/>
          <a:lstStyle/>
          <a:p>
            <a:fld id="{79438F7A-9562-5148-B35E-E8FC0083C06F}" type="datetimeFigureOut">
              <a:rPr lang="en-US" smtClean="0"/>
              <a:pPr/>
              <a:t>08/04/15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smtClean="0"/>
            </a:lvl1pPr>
          </a:lstStyle>
          <a:p>
            <a:fld id="{F9CD00EE-8A03-6541-83D4-1E83B96AC60E}"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A1FC3D2-2176-644B-83A7-D07BAB1F1EC5}"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CF510E6F-4D1B-E24B-8615-5BF947822751}"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92F10FC6-228A-6A4C-9EC9-D26A2C9E6A2B}"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a-DK" smtClean="0"/>
              <a:t>Click to edit Master title style</a:t>
            </a:r>
            <a:endParaRPr lang="da-DK"/>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3A85CBF7-0AF1-9F49-9185-84E1A99FEF78}"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38F7A-9562-5148-B35E-E8FC0083C06F}" type="datetimeFigureOut">
              <a:rPr lang="en-US" smtClean="0"/>
              <a:pPr/>
              <a:t>08/04/15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79438F7A-9562-5148-B35E-E8FC0083C06F}" type="datetimeFigureOut">
              <a:rPr lang="en-US" smtClean="0"/>
              <a:pPr/>
              <a:t>08/04/15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p>
            <a:fld id="{AC74053F-A361-754A-87C2-B01509586F0E}" type="datetimeFigureOut">
              <a:rPr lang="en-US" smtClean="0"/>
              <a:pPr/>
              <a:t>08/04/15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79438F7A-9562-5148-B35E-E8FC0083C06F}" type="datetimeFigureOut">
              <a:rPr lang="en-US" smtClean="0"/>
              <a:pPr/>
              <a:t>08/04/15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9438F7A-9562-5148-B35E-E8FC0083C06F}" type="datetimeFigureOut">
              <a:rPr lang="en-US" smtClean="0"/>
              <a:pPr/>
              <a:t>08/04/15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da-DK"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10"/>
          </p:nvPr>
        </p:nvSpPr>
        <p:spPr/>
        <p:txBody>
          <a:bodyPr/>
          <a:lstStyle/>
          <a:p>
            <a:fld id="{79438F7A-9562-5148-B35E-E8FC0083C06F}" type="datetimeFigureOut">
              <a:rPr lang="en-US" smtClean="0"/>
              <a:pPr/>
              <a:t>08/04/15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693DF9-9E41-F748-8153-9674D339E2D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73BB11-358E-469A-BB62-CDA3A41262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2802040"/>
      </p:ext>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7B312B-A9E3-4148-A1D3-C56AA8DD51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145072"/>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7262EC-50D3-4ABE-A654-C891BB4AD5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1193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7FA5FF3-FF2C-4635-B589-840945210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623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DAB3F6E-8C3B-4F49-B7CB-A03EB94FA4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18515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50245C-9F13-4BF0-B7B5-38D687B67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468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7B1A619-B19C-49B1-955B-8527B9F13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653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smtClean="0"/>
              <a:t>Click to edit Master text styles</a:t>
            </a:r>
          </a:p>
        </p:txBody>
      </p:sp>
      <p:sp>
        <p:nvSpPr>
          <p:cNvPr id="4" name="Date Placeholder 3"/>
          <p:cNvSpPr>
            <a:spLocks noGrp="1"/>
          </p:cNvSpPr>
          <p:nvPr>
            <p:ph type="dt" sz="half" idx="10"/>
          </p:nvPr>
        </p:nvSpPr>
        <p:spPr/>
        <p:txBody>
          <a:bodyPr/>
          <a:lstStyle/>
          <a:p>
            <a:fld id="{AC74053F-A361-754A-87C2-B01509586F0E}" type="datetimeFigureOut">
              <a:rPr lang="en-US" smtClean="0"/>
              <a:pPr/>
              <a:t>08/04/15</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FC047-1397-41F2-890B-4AF002B48B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88140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70A645-A87D-48C5-80E1-83E87DEF8B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3502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2E62FA-18E8-4E0D-87B0-76F99D2189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0464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076450" cy="5973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76950" cy="5973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9BD22-B348-4989-A545-7D1F567D9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12662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41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09988"/>
            <a:ext cx="4038600" cy="2416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C1A2E61A-5738-4C30-8628-43C0EDA341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7866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143000"/>
            <a:ext cx="4038600" cy="49831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0AD7CA0-CD9A-4685-8C7E-F7E59F7852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220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3BAEF70-8F9B-4818-88A0-EAE0556EFC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99818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143000"/>
            <a:ext cx="4038600" cy="4983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92E238-9470-4142-B910-BC19E57BF8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4263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a:p>
        </p:txBody>
      </p:sp>
      <p:sp>
        <p:nvSpPr>
          <p:cNvPr id="4" name="Date Placeholder 3"/>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1561243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93361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Date Placeholder 4"/>
          <p:cNvSpPr>
            <a:spLocks noGrp="1"/>
          </p:cNvSpPr>
          <p:nvPr>
            <p:ph type="dt" sz="half" idx="10"/>
          </p:nvPr>
        </p:nvSpPr>
        <p:spPr/>
        <p:txBody>
          <a:bodyPr/>
          <a:lstStyle/>
          <a:p>
            <a:fld id="{AC74053F-A361-754A-87C2-B01509586F0E}" type="datetimeFigureOut">
              <a:rPr lang="en-US" smtClean="0"/>
              <a:pPr/>
              <a:t>08/04/15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809374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Date Placeholder 4"/>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010848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7" name="Date Placeholder 6"/>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GB">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436192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Date Placeholder 2"/>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GB">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405087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GB">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3586193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26909569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GB">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4614490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203291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10"/>
          </p:nvPr>
        </p:nvSpPr>
        <p:spPr/>
        <p:txBody>
          <a:body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GB">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9688878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417913983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7" name="Date Placeholder 6"/>
          <p:cNvSpPr>
            <a:spLocks noGrp="1"/>
          </p:cNvSpPr>
          <p:nvPr>
            <p:ph type="dt" sz="half" idx="10"/>
          </p:nvPr>
        </p:nvSpPr>
        <p:spPr/>
        <p:txBody>
          <a:bodyPr/>
          <a:lstStyle/>
          <a:p>
            <a:fld id="{AC74053F-A361-754A-87C2-B01509586F0E}" type="datetimeFigureOut">
              <a:rPr lang="en-US" smtClean="0"/>
              <a:pPr/>
              <a:t>08/04/15</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155884849"/>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009765203"/>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889000" y="3530600"/>
            <a:ext cx="3606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3530600"/>
            <a:ext cx="3606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164174638"/>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470958540"/>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974561089"/>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877878"/>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454464221"/>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681538183"/>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59602565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0"/>
            <a:ext cx="1841500" cy="60452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889000" y="0"/>
            <a:ext cx="5372100" cy="60452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04040863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Date Placeholder 2"/>
          <p:cNvSpPr>
            <a:spLocks noGrp="1"/>
          </p:cNvSpPr>
          <p:nvPr>
            <p:ph type="dt" sz="half" idx="10"/>
          </p:nvPr>
        </p:nvSpPr>
        <p:spPr/>
        <p:txBody>
          <a:bodyPr/>
          <a:lstStyle/>
          <a:p>
            <a:fld id="{AC74053F-A361-754A-87C2-B01509586F0E}" type="datetimeFigureOut">
              <a:rPr lang="en-US" smtClean="0"/>
              <a:pPr/>
              <a:t>08/04/15</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3391161766"/>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429557563"/>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588215158"/>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889000" y="1143000"/>
            <a:ext cx="3606800" cy="562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143000"/>
            <a:ext cx="3606800" cy="562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4087672337"/>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651958026"/>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2548203442"/>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089688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817210250"/>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989533606"/>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29494346"/>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4053F-A361-754A-87C2-B01509586F0E}" type="datetimeFigureOut">
              <a:rPr lang="en-US" smtClean="0"/>
              <a:pPr/>
              <a:t>08/04/15</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3500" y="168275"/>
            <a:ext cx="1841500" cy="66008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889000" y="168275"/>
            <a:ext cx="5372100" cy="66008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518091198"/>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89000" y="168275"/>
            <a:ext cx="7366000" cy="1731963"/>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889000" y="1143000"/>
            <a:ext cx="3606800" cy="56261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143000"/>
            <a:ext cx="3606800" cy="273685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4032250"/>
            <a:ext cx="3606800" cy="273685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04484808"/>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931753472"/>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434225021"/>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941939657"/>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49078783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641270366"/>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Tree>
    <p:extLst>
      <p:ext uri="{BB962C8B-B14F-4D97-AF65-F5344CB8AC3E}">
        <p14:creationId xmlns:p14="http://schemas.microsoft.com/office/powerpoint/2010/main" val="127524074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9665808"/>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406668423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AC74053F-A361-754A-87C2-B01509586F0E}" type="datetimeFigureOut">
              <a:rPr lang="en-US" smtClean="0"/>
              <a:pPr/>
              <a:t>08/04/15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056196533"/>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426035795"/>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805513948"/>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3" name="Shape 23"/>
          <p:cNvSpPr/>
          <p:nvPr/>
        </p:nvSpPr>
        <p:spPr>
          <a:xfrm>
            <a:off x="5304235" y="5607843"/>
            <a:ext cx="1" cy="1000216"/>
          </a:xfrm>
          <a:prstGeom prst="line">
            <a:avLst/>
          </a:prstGeom>
          <a:ln w="12700">
            <a:solidFill>
              <a:srgbClr val="9A9A9A"/>
            </a:solidFill>
            <a:miter lim="400000"/>
          </a:ln>
        </p:spPr>
        <p:txBody>
          <a:bodyPr lIns="0" tIns="0" rIns="0" bIns="0" anchor="ctr"/>
          <a:lstStyle/>
          <a:p>
            <a:pPr lvl="0" algn="l" defTabSz="321457">
              <a:defRPr sz="1200">
                <a:latin typeface="Helvetica"/>
                <a:ea typeface="Helvetica"/>
                <a:cs typeface="Helvetica"/>
                <a:sym typeface="Helvetica"/>
              </a:defRPr>
            </a:pPr>
            <a:endParaRPr/>
          </a:p>
        </p:txBody>
      </p:sp>
      <p:sp>
        <p:nvSpPr>
          <p:cNvPr id="24" name="Shape 24"/>
          <p:cNvSpPr>
            <a:spLocks noGrp="1"/>
          </p:cNvSpPr>
          <p:nvPr>
            <p:ph type="title"/>
          </p:nvPr>
        </p:nvSpPr>
        <p:spPr>
          <a:xfrm>
            <a:off x="991195" y="5473899"/>
            <a:ext cx="4071938" cy="1196578"/>
          </a:xfrm>
          <a:prstGeom prst="rect">
            <a:avLst/>
          </a:prstGeom>
        </p:spPr>
        <p:txBody>
          <a:bodyPr lIns="35717" tIns="35717" rIns="35717" bIns="35717" anchor="ctr"/>
          <a:lstStyle>
            <a:lvl1pPr algn="r"/>
          </a:lstStyle>
          <a:p>
            <a:pPr lvl="0">
              <a:defRPr sz="1800"/>
            </a:pPr>
            <a:r>
              <a:rPr sz="3000"/>
              <a:t>Title Text</a:t>
            </a:r>
          </a:p>
        </p:txBody>
      </p:sp>
      <p:sp>
        <p:nvSpPr>
          <p:cNvPr id="25" name="Shape 25"/>
          <p:cNvSpPr>
            <a:spLocks noGrp="1"/>
          </p:cNvSpPr>
          <p:nvPr>
            <p:ph type="body" idx="1"/>
          </p:nvPr>
        </p:nvSpPr>
        <p:spPr>
          <a:xfrm>
            <a:off x="5518547" y="5956101"/>
            <a:ext cx="3482578" cy="357188"/>
          </a:xfrm>
          <a:prstGeom prst="rect">
            <a:avLst/>
          </a:prstGeom>
        </p:spPr>
        <p:txBody>
          <a:bodyPr/>
          <a:lstStyle>
            <a:lvl1pPr marL="0" indent="0">
              <a:spcBef>
                <a:spcPts val="0"/>
              </a:spcBef>
              <a:buSzTx/>
              <a:buNone/>
              <a:defRPr>
                <a:solidFill>
                  <a:srgbClr val="A9A9A9"/>
                </a:solidFill>
              </a:defRPr>
            </a:lvl1pPr>
            <a:lvl2pPr marL="0" indent="0">
              <a:spcBef>
                <a:spcPts val="0"/>
              </a:spcBef>
              <a:buSzTx/>
              <a:buNone/>
              <a:defRPr>
                <a:solidFill>
                  <a:srgbClr val="A9A9A9"/>
                </a:solidFill>
              </a:defRPr>
            </a:lvl2pPr>
            <a:lvl3pPr marL="0" indent="0">
              <a:spcBef>
                <a:spcPts val="0"/>
              </a:spcBef>
              <a:buSzTx/>
              <a:buNone/>
              <a:defRPr>
                <a:solidFill>
                  <a:srgbClr val="A9A9A9"/>
                </a:solidFill>
              </a:defRPr>
            </a:lvl3pPr>
            <a:lvl4pPr marL="0" indent="0">
              <a:spcBef>
                <a:spcPts val="0"/>
              </a:spcBef>
              <a:buSzTx/>
              <a:buNone/>
              <a:defRPr>
                <a:solidFill>
                  <a:srgbClr val="A9A9A9"/>
                </a:solidFill>
              </a:defRPr>
            </a:lvl4pPr>
            <a:lvl5pPr marL="0" indent="0">
              <a:spcBef>
                <a:spcPts val="0"/>
              </a:spcBef>
              <a:buSzTx/>
              <a:buNone/>
              <a:defRPr>
                <a:solidFill>
                  <a:srgbClr val="A9A9A9"/>
                </a:solidFill>
              </a:defRPr>
            </a:lvl5pPr>
          </a:lstStyle>
          <a:p>
            <a:pPr lvl="0">
              <a:defRPr sz="1800">
                <a:solidFill>
                  <a:srgbClr val="000000"/>
                </a:solidFill>
              </a:defRPr>
            </a:pPr>
            <a:r>
              <a:rPr sz="1800">
                <a:solidFill>
                  <a:srgbClr val="A9A9A9"/>
                </a:solidFill>
              </a:rPr>
              <a:t>Body Level One</a:t>
            </a:r>
          </a:p>
          <a:p>
            <a:pPr lvl="1">
              <a:defRPr sz="1800">
                <a:solidFill>
                  <a:srgbClr val="000000"/>
                </a:solidFill>
              </a:defRPr>
            </a:pPr>
            <a:r>
              <a:rPr sz="1800">
                <a:solidFill>
                  <a:srgbClr val="A9A9A9"/>
                </a:solidFill>
              </a:rPr>
              <a:t>Body Level Two</a:t>
            </a:r>
          </a:p>
          <a:p>
            <a:pPr lvl="2">
              <a:defRPr sz="1800">
                <a:solidFill>
                  <a:srgbClr val="000000"/>
                </a:solidFill>
              </a:defRPr>
            </a:pPr>
            <a:r>
              <a:rPr sz="1800">
                <a:solidFill>
                  <a:srgbClr val="A9A9A9"/>
                </a:solidFill>
              </a:rPr>
              <a:t>Body Level Three</a:t>
            </a:r>
          </a:p>
          <a:p>
            <a:pPr lvl="3">
              <a:defRPr sz="1800">
                <a:solidFill>
                  <a:srgbClr val="000000"/>
                </a:solidFill>
              </a:defRPr>
            </a:pPr>
            <a:r>
              <a:rPr sz="1800">
                <a:solidFill>
                  <a:srgbClr val="A9A9A9"/>
                </a:solidFill>
              </a:rPr>
              <a:t>Body Level Four</a:t>
            </a:r>
          </a:p>
          <a:p>
            <a:pPr lvl="4">
              <a:defRPr sz="1800">
                <a:solidFill>
                  <a:srgbClr val="000000"/>
                </a:solidFill>
              </a:defRPr>
            </a:pPr>
            <a:r>
              <a:rPr sz="1800">
                <a:solidFill>
                  <a:srgbClr val="A9A9A9"/>
                </a:solidFill>
              </a:rPr>
              <a:t>Body Level Five</a:t>
            </a:r>
          </a:p>
        </p:txBody>
      </p:sp>
    </p:spTree>
    <p:extLst>
      <p:ext uri="{BB962C8B-B14F-4D97-AF65-F5344CB8AC3E}">
        <p14:creationId xmlns:p14="http://schemas.microsoft.com/office/powerpoint/2010/main" val="2410543283"/>
      </p:ext>
    </p:extLst>
  </p:cSld>
  <p:clrMapOvr>
    <a:masterClrMapping/>
  </p:clrMapOvr>
  <p:transition xmlns:p14="http://schemas.microsoft.com/office/powerpoint/2010/mai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9" name="Shape 19"/>
          <p:cNvSpPr>
            <a:spLocks noGrp="1"/>
          </p:cNvSpPr>
          <p:nvPr>
            <p:ph type="title"/>
          </p:nvPr>
        </p:nvSpPr>
        <p:spPr>
          <a:xfrm>
            <a:off x="457200" y="274638"/>
            <a:ext cx="8229600" cy="1143000"/>
          </a:xfrm>
          <a:prstGeom prst="rect">
            <a:avLst/>
          </a:prstGeom>
        </p:spPr>
        <p:txBody>
          <a:bodyPr/>
          <a:lstStyle/>
          <a:p>
            <a:pPr lvl="0">
              <a:defRPr sz="1800"/>
            </a:pPr>
            <a:r>
              <a:rPr sz="3000"/>
              <a:t>Title Text</a:t>
            </a:r>
          </a:p>
        </p:txBody>
      </p:sp>
    </p:spTree>
    <p:extLst>
      <p:ext uri="{BB962C8B-B14F-4D97-AF65-F5344CB8AC3E}">
        <p14:creationId xmlns:p14="http://schemas.microsoft.com/office/powerpoint/2010/main" val="893135515"/>
      </p:ext>
    </p:extLst>
  </p:cSld>
  <p:clrMapOvr>
    <a:masterClrMapping/>
  </p:clrMapOvr>
  <p:transition xmlns:p14="http://schemas.microsoft.com/office/powerpoint/2010/mai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Click to edit Master subtitle style</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E280046C-E1FE-384F-9E06-5CD20D3B6B10}"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855C6A6A-124B-6D41-8379-1FF1E8D216F6}"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Click to edit Master text styles</a:t>
            </a:r>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5FEA72BF-4093-AD45-A9F4-6A8FCC20B9DA}"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04038A9D-67F0-FC49-83F3-A7981E1CF308}"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da-DK"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7" name="Date Placeholder 6"/>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smtClean="0"/>
            </a:lvl1pPr>
          </a:lstStyle>
          <a:p>
            <a:fld id="{B8868F88-C047-1141-B0F7-4246D31B7717}"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p>
            <a:fld id="{AC74053F-A361-754A-87C2-B01509586F0E}" type="datetimeFigureOut">
              <a:rPr lang="en-US" smtClean="0"/>
              <a:pPr/>
              <a:t>08/04/15</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1CA9892C-65E2-1941-9922-9D68B9D4A2A1}" type="slidenum">
              <a:rPr lang="da-DK" smtClean="0"/>
              <a:pPr/>
              <a:t>‹#›</a:t>
            </a:fld>
            <a:endParaRPr lang="da-DK"/>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Date Placeholder 2"/>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smtClean="0"/>
            </a:lvl1pPr>
          </a:lstStyle>
          <a:p>
            <a:fld id="{E8806C8F-0BDD-B146-B6B0-F86306E5179E}"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smtClean="0"/>
            </a:lvl1pPr>
          </a:lstStyle>
          <a:p>
            <a:fld id="{F9CD00EE-8A03-6541-83D4-1E83B96AC60E}"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da-DK"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EA1FC3D2-2176-644B-83A7-D07BAB1F1EC5}"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da-DK"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smtClean="0"/>
              <a:t>Click to edit Master text styles</a:t>
            </a:r>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CF510E6F-4D1B-E24B-8615-5BF947822751}"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92F10FC6-228A-6A4C-9EC9-D26A2C9E6A2B}"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da-DK" smtClean="0"/>
              <a:t>Click to edit Master title style</a:t>
            </a:r>
            <a:endParaRPr lang="da-DK"/>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3A85CBF7-0AF1-9F49-9185-84E1A99FEF78}"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da-DK"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Click to edit Master subtitle style</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D5B8AD77-3B24-0847-B38F-2ACC0BB49006}"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idx="1"/>
          </p:nvPr>
        </p:nvSpPr>
        <p:spPr/>
        <p:txBody>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8A321CE5-BE34-5F42-A2B6-5B36F8542EF4}"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da-DK"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smtClean="0"/>
              <a:t>Click to edit Master text styles</a:t>
            </a:r>
          </a:p>
        </p:txBody>
      </p:sp>
      <p:sp>
        <p:nvSpPr>
          <p:cNvPr id="4" name="Date Placeholder 3"/>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smtClean="0"/>
            </a:lvl1pPr>
          </a:lstStyle>
          <a:p>
            <a:fld id="{C997C2A5-988E-E54B-BBA3-E631B4B6B6F0}"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smtClean="0"/>
              <a:t>Click to edit Master title style</a:t>
            </a:r>
            <a:endParaRPr lang="da-DK"/>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5" name="Date Placeholder 4"/>
          <p:cNvSpPr>
            <a:spLocks noGrp="1"/>
          </p:cNvSpPr>
          <p:nvPr>
            <p:ph type="dt" sz="half" idx="10"/>
          </p:nvPr>
        </p:nvSpPr>
        <p:spPr/>
        <p:txBody>
          <a:bodyPr/>
          <a:lstStyle>
            <a:lvl1pPr>
              <a:defRPr/>
            </a:lvl1pPr>
          </a:lstStyle>
          <a:p>
            <a:endParaRPr lang="da-DK">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da-DK">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smtClean="0"/>
            </a:lvl1pPr>
          </a:lstStyle>
          <a:p>
            <a:fld id="{44E7487F-148B-2D4C-9C0D-76FA7840F636}" type="slidenum">
              <a:rPr lang="da-DK">
                <a:solidFill>
                  <a:srgbClr val="000000"/>
                </a:solidFill>
                <a:latin typeface="Times New Roman"/>
              </a:rPr>
              <a:pPr/>
              <a:t>‹#›</a:t>
            </a:fld>
            <a:endParaRPr lang="da-DK">
              <a:solidFill>
                <a:srgbClr val="000000"/>
              </a:solidFill>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0.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1.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theme" Target="../theme/theme12.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1.xml"/><Relationship Id="rId12" Type="http://schemas.openxmlformats.org/officeDocument/2006/relationships/slideLayout" Target="../slideLayouts/slideLayout152.xml"/><Relationship Id="rId13" Type="http://schemas.openxmlformats.org/officeDocument/2006/relationships/theme" Target="../theme/theme13.xml"/><Relationship Id="rId1" Type="http://schemas.openxmlformats.org/officeDocument/2006/relationships/slideLayout" Target="../slideLayouts/slideLayout141.xml"/><Relationship Id="rId2" Type="http://schemas.openxmlformats.org/officeDocument/2006/relationships/slideLayout" Target="../slideLayouts/slideLayout142.xml"/><Relationship Id="rId3" Type="http://schemas.openxmlformats.org/officeDocument/2006/relationships/slideLayout" Target="../slideLayouts/slideLayout143.xml"/><Relationship Id="rId4" Type="http://schemas.openxmlformats.org/officeDocument/2006/relationships/slideLayout" Target="../slideLayouts/slideLayout144.xml"/><Relationship Id="rId5" Type="http://schemas.openxmlformats.org/officeDocument/2006/relationships/slideLayout" Target="../slideLayouts/slideLayout145.xml"/><Relationship Id="rId6" Type="http://schemas.openxmlformats.org/officeDocument/2006/relationships/slideLayout" Target="../slideLayouts/slideLayout146.xml"/><Relationship Id="rId7" Type="http://schemas.openxmlformats.org/officeDocument/2006/relationships/slideLayout" Target="../slideLayouts/slideLayout147.xml"/><Relationship Id="rId8" Type="http://schemas.openxmlformats.org/officeDocument/2006/relationships/slideLayout" Target="../slideLayouts/slideLayout148.xml"/><Relationship Id="rId9" Type="http://schemas.openxmlformats.org/officeDocument/2006/relationships/slideLayout" Target="../slideLayouts/slideLayout149.xml"/><Relationship Id="rId10" Type="http://schemas.openxmlformats.org/officeDocument/2006/relationships/slideLayout" Target="../slideLayouts/slideLayout150.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63.xml"/><Relationship Id="rId12" Type="http://schemas.openxmlformats.org/officeDocument/2006/relationships/theme" Target="../theme/theme14.xml"/><Relationship Id="rId1" Type="http://schemas.openxmlformats.org/officeDocument/2006/relationships/slideLayout" Target="../slideLayouts/slideLayout153.xml"/><Relationship Id="rId2" Type="http://schemas.openxmlformats.org/officeDocument/2006/relationships/slideLayout" Target="../slideLayouts/slideLayout154.xml"/><Relationship Id="rId3" Type="http://schemas.openxmlformats.org/officeDocument/2006/relationships/slideLayout" Target="../slideLayouts/slideLayout155.xml"/><Relationship Id="rId4" Type="http://schemas.openxmlformats.org/officeDocument/2006/relationships/slideLayout" Target="../slideLayouts/slideLayout156.xml"/><Relationship Id="rId5" Type="http://schemas.openxmlformats.org/officeDocument/2006/relationships/slideLayout" Target="../slideLayouts/slideLayout157.xml"/><Relationship Id="rId6" Type="http://schemas.openxmlformats.org/officeDocument/2006/relationships/slideLayout" Target="../slideLayouts/slideLayout158.xml"/><Relationship Id="rId7" Type="http://schemas.openxmlformats.org/officeDocument/2006/relationships/slideLayout" Target="../slideLayouts/slideLayout159.xml"/><Relationship Id="rId8" Type="http://schemas.openxmlformats.org/officeDocument/2006/relationships/slideLayout" Target="../slideLayouts/slideLayout160.xml"/><Relationship Id="rId9" Type="http://schemas.openxmlformats.org/officeDocument/2006/relationships/slideLayout" Target="../slideLayouts/slideLayout161.xml"/><Relationship Id="rId10" Type="http://schemas.openxmlformats.org/officeDocument/2006/relationships/slideLayout" Target="../slideLayouts/slideLayout162.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4.xml"/><Relationship Id="rId12" Type="http://schemas.openxmlformats.org/officeDocument/2006/relationships/theme" Target="../theme/theme15.xml"/><Relationship Id="rId1" Type="http://schemas.openxmlformats.org/officeDocument/2006/relationships/slideLayout" Target="../slideLayouts/slideLayout164.xml"/><Relationship Id="rId2" Type="http://schemas.openxmlformats.org/officeDocument/2006/relationships/slideLayout" Target="../slideLayouts/slideLayout165.xml"/><Relationship Id="rId3" Type="http://schemas.openxmlformats.org/officeDocument/2006/relationships/slideLayout" Target="../slideLayouts/slideLayout166.xml"/><Relationship Id="rId4" Type="http://schemas.openxmlformats.org/officeDocument/2006/relationships/slideLayout" Target="../slideLayouts/slideLayout167.xml"/><Relationship Id="rId5" Type="http://schemas.openxmlformats.org/officeDocument/2006/relationships/slideLayout" Target="../slideLayouts/slideLayout168.xml"/><Relationship Id="rId6" Type="http://schemas.openxmlformats.org/officeDocument/2006/relationships/slideLayout" Target="../slideLayouts/slideLayout169.xml"/><Relationship Id="rId7" Type="http://schemas.openxmlformats.org/officeDocument/2006/relationships/slideLayout" Target="../slideLayouts/slideLayout170.xml"/><Relationship Id="rId8" Type="http://schemas.openxmlformats.org/officeDocument/2006/relationships/slideLayout" Target="../slideLayouts/slideLayout171.xml"/><Relationship Id="rId9" Type="http://schemas.openxmlformats.org/officeDocument/2006/relationships/slideLayout" Target="../slideLayouts/slideLayout172.xml"/><Relationship Id="rId10"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theme" Target="../theme/theme3.xml"/><Relationship Id="rId17" Type="http://schemas.openxmlformats.org/officeDocument/2006/relationships/image" Target="../media/image1.pn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theme" Target="../theme/theme5.xml"/><Relationship Id="rId13" Type="http://schemas.openxmlformats.org/officeDocument/2006/relationships/image" Target="../media/image2.pn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theme" Target="../theme/theme6.xml"/><Relationship Id="rId14" Type="http://schemas.openxmlformats.org/officeDocument/2006/relationships/image" Target="../media/image2.png"/><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Relationship Id="rId14" Type="http://schemas.openxmlformats.org/officeDocument/2006/relationships/theme" Target="../theme/theme7.xml"/><Relationship Id="rId1" Type="http://schemas.openxmlformats.org/officeDocument/2006/relationships/slideLayout" Target="../slideLayouts/slideLayout72.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9.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da-D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4053F-A361-754A-87C2-B01509586F0E}" type="datetimeFigureOut">
              <a:rPr lang="en-US" smtClean="0"/>
              <a:pPr/>
              <a:t>08/04/15</a:t>
            </a:fld>
            <a:endParaRPr lang="da-D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9892C-65E2-1941-9922-9D68B9D4A2A1}" type="slidenum">
              <a:rPr lang="da-DK" smtClean="0"/>
              <a:pPr/>
              <a:t>‹#›</a:t>
            </a:fld>
            <a:endParaRPr lang="da-DK"/>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da-D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74053F-A361-754A-87C2-B01509586F0E}" type="datetimeFigureOut">
              <a:rPr lang="en-US" smtClean="0">
                <a:solidFill>
                  <a:prstClr val="black">
                    <a:tint val="75000"/>
                  </a:prstClr>
                </a:solidFill>
                <a:latin typeface="Calibri"/>
              </a:rPr>
              <a:pPr/>
              <a:t>08/04/15</a:t>
            </a:fld>
            <a:endParaRPr lang="da-DK">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9892C-65E2-1941-9922-9D68B9D4A2A1}" type="slidenum">
              <a:rPr lang="da-DK" smtClean="0">
                <a:solidFill>
                  <a:prstClr val="black">
                    <a:tint val="75000"/>
                  </a:prstClr>
                </a:solidFill>
                <a:latin typeface="Calibri"/>
              </a:rPr>
              <a:pPr/>
              <a:t>‹#›</a:t>
            </a:fld>
            <a:endParaRPr lang="da-DK">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38F7A-9562-5148-B35E-E8FC0083C06F}" type="datetimeFigureOut">
              <a:rPr lang="en-US" smtClean="0">
                <a:solidFill>
                  <a:prstClr val="black">
                    <a:tint val="75000"/>
                  </a:prstClr>
                </a:solidFill>
                <a:latin typeface="Calibri"/>
              </a:rPr>
              <a:pPr/>
              <a:t>08/04/15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93DF9-9E41-F748-8153-9674D339E2DD}"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BDF97DFE-7EDE-3C49-90D3-A7EE34E2E4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Arial"/>
              <a:ea typeface="ＭＳ Ｐゴシック"/>
              <a:cs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Arial"/>
              <a:ea typeface="ＭＳ Ｐゴシック"/>
              <a:cs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BDF97DFE-7EDE-3C49-90D3-A7EE34E2E4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a:t>Click to edit Master title style</a:t>
            </a:r>
            <a:endParaRPr lang="en-US"/>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a:t>Click to edit Master text styles</a:t>
            </a:r>
          </a:p>
          <a:p>
            <a:pPr lvl="1"/>
            <a:r>
              <a:rPr lang="da-DK"/>
              <a:t>Second level</a:t>
            </a:r>
          </a:p>
          <a:p>
            <a:pPr lvl="2"/>
            <a:r>
              <a:rPr lang="da-DK"/>
              <a:t>Third level</a:t>
            </a:r>
          </a:p>
          <a:p>
            <a:pPr lvl="3"/>
            <a:r>
              <a:rPr lang="da-DK"/>
              <a:t>Fourth level</a:t>
            </a:r>
          </a:p>
          <a:p>
            <a:pPr lvl="4"/>
            <a:r>
              <a:rPr lang="da-DK"/>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973CBD7F-5BD8-B442-B7C6-3E6485AFBACB}" type="datetime1">
              <a:rPr lang="en-US">
                <a:solidFill>
                  <a:prstClr val="black">
                    <a:tint val="75000"/>
                  </a:prstClr>
                </a:solidFill>
                <a:latin typeface="Calibri"/>
              </a:rPr>
              <a:pPr>
                <a:defRPr/>
              </a:pPr>
              <a:t>08/04/15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E0B5A1DC-AD04-8245-A645-4BFDCC6EA5F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a-DK"/>
              <a:t>Klik for at redigere titeltypografi i masteren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da-DK">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da-DK">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24BD789-EDFF-3E42-920E-14CE677AEDDF}" type="slidenum">
              <a:rPr lang="da-DK">
                <a:solidFill>
                  <a:srgbClr val="000000"/>
                </a:solidFill>
                <a:latin typeface="Times New Roman"/>
              </a:rPr>
              <a:pPr/>
              <a:t>‹#›</a:t>
            </a:fld>
            <a:endParaRPr lang="da-DK">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a-DK" smtClean="0"/>
              <a:t>Click to edit Master text styles</a:t>
            </a:r>
          </a:p>
          <a:p>
            <a:pPr lvl="1"/>
            <a:r>
              <a:rPr lang="da-DK" smtClean="0"/>
              <a:t>Second level</a:t>
            </a:r>
          </a:p>
          <a:p>
            <a:pPr lvl="2"/>
            <a:r>
              <a:rPr lang="da-DK" smtClean="0"/>
              <a:t>Third level</a:t>
            </a:r>
          </a:p>
          <a:p>
            <a:pPr lvl="3"/>
            <a:r>
              <a:rPr lang="da-DK" smtClean="0"/>
              <a:t>Fourth level</a:t>
            </a:r>
          </a:p>
          <a:p>
            <a:pPr lvl="4"/>
            <a:r>
              <a:rPr lang="da-DK"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438F7A-9562-5148-B35E-E8FC0083C06F}" type="datetimeFigureOut">
              <a:rPr lang="en-US" smtClean="0"/>
              <a:pPr/>
              <a:t>08/04/15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93DF9-9E41-F748-8153-9674D339E2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533400" y="152400"/>
            <a:ext cx="8229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143000"/>
            <a:ext cx="8229600" cy="498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fontAlgn="base">
              <a:spcBef>
                <a:spcPct val="0"/>
              </a:spcBef>
              <a:spcAft>
                <a:spcPct val="0"/>
              </a:spcAft>
              <a:defRPr/>
            </a:pPr>
            <a:fld id="{E72B5677-4DF7-4D37-A865-CF40D255FB75}"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891307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charset="0"/>
        </a:defRPr>
      </a:lvl2pPr>
      <a:lvl3pPr algn="ctr" rtl="0" eaLnBrk="0" fontAlgn="base" hangingPunct="0">
        <a:spcBef>
          <a:spcPct val="0"/>
        </a:spcBef>
        <a:spcAft>
          <a:spcPct val="0"/>
        </a:spcAft>
        <a:defRPr sz="4400">
          <a:solidFill>
            <a:srgbClr val="FFFF00"/>
          </a:solidFill>
          <a:latin typeface="Arial" charset="0"/>
        </a:defRPr>
      </a:lvl3pPr>
      <a:lvl4pPr algn="ctr" rtl="0" eaLnBrk="0" fontAlgn="base" hangingPunct="0">
        <a:spcBef>
          <a:spcPct val="0"/>
        </a:spcBef>
        <a:spcAft>
          <a:spcPct val="0"/>
        </a:spcAft>
        <a:defRPr sz="4400">
          <a:solidFill>
            <a:srgbClr val="FFFF00"/>
          </a:solidFill>
          <a:latin typeface="Arial" charset="0"/>
        </a:defRPr>
      </a:lvl4pPr>
      <a:lvl5pPr algn="ctr" rtl="0" eaLnBrk="0" fontAlgn="base" hangingPunct="0">
        <a:spcBef>
          <a:spcPct val="0"/>
        </a:spcBef>
        <a:spcAft>
          <a:spcPct val="0"/>
        </a:spcAft>
        <a:defRPr sz="4400">
          <a:solidFill>
            <a:srgbClr val="FFFF00"/>
          </a:solidFill>
          <a:latin typeface="Arial" charset="0"/>
        </a:defRPr>
      </a:lvl5pPr>
      <a:lvl6pPr marL="457200" algn="ctr" rtl="0" fontAlgn="base">
        <a:spcBef>
          <a:spcPct val="0"/>
        </a:spcBef>
        <a:spcAft>
          <a:spcPct val="0"/>
        </a:spcAft>
        <a:defRPr sz="4400">
          <a:solidFill>
            <a:srgbClr val="FFFF00"/>
          </a:solidFill>
          <a:latin typeface="Arial" charset="0"/>
        </a:defRPr>
      </a:lvl6pPr>
      <a:lvl7pPr marL="914400" algn="ctr" rtl="0" fontAlgn="base">
        <a:spcBef>
          <a:spcPct val="0"/>
        </a:spcBef>
        <a:spcAft>
          <a:spcPct val="0"/>
        </a:spcAft>
        <a:defRPr sz="4400">
          <a:solidFill>
            <a:srgbClr val="FFFF00"/>
          </a:solidFill>
          <a:latin typeface="Arial" charset="0"/>
        </a:defRPr>
      </a:lvl7pPr>
      <a:lvl8pPr marL="1371600" algn="ctr" rtl="0" fontAlgn="base">
        <a:spcBef>
          <a:spcPct val="0"/>
        </a:spcBef>
        <a:spcAft>
          <a:spcPct val="0"/>
        </a:spcAft>
        <a:defRPr sz="4400">
          <a:solidFill>
            <a:srgbClr val="FFFF00"/>
          </a:solidFill>
          <a:latin typeface="Arial" charset="0"/>
        </a:defRPr>
      </a:lvl8pPr>
      <a:lvl9pPr marL="1828800" algn="ctr" rtl="0" fontAlgn="base">
        <a:spcBef>
          <a:spcPct val="0"/>
        </a:spcBef>
        <a:spcAft>
          <a:spcPct val="0"/>
        </a:spcAft>
        <a:defRPr sz="4400">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00FF"/>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A710C-101F-424C-9DBB-238C6483BDE0}" type="datetimeFigureOut">
              <a:rPr lang="en-US" smtClean="0">
                <a:solidFill>
                  <a:prstClr val="black">
                    <a:tint val="75000"/>
                  </a:prstClr>
                </a:solidFill>
                <a:latin typeface="Calibri"/>
              </a:rPr>
              <a:pPr/>
              <a:t>08/04/15</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EC126-2442-264C-AB22-63A46D2D1C6F}" type="slidenum">
              <a:rPr lang="en-GB" smtClean="0">
                <a:solidFill>
                  <a:prstClr val="black">
                    <a:tint val="75000"/>
                  </a:prstClr>
                </a:solidFill>
                <a:latin typeface="Calibri"/>
              </a:rPr>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61960840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889000" y="0"/>
            <a:ext cx="73660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1027" name="Rectangle 2"/>
          <p:cNvSpPr>
            <a:spLocks noGrp="1" noChangeArrowheads="1"/>
          </p:cNvSpPr>
          <p:nvPr>
            <p:ph type="body" idx="1"/>
          </p:nvPr>
        </p:nvSpPr>
        <p:spPr bwMode="auto">
          <a:xfrm>
            <a:off x="889000" y="3530600"/>
            <a:ext cx="7366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ＭＳ Ｐゴシック" charset="0"/>
          <a:cs typeface="ＭＳ Ｐゴシック" charset="0"/>
          <a:sym typeface="Gill Sans" charset="0"/>
        </a:defRPr>
      </a:lvl1pPr>
      <a:lvl2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2pPr>
      <a:lvl3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3pPr>
      <a:lvl4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4pPr>
      <a:lvl5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5pPr>
      <a:lvl6pPr marL="457200" algn="ctr" rtl="0" fontAlgn="base">
        <a:spcBef>
          <a:spcPct val="0"/>
        </a:spcBef>
        <a:spcAft>
          <a:spcPct val="0"/>
        </a:spcAft>
        <a:defRPr sz="5600">
          <a:solidFill>
            <a:schemeClr val="tx1"/>
          </a:solidFill>
          <a:latin typeface="Gill Sans" charset="0"/>
          <a:sym typeface="Gill Sans" charset="0"/>
        </a:defRPr>
      </a:lvl6pPr>
      <a:lvl7pPr marL="914400" algn="ctr" rtl="0" fontAlgn="base">
        <a:spcBef>
          <a:spcPct val="0"/>
        </a:spcBef>
        <a:spcAft>
          <a:spcPct val="0"/>
        </a:spcAft>
        <a:defRPr sz="5600">
          <a:solidFill>
            <a:schemeClr val="tx1"/>
          </a:solidFill>
          <a:latin typeface="Gill Sans" charset="0"/>
          <a:sym typeface="Gill Sans" charset="0"/>
        </a:defRPr>
      </a:lvl7pPr>
      <a:lvl8pPr marL="1371600" algn="ctr" rtl="0" fontAlgn="base">
        <a:spcBef>
          <a:spcPct val="0"/>
        </a:spcBef>
        <a:spcAft>
          <a:spcPct val="0"/>
        </a:spcAft>
        <a:defRPr sz="5600">
          <a:solidFill>
            <a:schemeClr val="tx1"/>
          </a:solidFill>
          <a:latin typeface="Gill Sans" charset="0"/>
          <a:sym typeface="Gill Sans" charset="0"/>
        </a:defRPr>
      </a:lvl8pPr>
      <a:lvl9pPr marL="1828800" algn="ctr" rtl="0" fontAlgn="base">
        <a:spcBef>
          <a:spcPct val="0"/>
        </a:spcBef>
        <a:spcAft>
          <a:spcPct val="0"/>
        </a:spcAft>
        <a:defRPr sz="5600">
          <a:solidFill>
            <a:schemeClr val="tx1"/>
          </a:solidFill>
          <a:latin typeface="Gill Sans" charset="0"/>
          <a:sym typeface="Gill Sans" charset="0"/>
        </a:defRPr>
      </a:lvl9pPr>
    </p:titleStyle>
    <p:bodyStyle>
      <a:lvl1pPr marL="342900" indent="-342900" algn="ctr" rtl="0" eaLnBrk="0" fontAlgn="base" hangingPunct="0">
        <a:spcBef>
          <a:spcPct val="0"/>
        </a:spcBef>
        <a:spcAft>
          <a:spcPct val="0"/>
        </a:spcAft>
        <a:buChar char="•"/>
        <a:defRPr sz="2400">
          <a:solidFill>
            <a:schemeClr val="tx1"/>
          </a:solidFill>
          <a:latin typeface="+mn-lt"/>
          <a:ea typeface="ＭＳ Ｐゴシック" charset="0"/>
          <a:cs typeface="ＭＳ Ｐゴシック" charset="0"/>
          <a:sym typeface="Gill Sans" charset="0"/>
        </a:defRPr>
      </a:lvl1pPr>
      <a:lvl2pPr marL="742950" indent="-285750" algn="ctr" rtl="0" eaLnBrk="0" fontAlgn="base" hangingPunct="0">
        <a:spcBef>
          <a:spcPct val="0"/>
        </a:spcBef>
        <a:spcAft>
          <a:spcPct val="0"/>
        </a:spcAft>
        <a:buChar char="–"/>
        <a:defRPr sz="2400">
          <a:solidFill>
            <a:schemeClr val="tx1"/>
          </a:solidFill>
          <a:latin typeface="+mn-lt"/>
          <a:ea typeface="ＭＳ Ｐゴシック" charset="-128"/>
          <a:sym typeface="Gill Sans" charset="0"/>
        </a:defRPr>
      </a:lvl2pPr>
      <a:lvl3pPr marL="1143000" indent="-228600" algn="ctr" rtl="0" eaLnBrk="0" fontAlgn="base" hangingPunct="0">
        <a:spcBef>
          <a:spcPct val="0"/>
        </a:spcBef>
        <a:spcAft>
          <a:spcPct val="0"/>
        </a:spcAft>
        <a:buChar char="•"/>
        <a:defRPr sz="2400">
          <a:solidFill>
            <a:schemeClr val="tx1"/>
          </a:solidFill>
          <a:latin typeface="+mn-lt"/>
          <a:ea typeface="ＭＳ Ｐゴシック" charset="-128"/>
          <a:sym typeface="Gill Sans" charset="0"/>
        </a:defRPr>
      </a:lvl3pPr>
      <a:lvl4pPr marL="1600200" indent="-228600" algn="ctr" rtl="0" eaLnBrk="0" fontAlgn="base" hangingPunct="0">
        <a:spcBef>
          <a:spcPct val="0"/>
        </a:spcBef>
        <a:spcAft>
          <a:spcPct val="0"/>
        </a:spcAft>
        <a:buChar char="–"/>
        <a:defRPr sz="2400">
          <a:solidFill>
            <a:schemeClr val="tx1"/>
          </a:solidFill>
          <a:latin typeface="+mn-lt"/>
          <a:ea typeface="ＭＳ Ｐゴシック" charset="-128"/>
          <a:sym typeface="Gill Sans" charset="0"/>
        </a:defRPr>
      </a:lvl4pPr>
      <a:lvl5pPr marL="2057400" indent="-228600" algn="ctr" rtl="0" eaLnBrk="0" fontAlgn="base" hangingPunct="0">
        <a:spcBef>
          <a:spcPct val="0"/>
        </a:spcBef>
        <a:spcAft>
          <a:spcPct val="0"/>
        </a:spcAft>
        <a:buChar char="»"/>
        <a:defRPr sz="2400">
          <a:solidFill>
            <a:schemeClr val="tx1"/>
          </a:solidFill>
          <a:latin typeface="+mn-lt"/>
          <a:ea typeface="ＭＳ Ｐゴシック" charset="-128"/>
          <a:sym typeface="Gill Sans" charset="0"/>
        </a:defRPr>
      </a:lvl5pPr>
      <a:lvl6pPr marL="457200" algn="ctr" rtl="0" fontAlgn="base">
        <a:spcBef>
          <a:spcPct val="0"/>
        </a:spcBef>
        <a:spcAft>
          <a:spcPct val="0"/>
        </a:spcAft>
        <a:defRPr sz="2400">
          <a:solidFill>
            <a:schemeClr val="tx1"/>
          </a:solidFill>
          <a:latin typeface="+mn-lt"/>
          <a:ea typeface="ＭＳ Ｐゴシック" charset="-128"/>
          <a:sym typeface="Gill Sans" charset="0"/>
        </a:defRPr>
      </a:lvl6pPr>
      <a:lvl7pPr marL="914400" algn="ctr" rtl="0" fontAlgn="base">
        <a:spcBef>
          <a:spcPct val="0"/>
        </a:spcBef>
        <a:spcAft>
          <a:spcPct val="0"/>
        </a:spcAft>
        <a:defRPr sz="2400">
          <a:solidFill>
            <a:schemeClr val="tx1"/>
          </a:solidFill>
          <a:latin typeface="+mn-lt"/>
          <a:ea typeface="ＭＳ Ｐゴシック" charset="-128"/>
          <a:sym typeface="Gill Sans" charset="0"/>
        </a:defRPr>
      </a:lvl7pPr>
      <a:lvl8pPr marL="1371600" algn="ctr" rtl="0" fontAlgn="base">
        <a:spcBef>
          <a:spcPct val="0"/>
        </a:spcBef>
        <a:spcAft>
          <a:spcPct val="0"/>
        </a:spcAft>
        <a:defRPr sz="2400">
          <a:solidFill>
            <a:schemeClr val="tx1"/>
          </a:solidFill>
          <a:latin typeface="+mn-lt"/>
          <a:ea typeface="ＭＳ Ｐゴシック" charset="-128"/>
          <a:sym typeface="Gill Sans" charset="0"/>
        </a:defRPr>
      </a:lvl8pPr>
      <a:lvl9pPr marL="1828800" algn="ctr" rtl="0" fontAlgn="base">
        <a:spcBef>
          <a:spcPct val="0"/>
        </a:spcBef>
        <a:spcAft>
          <a:spcPct val="0"/>
        </a:spcAft>
        <a:defRPr sz="2400">
          <a:solidFill>
            <a:schemeClr val="tx1"/>
          </a:solidFill>
          <a:latin typeface="+mn-lt"/>
          <a:ea typeface="ＭＳ Ｐゴシック" charset="-128"/>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889000" y="168275"/>
            <a:ext cx="7366000"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2051" name="Rectangle 2"/>
          <p:cNvSpPr>
            <a:spLocks noGrp="1" noChangeArrowheads="1"/>
          </p:cNvSpPr>
          <p:nvPr>
            <p:ph type="body" idx="1"/>
          </p:nvPr>
        </p:nvSpPr>
        <p:spPr bwMode="auto">
          <a:xfrm>
            <a:off x="889000" y="1143000"/>
            <a:ext cx="73660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ＭＳ Ｐゴシック" charset="0"/>
          <a:cs typeface="ＭＳ Ｐゴシック" charset="0"/>
          <a:sym typeface="Gill Sans" charset="0"/>
        </a:defRPr>
      </a:lvl1pPr>
      <a:lvl2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2pPr>
      <a:lvl3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3pPr>
      <a:lvl4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4pPr>
      <a:lvl5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5pPr>
      <a:lvl6pPr marL="457200" algn="ctr" rtl="0" fontAlgn="base">
        <a:spcBef>
          <a:spcPct val="0"/>
        </a:spcBef>
        <a:spcAft>
          <a:spcPct val="0"/>
        </a:spcAft>
        <a:defRPr sz="5600">
          <a:solidFill>
            <a:schemeClr val="tx1"/>
          </a:solidFill>
          <a:latin typeface="Gill Sans" charset="0"/>
          <a:sym typeface="Gill Sans" charset="0"/>
        </a:defRPr>
      </a:lvl6pPr>
      <a:lvl7pPr marL="914400" algn="ctr" rtl="0" fontAlgn="base">
        <a:spcBef>
          <a:spcPct val="0"/>
        </a:spcBef>
        <a:spcAft>
          <a:spcPct val="0"/>
        </a:spcAft>
        <a:defRPr sz="5600">
          <a:solidFill>
            <a:schemeClr val="tx1"/>
          </a:solidFill>
          <a:latin typeface="Gill Sans" charset="0"/>
          <a:sym typeface="Gill Sans" charset="0"/>
        </a:defRPr>
      </a:lvl7pPr>
      <a:lvl8pPr marL="1371600" algn="ctr" rtl="0" fontAlgn="base">
        <a:spcBef>
          <a:spcPct val="0"/>
        </a:spcBef>
        <a:spcAft>
          <a:spcPct val="0"/>
        </a:spcAft>
        <a:defRPr sz="5600">
          <a:solidFill>
            <a:schemeClr val="tx1"/>
          </a:solidFill>
          <a:latin typeface="Gill Sans" charset="0"/>
          <a:sym typeface="Gill Sans" charset="0"/>
        </a:defRPr>
      </a:lvl8pPr>
      <a:lvl9pPr marL="1828800" algn="ctr" rtl="0" fontAlgn="base">
        <a:spcBef>
          <a:spcPct val="0"/>
        </a:spcBef>
        <a:spcAft>
          <a:spcPct val="0"/>
        </a:spcAft>
        <a:defRPr sz="5600">
          <a:solidFill>
            <a:schemeClr val="tx1"/>
          </a:solidFill>
          <a:latin typeface="Gill Sans" charset="0"/>
          <a:sym typeface="Gill Sans" charset="0"/>
        </a:defRPr>
      </a:lvl9pPr>
    </p:titleStyle>
    <p:bodyStyle>
      <a:lvl1pPr marL="558800" indent="-406400" algn="l" rtl="0" eaLnBrk="0" fontAlgn="base" hangingPunct="0">
        <a:spcBef>
          <a:spcPts val="1600"/>
        </a:spcBef>
        <a:spcAft>
          <a:spcPct val="0"/>
        </a:spcAft>
        <a:buClr>
          <a:srgbClr val="FFFFFF"/>
        </a:buClr>
        <a:buSzPct val="171000"/>
        <a:buFont typeface="Thonburi" charset="0"/>
        <a:buChar char="•"/>
        <a:defRPr sz="2800">
          <a:solidFill>
            <a:schemeClr val="tx1"/>
          </a:solidFill>
          <a:latin typeface="+mn-lt"/>
          <a:ea typeface="ＭＳ Ｐゴシック" charset="0"/>
          <a:cs typeface="ＭＳ Ｐゴシック" charset="0"/>
          <a:sym typeface="Gill Sans" charset="0"/>
        </a:defRPr>
      </a:lvl1pPr>
      <a:lvl2pPr marL="863600" indent="-406400" algn="l" rtl="0" eaLnBrk="0" fontAlgn="base" hangingPunct="0">
        <a:spcBef>
          <a:spcPts val="1600"/>
        </a:spcBef>
        <a:spcAft>
          <a:spcPct val="0"/>
        </a:spcAft>
        <a:buClr>
          <a:srgbClr val="FFFFFF"/>
        </a:buClr>
        <a:buSzPct val="171000"/>
        <a:buFont typeface="Thonburi" charset="0"/>
        <a:buChar char="•"/>
        <a:defRPr sz="2800">
          <a:solidFill>
            <a:schemeClr val="tx1"/>
          </a:solidFill>
          <a:latin typeface="+mn-lt"/>
          <a:ea typeface="ＭＳ Ｐゴシック" charset="-128"/>
          <a:sym typeface="Gill Sans" charset="0"/>
        </a:defRPr>
      </a:lvl2pPr>
      <a:lvl3pPr marL="1181100" indent="-406400" algn="l" rtl="0" eaLnBrk="0" fontAlgn="base" hangingPunct="0">
        <a:spcBef>
          <a:spcPts val="1600"/>
        </a:spcBef>
        <a:spcAft>
          <a:spcPct val="0"/>
        </a:spcAft>
        <a:buClr>
          <a:srgbClr val="FFFFFF"/>
        </a:buClr>
        <a:buSzPct val="171000"/>
        <a:buFont typeface="Thonburi" charset="0"/>
        <a:buChar char="•"/>
        <a:defRPr sz="2800">
          <a:solidFill>
            <a:schemeClr val="tx1"/>
          </a:solidFill>
          <a:latin typeface="+mn-lt"/>
          <a:ea typeface="ＭＳ Ｐゴシック" charset="-128"/>
          <a:sym typeface="Gill Sans" charset="0"/>
        </a:defRPr>
      </a:lvl3pPr>
      <a:lvl4pPr marL="1498600" indent="-406400" algn="l" rtl="0" eaLnBrk="0" fontAlgn="base" hangingPunct="0">
        <a:spcBef>
          <a:spcPts val="1600"/>
        </a:spcBef>
        <a:spcAft>
          <a:spcPct val="0"/>
        </a:spcAft>
        <a:buClr>
          <a:srgbClr val="FFFFFF"/>
        </a:buClr>
        <a:buSzPct val="171000"/>
        <a:buFont typeface="Thonburi" charset="0"/>
        <a:buChar char="•"/>
        <a:defRPr sz="2800">
          <a:solidFill>
            <a:schemeClr val="tx1"/>
          </a:solidFill>
          <a:latin typeface="+mn-lt"/>
          <a:ea typeface="ＭＳ Ｐゴシック" charset="-128"/>
          <a:sym typeface="Gill Sans" charset="0"/>
        </a:defRPr>
      </a:lvl4pPr>
      <a:lvl5pPr marL="1803400" indent="-406400" algn="l" rtl="0" eaLnBrk="0" fontAlgn="base" hangingPunct="0">
        <a:spcBef>
          <a:spcPts val="1600"/>
        </a:spcBef>
        <a:spcAft>
          <a:spcPct val="0"/>
        </a:spcAft>
        <a:buClr>
          <a:srgbClr val="FFFFFF"/>
        </a:buClr>
        <a:buSzPct val="171000"/>
        <a:buFont typeface="Thonburi" charset="0"/>
        <a:buChar char="•"/>
        <a:defRPr sz="2800">
          <a:solidFill>
            <a:schemeClr val="tx1"/>
          </a:solidFill>
          <a:latin typeface="+mn-lt"/>
          <a:ea typeface="ＭＳ Ｐゴシック" charset="-128"/>
          <a:sym typeface="Gill Sans" charset="0"/>
        </a:defRPr>
      </a:lvl5pPr>
      <a:lvl6pPr marL="2260600" indent="-406400" algn="l" rtl="0" fontAlgn="base">
        <a:spcBef>
          <a:spcPts val="1600"/>
        </a:spcBef>
        <a:spcAft>
          <a:spcPct val="0"/>
        </a:spcAft>
        <a:buClr>
          <a:srgbClr val="FFFFFF"/>
        </a:buClr>
        <a:buSzPct val="171000"/>
        <a:buFont typeface="Thonburi" charset="0"/>
        <a:buChar char="•"/>
        <a:defRPr sz="2800">
          <a:solidFill>
            <a:schemeClr val="tx1"/>
          </a:solidFill>
          <a:latin typeface="+mn-lt"/>
          <a:ea typeface="ＭＳ Ｐゴシック" charset="-128"/>
          <a:sym typeface="Gill Sans" charset="0"/>
        </a:defRPr>
      </a:lvl6pPr>
      <a:lvl7pPr marL="2717800" indent="-406400" algn="l" rtl="0" fontAlgn="base">
        <a:spcBef>
          <a:spcPts val="1600"/>
        </a:spcBef>
        <a:spcAft>
          <a:spcPct val="0"/>
        </a:spcAft>
        <a:buClr>
          <a:srgbClr val="FFFFFF"/>
        </a:buClr>
        <a:buSzPct val="171000"/>
        <a:buFont typeface="Thonburi" charset="0"/>
        <a:buChar char="•"/>
        <a:defRPr sz="2800">
          <a:solidFill>
            <a:schemeClr val="tx1"/>
          </a:solidFill>
          <a:latin typeface="+mn-lt"/>
          <a:ea typeface="ＭＳ Ｐゴシック" charset="-128"/>
          <a:sym typeface="Gill Sans" charset="0"/>
        </a:defRPr>
      </a:lvl7pPr>
      <a:lvl8pPr marL="3175000" indent="-406400" algn="l" rtl="0" fontAlgn="base">
        <a:spcBef>
          <a:spcPts val="1600"/>
        </a:spcBef>
        <a:spcAft>
          <a:spcPct val="0"/>
        </a:spcAft>
        <a:buClr>
          <a:srgbClr val="FFFFFF"/>
        </a:buClr>
        <a:buSzPct val="171000"/>
        <a:buFont typeface="Thonburi" charset="0"/>
        <a:buChar char="•"/>
        <a:defRPr sz="2800">
          <a:solidFill>
            <a:schemeClr val="tx1"/>
          </a:solidFill>
          <a:latin typeface="+mn-lt"/>
          <a:ea typeface="ＭＳ Ｐゴシック" charset="-128"/>
          <a:sym typeface="Gill Sans" charset="0"/>
        </a:defRPr>
      </a:lvl8pPr>
      <a:lvl9pPr marL="3632200" indent="-406400" algn="l" rtl="0" fontAlgn="base">
        <a:spcBef>
          <a:spcPts val="1600"/>
        </a:spcBef>
        <a:spcAft>
          <a:spcPct val="0"/>
        </a:spcAft>
        <a:buClr>
          <a:srgbClr val="FFFFFF"/>
        </a:buClr>
        <a:buSzPct val="171000"/>
        <a:buFont typeface="Thonburi" charset="0"/>
        <a:buChar char="•"/>
        <a:defRPr sz="2800">
          <a:solidFill>
            <a:schemeClr val="tx1"/>
          </a:solidFill>
          <a:latin typeface="+mn-lt"/>
          <a:ea typeface="ＭＳ Ｐゴシック" charset="-128"/>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1"/>
          <p:cNvSpPr>
            <a:spLocks noGrp="1" noChangeArrowheads="1"/>
          </p:cNvSpPr>
          <p:nvPr>
            <p:ph type="body" idx="1"/>
          </p:nvPr>
        </p:nvSpPr>
        <p:spPr bwMode="auto">
          <a:xfrm>
            <a:off x="889000" y="889000"/>
            <a:ext cx="7366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73" r:id="rId12"/>
    <p:sldLayoutId id="2147483874" r:id="rId13"/>
  </p:sldLayoutIdLst>
  <p:transition xmlns:p14="http://schemas.microsoft.com/office/powerpoint/2010/main"/>
  <p:txStyles>
    <p:titleStyle>
      <a:lvl1pPr algn="ctr" rtl="0" eaLnBrk="0" fontAlgn="base" hangingPunct="0">
        <a:spcBef>
          <a:spcPct val="0"/>
        </a:spcBef>
        <a:spcAft>
          <a:spcPct val="0"/>
        </a:spcAft>
        <a:defRPr sz="5600">
          <a:solidFill>
            <a:schemeClr val="tx1"/>
          </a:solidFill>
          <a:latin typeface="+mj-lt"/>
          <a:ea typeface="ＭＳ Ｐゴシック" charset="0"/>
          <a:cs typeface="ＭＳ Ｐゴシック" charset="0"/>
          <a:sym typeface="Gill Sans" charset="0"/>
        </a:defRPr>
      </a:lvl1pPr>
      <a:lvl2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2pPr>
      <a:lvl3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3pPr>
      <a:lvl4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4pPr>
      <a:lvl5pPr algn="ctr" rtl="0" eaLnBrk="0" fontAlgn="base" hangingPunct="0">
        <a:spcBef>
          <a:spcPct val="0"/>
        </a:spcBef>
        <a:spcAft>
          <a:spcPct val="0"/>
        </a:spcAft>
        <a:defRPr sz="5600">
          <a:solidFill>
            <a:schemeClr val="tx1"/>
          </a:solidFill>
          <a:latin typeface="Gill Sans" charset="0"/>
          <a:ea typeface="ＭＳ Ｐゴシック" charset="0"/>
          <a:cs typeface="ＭＳ Ｐゴシック" charset="0"/>
          <a:sym typeface="Gill Sans" charset="0"/>
        </a:defRPr>
      </a:lvl5pPr>
      <a:lvl6pPr marL="457200" algn="ctr" rtl="0" fontAlgn="base">
        <a:spcBef>
          <a:spcPct val="0"/>
        </a:spcBef>
        <a:spcAft>
          <a:spcPct val="0"/>
        </a:spcAft>
        <a:defRPr sz="5600">
          <a:solidFill>
            <a:schemeClr val="tx1"/>
          </a:solidFill>
          <a:latin typeface="Gill Sans" charset="0"/>
          <a:sym typeface="Gill Sans" charset="0"/>
        </a:defRPr>
      </a:lvl6pPr>
      <a:lvl7pPr marL="914400" algn="ctr" rtl="0" fontAlgn="base">
        <a:spcBef>
          <a:spcPct val="0"/>
        </a:spcBef>
        <a:spcAft>
          <a:spcPct val="0"/>
        </a:spcAft>
        <a:defRPr sz="5600">
          <a:solidFill>
            <a:schemeClr val="tx1"/>
          </a:solidFill>
          <a:latin typeface="Gill Sans" charset="0"/>
          <a:sym typeface="Gill Sans" charset="0"/>
        </a:defRPr>
      </a:lvl7pPr>
      <a:lvl8pPr marL="1371600" algn="ctr" rtl="0" fontAlgn="base">
        <a:spcBef>
          <a:spcPct val="0"/>
        </a:spcBef>
        <a:spcAft>
          <a:spcPct val="0"/>
        </a:spcAft>
        <a:defRPr sz="5600">
          <a:solidFill>
            <a:schemeClr val="tx1"/>
          </a:solidFill>
          <a:latin typeface="Gill Sans" charset="0"/>
          <a:sym typeface="Gill Sans" charset="0"/>
        </a:defRPr>
      </a:lvl8pPr>
      <a:lvl9pPr marL="1828800" algn="ctr" rtl="0" fontAlgn="base">
        <a:spcBef>
          <a:spcPct val="0"/>
        </a:spcBef>
        <a:spcAft>
          <a:spcPct val="0"/>
        </a:spcAft>
        <a:defRPr sz="5600">
          <a:solidFill>
            <a:schemeClr val="tx1"/>
          </a:solidFill>
          <a:latin typeface="Gill Sans" charset="0"/>
          <a:sym typeface="Gill Sans" charset="0"/>
        </a:defRPr>
      </a:lvl9pPr>
    </p:titleStyle>
    <p:bodyStyle>
      <a:lvl1pPr marL="660400" indent="-444500" algn="l" rtl="0" eaLnBrk="0" fontAlgn="base" hangingPunct="0">
        <a:spcBef>
          <a:spcPts val="3300"/>
        </a:spcBef>
        <a:spcAft>
          <a:spcPct val="0"/>
        </a:spcAft>
        <a:buSzPct val="171000"/>
        <a:buFont typeface="Gill Sans" charset="0"/>
        <a:buChar char="•"/>
        <a:defRPr sz="2800">
          <a:solidFill>
            <a:schemeClr val="tx1"/>
          </a:solidFill>
          <a:latin typeface="+mn-lt"/>
          <a:ea typeface="ＭＳ Ｐゴシック" charset="0"/>
          <a:cs typeface="ＭＳ Ｐゴシック" charset="0"/>
          <a:sym typeface="Gill Sans" charset="0"/>
        </a:defRPr>
      </a:lvl1pPr>
      <a:lvl2pPr marL="1003300" indent="-444500" algn="l" rtl="0" eaLnBrk="0" fontAlgn="base" hangingPunct="0">
        <a:spcBef>
          <a:spcPts val="3300"/>
        </a:spcBef>
        <a:spcAft>
          <a:spcPct val="0"/>
        </a:spcAft>
        <a:buSzPct val="171000"/>
        <a:buFont typeface="Gill Sans" charset="0"/>
        <a:buChar char="•"/>
        <a:defRPr sz="2800">
          <a:solidFill>
            <a:schemeClr val="tx1"/>
          </a:solidFill>
          <a:latin typeface="+mn-lt"/>
          <a:ea typeface="ＭＳ Ｐゴシック" charset="-128"/>
          <a:sym typeface="Gill Sans" charset="0"/>
        </a:defRPr>
      </a:lvl2pPr>
      <a:lvl3pPr marL="1346200" indent="-444500" algn="l" rtl="0" eaLnBrk="0" fontAlgn="base" hangingPunct="0">
        <a:spcBef>
          <a:spcPts val="3300"/>
        </a:spcBef>
        <a:spcAft>
          <a:spcPct val="0"/>
        </a:spcAft>
        <a:buSzPct val="171000"/>
        <a:buFont typeface="Gill Sans" charset="0"/>
        <a:buChar char="•"/>
        <a:defRPr sz="2800">
          <a:solidFill>
            <a:schemeClr val="tx1"/>
          </a:solidFill>
          <a:latin typeface="+mn-lt"/>
          <a:ea typeface="ＭＳ Ｐゴシック" charset="-128"/>
          <a:sym typeface="Gill Sans" charset="0"/>
        </a:defRPr>
      </a:lvl3pPr>
      <a:lvl4pPr marL="1701800" indent="-444500" algn="l" rtl="0" eaLnBrk="0" fontAlgn="base" hangingPunct="0">
        <a:spcBef>
          <a:spcPts val="3300"/>
        </a:spcBef>
        <a:spcAft>
          <a:spcPct val="0"/>
        </a:spcAft>
        <a:buSzPct val="171000"/>
        <a:buFont typeface="Gill Sans" charset="0"/>
        <a:buChar char="•"/>
        <a:defRPr sz="2800">
          <a:solidFill>
            <a:schemeClr val="tx1"/>
          </a:solidFill>
          <a:latin typeface="+mn-lt"/>
          <a:ea typeface="ＭＳ Ｐゴシック" charset="-128"/>
          <a:sym typeface="Gill Sans" charset="0"/>
        </a:defRPr>
      </a:lvl4pPr>
      <a:lvl5pPr marL="2044700" indent="-444500" algn="l" rtl="0" eaLnBrk="0" fontAlgn="base" hangingPunct="0">
        <a:spcBef>
          <a:spcPts val="3300"/>
        </a:spcBef>
        <a:spcAft>
          <a:spcPct val="0"/>
        </a:spcAft>
        <a:buSzPct val="171000"/>
        <a:buFont typeface="Gill Sans" charset="0"/>
        <a:buChar char="•"/>
        <a:defRPr sz="2800">
          <a:solidFill>
            <a:schemeClr val="tx1"/>
          </a:solidFill>
          <a:latin typeface="+mn-lt"/>
          <a:ea typeface="ＭＳ Ｐゴシック" charset="-128"/>
          <a:sym typeface="Gill Sans" charset="0"/>
        </a:defRPr>
      </a:lvl5pPr>
      <a:lvl6pPr marL="2501900" indent="-444500" algn="l" rtl="0" fontAlgn="base">
        <a:spcBef>
          <a:spcPts val="3300"/>
        </a:spcBef>
        <a:spcAft>
          <a:spcPct val="0"/>
        </a:spcAft>
        <a:buSzPct val="171000"/>
        <a:buFont typeface="Gill Sans" charset="0"/>
        <a:buChar char="•"/>
        <a:defRPr sz="2800">
          <a:solidFill>
            <a:schemeClr val="tx1"/>
          </a:solidFill>
          <a:latin typeface="+mn-lt"/>
          <a:ea typeface="ＭＳ Ｐゴシック" charset="-128"/>
          <a:sym typeface="Gill Sans" charset="0"/>
        </a:defRPr>
      </a:lvl6pPr>
      <a:lvl7pPr marL="2959100" indent="-444500" algn="l" rtl="0" fontAlgn="base">
        <a:spcBef>
          <a:spcPts val="3300"/>
        </a:spcBef>
        <a:spcAft>
          <a:spcPct val="0"/>
        </a:spcAft>
        <a:buSzPct val="171000"/>
        <a:buFont typeface="Gill Sans" charset="0"/>
        <a:buChar char="•"/>
        <a:defRPr sz="2800">
          <a:solidFill>
            <a:schemeClr val="tx1"/>
          </a:solidFill>
          <a:latin typeface="+mn-lt"/>
          <a:ea typeface="ＭＳ Ｐゴシック" charset="-128"/>
          <a:sym typeface="Gill Sans" charset="0"/>
        </a:defRPr>
      </a:lvl7pPr>
      <a:lvl8pPr marL="3416300" indent="-444500" algn="l" rtl="0" fontAlgn="base">
        <a:spcBef>
          <a:spcPts val="3300"/>
        </a:spcBef>
        <a:spcAft>
          <a:spcPct val="0"/>
        </a:spcAft>
        <a:buSzPct val="171000"/>
        <a:buFont typeface="Gill Sans" charset="0"/>
        <a:buChar char="•"/>
        <a:defRPr sz="2800">
          <a:solidFill>
            <a:schemeClr val="tx1"/>
          </a:solidFill>
          <a:latin typeface="+mn-lt"/>
          <a:ea typeface="ＭＳ Ｐゴシック" charset="-128"/>
          <a:sym typeface="Gill Sans" charset="0"/>
        </a:defRPr>
      </a:lvl8pPr>
      <a:lvl9pPr marL="3873500" indent="-444500" algn="l" rtl="0" fontAlgn="base">
        <a:spcBef>
          <a:spcPts val="3300"/>
        </a:spcBef>
        <a:spcAft>
          <a:spcPct val="0"/>
        </a:spcAft>
        <a:buSzPct val="171000"/>
        <a:buFont typeface="Gill Sans" charset="0"/>
        <a:buChar char="•"/>
        <a:defRPr sz="2800">
          <a:solidFill>
            <a:schemeClr val="tx1"/>
          </a:solidFill>
          <a:latin typeface="+mn-lt"/>
          <a:ea typeface="ＭＳ Ｐゴシック" charset="-128"/>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a-DK"/>
              <a:t>Klik for at redigere titeltypografi i masteren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da-DK">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da-DK">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24BD789-EDFF-3E42-920E-14CE677AEDDF}" type="slidenum">
              <a:rPr lang="da-DK">
                <a:solidFill>
                  <a:srgbClr val="000000"/>
                </a:solidFill>
                <a:latin typeface="Times New Roman"/>
              </a:rPr>
              <a:pPr/>
              <a:t>‹#›</a:t>
            </a:fld>
            <a:endParaRPr lang="da-DK">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da-DK"/>
              <a:t>Klik for at redigere titeltypografi i masteren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defRPr>
            </a:lvl1pPr>
          </a:lstStyle>
          <a:p>
            <a:endParaRPr lang="da-DK">
              <a:solidFill>
                <a:srgbClr val="000000"/>
              </a:solidFill>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defRPr>
            </a:lvl1pPr>
          </a:lstStyle>
          <a:p>
            <a:endParaRPr lang="da-DK">
              <a:solidFill>
                <a:srgbClr val="000000"/>
              </a:solidFill>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defRPr>
            </a:lvl1pPr>
          </a:lstStyle>
          <a:p>
            <a:fld id="{035C88A9-757C-D244-92EC-254CC0092F72}" type="slidenum">
              <a:rPr lang="da-DK">
                <a:solidFill>
                  <a:srgbClr val="000000"/>
                </a:solidFill>
                <a:latin typeface="Times New Roman"/>
              </a:rPr>
              <a:pPr/>
              <a:t>‹#›</a:t>
            </a:fld>
            <a:endParaRPr lang="da-DK">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charset="-128"/>
        </a:defRPr>
      </a:lvl2pPr>
      <a:lvl3pPr marL="1143000" indent="-228600" algn="l" rtl="0" fontAlgn="base">
        <a:spcBef>
          <a:spcPct val="20000"/>
        </a:spcBef>
        <a:spcAft>
          <a:spcPct val="0"/>
        </a:spcAft>
        <a:buChar char="•"/>
        <a:defRPr sz="2400">
          <a:solidFill>
            <a:schemeClr val="tx1"/>
          </a:solidFill>
          <a:latin typeface="+mn-lt"/>
          <a:ea typeface="ＭＳ Ｐゴシック" charset="-128"/>
        </a:defRPr>
      </a:lvl3pPr>
      <a:lvl4pPr marL="1600200" indent="-228600" algn="l" rtl="0" fontAlgn="base">
        <a:spcBef>
          <a:spcPct val="20000"/>
        </a:spcBef>
        <a:spcAft>
          <a:spcPct val="0"/>
        </a:spcAft>
        <a:buChar char="–"/>
        <a:defRPr sz="2000">
          <a:solidFill>
            <a:schemeClr val="tx1"/>
          </a:solidFill>
          <a:latin typeface="+mn-lt"/>
          <a:ea typeface="ＭＳ Ｐゴシック" charset="-128"/>
        </a:defRPr>
      </a:lvl4pPr>
      <a:lvl5pPr marL="2057400" indent="-228600" algn="l" rtl="0" fontAlgn="base">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gi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5.jpe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jpe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png"/><Relationship Id="rId1" Type="http://schemas.openxmlformats.org/officeDocument/2006/relationships/slideLayout" Target="../slideLayouts/slideLayout101.xml"/><Relationship Id="rId2"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2.emf"/><Relationship Id="rId3" Type="http://schemas.openxmlformats.org/officeDocument/2006/relationships/image" Target="../media/image2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4.emf"/><Relationship Id="rId3" Type="http://schemas.openxmlformats.org/officeDocument/2006/relationships/image" Target="../media/image2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6.emf"/><Relationship Id="rId3" Type="http://schemas.openxmlformats.org/officeDocument/2006/relationships/image" Target="../media/image2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4.jpeg"/><Relationship Id="rId1" Type="http://schemas.openxmlformats.org/officeDocument/2006/relationships/tags" Target="../tags/tag1.xml"/><Relationship Id="rId2"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4.xml"/><Relationship Id="rId2" Type="http://schemas.openxmlformats.org/officeDocument/2006/relationships/image" Target="../media/image2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png"/><Relationship Id="rId3"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2.jpeg"/><Relationship Id="rId1" Type="http://schemas.openxmlformats.org/officeDocument/2006/relationships/slideLayout" Target="../slideLayouts/slideLayout146.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3.png"/><Relationship Id="rId1" Type="http://schemas.openxmlformats.org/officeDocument/2006/relationships/slideLayout" Target="../slideLayouts/slideLayout146.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2.jpeg"/><Relationship Id="rId1" Type="http://schemas.openxmlformats.org/officeDocument/2006/relationships/slideLayout" Target="../slideLayouts/slideLayout14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6.png"/><Relationship Id="rId5" Type="http://schemas.openxmlformats.org/officeDocument/2006/relationships/image" Target="../media/image5.png"/><Relationship Id="rId6" Type="http://schemas.openxmlformats.org/officeDocument/2006/relationships/oleObject" Target="../embeddings/oleObject1.bin"/><Relationship Id="rId7" Type="http://schemas.openxmlformats.org/officeDocument/2006/relationships/image" Target="../media/image35.png"/><Relationship Id="rId1" Type="http://schemas.openxmlformats.org/officeDocument/2006/relationships/vmlDrawing" Target="../drawings/vmlDrawing1.vml"/><Relationship Id="rId2" Type="http://schemas.openxmlformats.org/officeDocument/2006/relationships/slideLayout" Target="../slideLayouts/slideLayout119.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7.png"/><Relationship Id="rId1" Type="http://schemas.openxmlformats.org/officeDocument/2006/relationships/slideLayout" Target="../slideLayouts/slideLayout134.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5.png"/><Relationship Id="rId1" Type="http://schemas.openxmlformats.org/officeDocument/2006/relationships/slideLayout" Target="../slideLayouts/slideLayout123.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png"/><Relationship Id="rId3"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40.png"/><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1.png"/><Relationship Id="rId1" Type="http://schemas.openxmlformats.org/officeDocument/2006/relationships/slideLayout" Target="../slideLayouts/slideLayout119.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2.png"/><Relationship Id="rId1" Type="http://schemas.openxmlformats.org/officeDocument/2006/relationships/slideLayout" Target="../slideLayouts/slideLayout119.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3.png"/><Relationship Id="rId1" Type="http://schemas.openxmlformats.org/officeDocument/2006/relationships/slideLayout" Target="../slideLayouts/slideLayout119.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4.png"/><Relationship Id="rId1" Type="http://schemas.openxmlformats.org/officeDocument/2006/relationships/slideLayout" Target="../slideLayouts/slideLayout119.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png"/><Relationship Id="rId1" Type="http://schemas.openxmlformats.org/officeDocument/2006/relationships/slideLayout" Target="../slideLayouts/slideLayout119.xml"/><Relationship Id="rId2" Type="http://schemas.openxmlformats.org/officeDocument/2006/relationships/notesSlide" Target="../notesSlides/notesSlide2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6.png"/><Relationship Id="rId1" Type="http://schemas.openxmlformats.org/officeDocument/2006/relationships/slideLayout" Target="../slideLayouts/slideLayout119.xml"/><Relationship Id="rId2" Type="http://schemas.openxmlformats.org/officeDocument/2006/relationships/notesSlide" Target="../notesSlides/notesSlide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7.png"/><Relationship Id="rId3" Type="http://schemas.openxmlformats.org/officeDocument/2006/relationships/image" Target="../media/image4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4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9.xml"/><Relationship Id="rId2" Type="http://schemas.openxmlformats.org/officeDocument/2006/relationships/image" Target="../media/image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 Id="rId3" Type="http://schemas.openxmlformats.org/officeDocument/2006/relationships/image" Target="../media/image5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 Id="rId3"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2.jpeg"/><Relationship Id="rId1" Type="http://schemas.openxmlformats.org/officeDocument/2006/relationships/slideLayout" Target="../slideLayouts/slideLayout152.xml"/><Relationship Id="rId2" Type="http://schemas.openxmlformats.org/officeDocument/2006/relationships/notesSlide" Target="../notesSlides/notesSlide24.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3.jpeg"/><Relationship Id="rId1" Type="http://schemas.openxmlformats.org/officeDocument/2006/relationships/slideLayout" Target="../slideLayouts/slideLayout152.xml"/><Relationship Id="rId2" Type="http://schemas.openxmlformats.org/officeDocument/2006/relationships/notesSlide" Target="../notesSlides/notesSlide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png"/><Relationship Id="rId3" Type="http://schemas.openxmlformats.org/officeDocument/2006/relationships/image" Target="../media/image5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26.xml"/><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5.png"/><Relationship Id="rId3" Type="http://schemas.openxmlformats.org/officeDocument/2006/relationships/image" Target="../media/image56.emf"/></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7.jpg"/><Relationship Id="rId5" Type="http://schemas.openxmlformats.org/officeDocument/2006/relationships/image" Target="../media/image54.jpg"/><Relationship Id="rId6" Type="http://schemas.openxmlformats.org/officeDocument/2006/relationships/image" Target="../media/image58.png"/><Relationship Id="rId1" Type="http://schemas.openxmlformats.org/officeDocument/2006/relationships/slideLayout" Target="../slideLayouts/slideLayout43.xml"/><Relationship Id="rId2" Type="http://schemas.openxmlformats.org/officeDocument/2006/relationships/notesSlide" Target="../notesSlides/notesSlide2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9.png"/><Relationship Id="rId5" Type="http://schemas.openxmlformats.org/officeDocument/2006/relationships/image" Target="../media/image54.jpg"/><Relationship Id="rId6" Type="http://schemas.openxmlformats.org/officeDocument/2006/relationships/image" Target="../media/image60.jpg"/><Relationship Id="rId1" Type="http://schemas.openxmlformats.org/officeDocument/2006/relationships/slideLayout" Target="../slideLayouts/slideLayout43.xml"/><Relationship Id="rId2" Type="http://schemas.openxmlformats.org/officeDocument/2006/relationships/notesSlide" Target="../notesSlides/notesSlide2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5.png"/><Relationship Id="rId3" Type="http://schemas.openxmlformats.org/officeDocument/2006/relationships/image" Target="../media/image57.jpg"/></Relationships>
</file>

<file path=ppt/slides/_rels/slide52.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62.jpg"/><Relationship Id="rId5" Type="http://schemas.openxmlformats.org/officeDocument/2006/relationships/image" Target="../media/image63.jpg"/><Relationship Id="rId1" Type="http://schemas.openxmlformats.org/officeDocument/2006/relationships/slideLayout" Target="../slideLayouts/slideLayout39.xml"/><Relationship Id="rId2" Type="http://schemas.openxmlformats.org/officeDocument/2006/relationships/image" Target="../media/image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5.png"/><Relationship Id="rId3" Type="http://schemas.openxmlformats.org/officeDocument/2006/relationships/image" Target="../media/image64.gif"/></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5.png"/><Relationship Id="rId5" Type="http://schemas.openxmlformats.org/officeDocument/2006/relationships/oleObject" Target="../embeddings/oleObject2.bin"/><Relationship Id="rId6" Type="http://schemas.openxmlformats.org/officeDocument/2006/relationships/image" Target="../media/image65.emf"/><Relationship Id="rId1" Type="http://schemas.openxmlformats.org/officeDocument/2006/relationships/vmlDrawing" Target="../drawings/vmlDrawing2.vml"/><Relationship Id="rId2" Type="http://schemas.openxmlformats.org/officeDocument/2006/relationships/slideLayout" Target="../slideLayouts/slideLayout10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2.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1" Type="http://schemas.openxmlformats.org/officeDocument/2006/relationships/slideLayout" Target="../slideLayouts/slideLayout154.xml"/><Relationship Id="rId2" Type="http://schemas.openxmlformats.org/officeDocument/2006/relationships/notesSlide" Target="../notesSlides/notesSlide33.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5.png"/><Relationship Id="rId5" Type="http://schemas.openxmlformats.org/officeDocument/2006/relationships/image" Target="../media/image71.png"/><Relationship Id="rId1" Type="http://schemas.openxmlformats.org/officeDocument/2006/relationships/slideLayout" Target="../slideLayouts/slideLayout154.xml"/><Relationship Id="rId2" Type="http://schemas.openxmlformats.org/officeDocument/2006/relationships/notesSlide" Target="../notesSlides/notesSlide34.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5.png"/><Relationship Id="rId5" Type="http://schemas.openxmlformats.org/officeDocument/2006/relationships/oleObject" Target="../embeddings/oleObject3.bin"/><Relationship Id="rId6" Type="http://schemas.openxmlformats.org/officeDocument/2006/relationships/image" Target="../media/image72.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4.jpeg"/><Relationship Id="rId1" Type="http://schemas.openxmlformats.org/officeDocument/2006/relationships/slideLayout" Target="../slideLayouts/slideLayout17.xml"/><Relationship Id="rId2" Type="http://schemas.openxmlformats.org/officeDocument/2006/relationships/notesSlide" Target="../notesSlides/notesSlide3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1" Type="http://schemas.openxmlformats.org/officeDocument/2006/relationships/slideLayout" Target="../slideLayouts/slideLayout7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5.png"/><Relationship Id="rId6" Type="http://schemas.openxmlformats.org/officeDocument/2006/relationships/image" Target="../media/image77.jpeg"/><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3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1" Type="http://schemas.openxmlformats.org/officeDocument/2006/relationships/slideLayout" Target="../slideLayouts/slideLayout61.xml"/><Relationship Id="rId2" Type="http://schemas.openxmlformats.org/officeDocument/2006/relationships/notesSlide" Target="../notesSlides/notesSlide4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3.jpeg"/></Relationships>
</file>

<file path=ppt/slides/_rels/slide75.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jpg"/><Relationship Id="rId1" Type="http://schemas.openxmlformats.org/officeDocument/2006/relationships/slideLayout" Target="../slideLayouts/slideLayout39.xml"/><Relationship Id="rId2" Type="http://schemas.openxmlformats.org/officeDocument/2006/relationships/image" Target="../media/image84.png"/></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jpg"/><Relationship Id="rId1" Type="http://schemas.openxmlformats.org/officeDocument/2006/relationships/slideLayout" Target="../slideLayouts/slideLayout39.xml"/><Relationship Id="rId2" Type="http://schemas.openxmlformats.org/officeDocument/2006/relationships/image" Target="../media/image87.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image" Target="../media/image9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9.xml"/><Relationship Id="rId2" Type="http://schemas.openxmlformats.org/officeDocument/2006/relationships/image" Target="../media/image91.jpe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image" Target="../media/image10.jpeg"/><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3.xml"/><Relationship Id="rId2" Type="http://schemas.openxmlformats.org/officeDocument/2006/relationships/notesSlide" Target="../notesSlides/notesSlide7.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agleneb"/>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0" y="415925"/>
            <a:ext cx="9144000" cy="1470025"/>
          </a:xfrm>
        </p:spPr>
        <p:txBody>
          <a:bodyPr>
            <a:normAutofit/>
          </a:bodyPr>
          <a:lstStyle/>
          <a:p>
            <a:r>
              <a:rPr lang="en-US" dirty="0" smtClean="0">
                <a:solidFill>
                  <a:srgbClr val="FFFFFF"/>
                </a:solidFill>
              </a:rPr>
              <a:t>Making, baking and breaking: Dust in the interstellar medium (ISM)</a:t>
            </a:r>
            <a:endParaRPr lang="da-DK" dirty="0">
              <a:solidFill>
                <a:srgbClr val="FFFFFF"/>
              </a:solidFill>
            </a:endParaRPr>
          </a:p>
        </p:txBody>
      </p:sp>
      <p:sp>
        <p:nvSpPr>
          <p:cNvPr id="3" name="Subtitle 2"/>
          <p:cNvSpPr>
            <a:spLocks noGrp="1"/>
          </p:cNvSpPr>
          <p:nvPr>
            <p:ph type="subTitle" idx="1"/>
          </p:nvPr>
        </p:nvSpPr>
        <p:spPr>
          <a:xfrm>
            <a:off x="1371600" y="4686300"/>
            <a:ext cx="6400800" cy="1752600"/>
          </a:xfrm>
        </p:spPr>
        <p:txBody>
          <a:bodyPr>
            <a:normAutofit fontScale="70000" lnSpcReduction="20000"/>
          </a:bodyPr>
          <a:lstStyle/>
          <a:p>
            <a:r>
              <a:rPr lang="da-DK" dirty="0" smtClean="0">
                <a:solidFill>
                  <a:srgbClr val="FFFFFF"/>
                </a:solidFill>
              </a:rPr>
              <a:t>Anja C. Andersen</a:t>
            </a:r>
          </a:p>
          <a:p>
            <a:r>
              <a:rPr lang="da-DK" dirty="0" smtClean="0">
                <a:solidFill>
                  <a:srgbClr val="FFFFFF"/>
                </a:solidFill>
              </a:rPr>
              <a:t>Dark </a:t>
            </a:r>
            <a:r>
              <a:rPr lang="da-DK" dirty="0" err="1" smtClean="0">
                <a:solidFill>
                  <a:srgbClr val="FFFFFF"/>
                </a:solidFill>
              </a:rPr>
              <a:t>Cosmology</a:t>
            </a:r>
            <a:r>
              <a:rPr lang="da-DK" dirty="0" smtClean="0">
                <a:solidFill>
                  <a:srgbClr val="FFFFFF"/>
                </a:solidFill>
              </a:rPr>
              <a:t> Centre</a:t>
            </a:r>
          </a:p>
          <a:p>
            <a:r>
              <a:rPr lang="da-DK" dirty="0" smtClean="0">
                <a:solidFill>
                  <a:srgbClr val="FFFFFF"/>
                </a:solidFill>
              </a:rPr>
              <a:t>Niels Bohr </a:t>
            </a:r>
            <a:r>
              <a:rPr lang="da-DK" dirty="0" err="1" smtClean="0">
                <a:solidFill>
                  <a:srgbClr val="FFFFFF"/>
                </a:solidFill>
              </a:rPr>
              <a:t>Institute</a:t>
            </a:r>
            <a:endParaRPr lang="da-DK" dirty="0" smtClean="0">
              <a:solidFill>
                <a:srgbClr val="FFFFFF"/>
              </a:solidFill>
            </a:endParaRPr>
          </a:p>
          <a:p>
            <a:r>
              <a:rPr lang="da-DK" dirty="0" err="1" smtClean="0">
                <a:solidFill>
                  <a:srgbClr val="FFFFFF"/>
                </a:solidFill>
              </a:rPr>
              <a:t>University</a:t>
            </a:r>
            <a:r>
              <a:rPr lang="da-DK" dirty="0" smtClean="0">
                <a:solidFill>
                  <a:srgbClr val="FFFFFF"/>
                </a:solidFill>
              </a:rPr>
              <a:t> of Copenhagen</a:t>
            </a:r>
          </a:p>
          <a:p>
            <a:r>
              <a:rPr lang="da-DK" dirty="0" err="1" smtClean="0">
                <a:solidFill>
                  <a:srgbClr val="FFFFFF"/>
                </a:solidFill>
              </a:rPr>
              <a:t>http://www.dark-cosmology.dk/~anja</a:t>
            </a:r>
            <a:endParaRPr lang="da-DK"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7278"/>
            <a:ext cx="8229600" cy="1143000"/>
          </a:xfrm>
        </p:spPr>
        <p:txBody>
          <a:bodyPr/>
          <a:lstStyle/>
          <a:p>
            <a:r>
              <a:rPr lang="en-US" dirty="0" smtClean="0">
                <a:solidFill>
                  <a:schemeClr val="bg1"/>
                </a:solidFill>
              </a:rPr>
              <a:t>What we want to know</a:t>
            </a:r>
            <a:endParaRPr lang="en-US" dirty="0">
              <a:solidFill>
                <a:schemeClr val="bg1"/>
              </a:solidFill>
            </a:endParaRPr>
          </a:p>
        </p:txBody>
      </p:sp>
      <p:sp>
        <p:nvSpPr>
          <p:cNvPr id="3" name="Content Placeholder 2"/>
          <p:cNvSpPr>
            <a:spLocks noGrp="1"/>
          </p:cNvSpPr>
          <p:nvPr>
            <p:ph idx="1"/>
          </p:nvPr>
        </p:nvSpPr>
        <p:spPr/>
        <p:txBody>
          <a:bodyPr>
            <a:normAutofit lnSpcReduction="10000"/>
          </a:bodyPr>
          <a:lstStyle/>
          <a:p>
            <a:r>
              <a:rPr lang="en-US" dirty="0" smtClean="0"/>
              <a:t>What type of dust is it?</a:t>
            </a:r>
          </a:p>
          <a:p>
            <a:pPr lvl="1"/>
            <a:r>
              <a:rPr lang="en-US" dirty="0" smtClean="0"/>
              <a:t>Elements</a:t>
            </a:r>
          </a:p>
          <a:p>
            <a:pPr lvl="1"/>
            <a:r>
              <a:rPr lang="en-US" dirty="0" smtClean="0"/>
              <a:t>Mineralogy</a:t>
            </a:r>
          </a:p>
          <a:p>
            <a:pPr lvl="1"/>
            <a:r>
              <a:rPr lang="en-US" dirty="0" smtClean="0"/>
              <a:t>Morphology</a:t>
            </a:r>
          </a:p>
          <a:p>
            <a:pPr lvl="1"/>
            <a:r>
              <a:rPr lang="en-US" dirty="0" smtClean="0"/>
              <a:t>Sizes</a:t>
            </a:r>
          </a:p>
          <a:p>
            <a:pPr lvl="1"/>
            <a:endParaRPr lang="en-US" dirty="0" smtClean="0"/>
          </a:p>
          <a:p>
            <a:r>
              <a:rPr lang="en-US" dirty="0" smtClean="0"/>
              <a:t>Where is it formed?</a:t>
            </a:r>
          </a:p>
          <a:p>
            <a:endParaRPr lang="en-US" dirty="0" smtClean="0"/>
          </a:p>
          <a:p>
            <a:r>
              <a:rPr lang="en-US" dirty="0" smtClean="0"/>
              <a:t>When was it formed? Lifetime?</a:t>
            </a:r>
          </a:p>
          <a:p>
            <a:endParaRPr lang="en-US" dirty="0" smtClean="0"/>
          </a:p>
          <a:p>
            <a:pPr marL="457200" lvl="1" indent="0">
              <a:buNone/>
            </a:pPr>
            <a:endParaRPr lang="en-US" dirty="0"/>
          </a:p>
        </p:txBody>
      </p:sp>
    </p:spTree>
    <p:extLst>
      <p:ext uri="{BB962C8B-B14F-4D97-AF65-F5344CB8AC3E}">
        <p14:creationId xmlns:p14="http://schemas.microsoft.com/office/powerpoint/2010/main" val="127552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2" name="Title 1"/>
          <p:cNvSpPr>
            <a:spLocks noGrp="1"/>
          </p:cNvSpPr>
          <p:nvPr>
            <p:ph type="title"/>
          </p:nvPr>
        </p:nvSpPr>
        <p:spPr>
          <a:xfrm>
            <a:off x="457200" y="-56402"/>
            <a:ext cx="8229600" cy="1143000"/>
          </a:xfrm>
        </p:spPr>
        <p:txBody>
          <a:bodyPr>
            <a:normAutofit fontScale="90000"/>
          </a:bodyPr>
          <a:lstStyle/>
          <a:p>
            <a:r>
              <a:rPr lang="en-US" dirty="0" smtClean="0">
                <a:solidFill>
                  <a:srgbClr val="FFFFFF"/>
                </a:solidFill>
              </a:rPr>
              <a:t>Gas-phase element depletions in the interstellar medium</a:t>
            </a:r>
            <a:endParaRPr lang="da-DK" dirty="0">
              <a:solidFill>
                <a:srgbClr val="FFFFFF"/>
              </a:solidFill>
            </a:endParaRPr>
          </a:p>
        </p:txBody>
      </p:sp>
      <p:pic>
        <p:nvPicPr>
          <p:cNvPr id="4" name="Content Placeholder 3" descr="apj310247f5_lr.gif"/>
          <p:cNvPicPr>
            <a:picLocks noGrp="1" noChangeAspect="1"/>
          </p:cNvPicPr>
          <p:nvPr>
            <p:ph idx="1"/>
          </p:nvPr>
        </p:nvPicPr>
        <p:blipFill>
          <a:blip r:embed="rId4"/>
          <a:srcRect l="-1064" r="-1064"/>
          <a:stretch>
            <a:fillRect/>
          </a:stretch>
        </p:blipFill>
        <p:spPr>
          <a:xfrm>
            <a:off x="125246" y="1359096"/>
            <a:ext cx="9018754" cy="4959967"/>
          </a:xfrm>
        </p:spPr>
      </p:pic>
      <p:sp>
        <p:nvSpPr>
          <p:cNvPr id="5" name="TextBox 4"/>
          <p:cNvSpPr txBox="1"/>
          <p:nvPr/>
        </p:nvSpPr>
        <p:spPr>
          <a:xfrm>
            <a:off x="7749254" y="6430003"/>
            <a:ext cx="1559505" cy="369332"/>
          </a:xfrm>
          <a:prstGeom prst="rect">
            <a:avLst/>
          </a:prstGeom>
          <a:noFill/>
        </p:spPr>
        <p:txBody>
          <a:bodyPr wrap="square" rtlCol="0">
            <a:spAutoFit/>
          </a:bodyPr>
          <a:lstStyle/>
          <a:p>
            <a:r>
              <a:rPr lang="da-DK" dirty="0" err="1" smtClean="0"/>
              <a:t>Jenkins</a:t>
            </a:r>
            <a:r>
              <a:rPr lang="da-DK" dirty="0" smtClean="0"/>
              <a:t> 2009</a:t>
            </a:r>
            <a:endParaRPr lang="da-DK" dirty="0"/>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2" name="Title 1"/>
          <p:cNvSpPr>
            <a:spLocks noGrp="1"/>
          </p:cNvSpPr>
          <p:nvPr>
            <p:ph type="title"/>
          </p:nvPr>
        </p:nvSpPr>
        <p:spPr>
          <a:xfrm>
            <a:off x="457200" y="-49374"/>
            <a:ext cx="8229600" cy="1143000"/>
          </a:xfrm>
        </p:spPr>
        <p:txBody>
          <a:bodyPr/>
          <a:lstStyle/>
          <a:p>
            <a:r>
              <a:rPr lang="da-DK" dirty="0" err="1" smtClean="0">
                <a:solidFill>
                  <a:srgbClr val="FFFFFF"/>
                </a:solidFill>
              </a:rPr>
              <a:t>Concept</a:t>
            </a:r>
            <a:r>
              <a:rPr lang="da-DK" dirty="0" smtClean="0">
                <a:solidFill>
                  <a:srgbClr val="FFFFFF"/>
                </a:solidFill>
              </a:rPr>
              <a:t> of </a:t>
            </a:r>
            <a:r>
              <a:rPr lang="da-DK" dirty="0" err="1" smtClean="0">
                <a:solidFill>
                  <a:srgbClr val="FFFFFF"/>
                </a:solidFill>
              </a:rPr>
              <a:t>dust</a:t>
            </a:r>
            <a:r>
              <a:rPr lang="da-DK" dirty="0" smtClean="0">
                <a:solidFill>
                  <a:srgbClr val="FFFFFF"/>
                </a:solidFill>
              </a:rPr>
              <a:t> </a:t>
            </a:r>
            <a:r>
              <a:rPr lang="da-DK" dirty="0" err="1" smtClean="0">
                <a:solidFill>
                  <a:srgbClr val="FFFFFF"/>
                </a:solidFill>
              </a:rPr>
              <a:t>depletion</a:t>
            </a:r>
            <a:endParaRPr lang="da-DK" dirty="0">
              <a:solidFill>
                <a:srgbClr val="FFFFFF"/>
              </a:solidFill>
            </a:endParaRPr>
          </a:p>
        </p:txBody>
      </p:sp>
      <p:sp>
        <p:nvSpPr>
          <p:cNvPr id="3" name="Content Placeholder 2"/>
          <p:cNvSpPr>
            <a:spLocks noGrp="1"/>
          </p:cNvSpPr>
          <p:nvPr>
            <p:ph idx="1"/>
          </p:nvPr>
        </p:nvSpPr>
        <p:spPr>
          <a:xfrm>
            <a:off x="457200" y="1244442"/>
            <a:ext cx="8229600" cy="5163735"/>
          </a:xfrm>
        </p:spPr>
        <p:txBody>
          <a:bodyPr>
            <a:normAutofit fontScale="70000" lnSpcReduction="20000"/>
          </a:bodyPr>
          <a:lstStyle/>
          <a:p>
            <a:pPr>
              <a:buNone/>
            </a:pPr>
            <a:r>
              <a:rPr lang="en-US" dirty="0" smtClean="0"/>
              <a:t>	The depletion of an element </a:t>
            </a:r>
            <a:r>
              <a:rPr lang="en-US" i="1" dirty="0" smtClean="0"/>
              <a:t>X</a:t>
            </a:r>
            <a:r>
              <a:rPr lang="en-US" dirty="0" smtClean="0"/>
              <a:t> in the ISM is defined in terms of (a logarithm of) its reduction factor below the expected abundance relative to that of hydrogen if all of the atoms were in the gas phase,</a:t>
            </a:r>
          </a:p>
          <a:p>
            <a:pPr>
              <a:buNone/>
            </a:pPr>
            <a:endParaRPr lang="en-US" dirty="0" smtClean="0"/>
          </a:p>
          <a:p>
            <a:pPr algn="ctr">
              <a:buNone/>
            </a:pPr>
            <a:r>
              <a:rPr lang="en-US" dirty="0" smtClean="0"/>
              <a:t>[</a:t>
            </a:r>
            <a:r>
              <a:rPr lang="en-US" i="1" dirty="0" err="1" smtClean="0"/>
              <a:t>X</a:t>
            </a:r>
            <a:r>
              <a:rPr lang="en-US" dirty="0" err="1" smtClean="0"/>
              <a:t>gas</a:t>
            </a:r>
            <a:r>
              <a:rPr lang="en-US" dirty="0" smtClean="0"/>
              <a:t>/H] = </a:t>
            </a:r>
            <a:r>
              <a:rPr lang="en-US" dirty="0" err="1" smtClean="0"/>
              <a:t>log{N(</a:t>
            </a:r>
            <a:r>
              <a:rPr lang="en-US" i="1" dirty="0" err="1" smtClean="0"/>
              <a:t>X</a:t>
            </a:r>
            <a:r>
              <a:rPr lang="en-US" dirty="0" smtClean="0"/>
              <a:t>)/</a:t>
            </a:r>
            <a:r>
              <a:rPr lang="en-US" i="1" dirty="0" smtClean="0"/>
              <a:t>N</a:t>
            </a:r>
            <a:r>
              <a:rPr lang="en-US" dirty="0" smtClean="0"/>
              <a:t>(H)} − </a:t>
            </a:r>
            <a:r>
              <a:rPr lang="en-US" dirty="0" err="1" smtClean="0"/>
              <a:t>log(</a:t>
            </a:r>
            <a:r>
              <a:rPr lang="en-US" i="1" dirty="0" err="1" smtClean="0"/>
              <a:t>X</a:t>
            </a:r>
            <a:r>
              <a:rPr lang="en-US" dirty="0" smtClean="0"/>
              <a:t>/H)</a:t>
            </a:r>
            <a:r>
              <a:rPr lang="en-US" baseline="-25000" dirty="0" smtClean="0">
                <a:latin typeface="Wingdings"/>
                <a:ea typeface="Wingdings"/>
                <a:cs typeface="Wingdings"/>
              </a:rPr>
              <a:t></a:t>
            </a:r>
            <a:endParaRPr lang="en-US" dirty="0" smtClean="0"/>
          </a:p>
          <a:p>
            <a:pPr>
              <a:buNone/>
            </a:pPr>
            <a:endParaRPr lang="en-US" dirty="0" smtClean="0"/>
          </a:p>
          <a:p>
            <a:pPr>
              <a:buNone/>
            </a:pPr>
            <a:r>
              <a:rPr lang="en-US" dirty="0" smtClean="0"/>
              <a:t>	which is based on the assumption that solar abundances (</a:t>
            </a:r>
            <a:r>
              <a:rPr lang="en-US" i="1" dirty="0" smtClean="0"/>
              <a:t>X</a:t>
            </a:r>
            <a:r>
              <a:rPr lang="en-US" dirty="0" smtClean="0"/>
              <a:t>/</a:t>
            </a:r>
            <a:r>
              <a:rPr lang="en-US" dirty="0" err="1" smtClean="0"/>
              <a:t>H)</a:t>
            </a:r>
            <a:r>
              <a:rPr lang="en-US" baseline="-25000" dirty="0" err="1" smtClean="0">
                <a:latin typeface="Wingdings"/>
                <a:ea typeface="Wingdings"/>
                <a:cs typeface="Wingdings"/>
              </a:rPr>
              <a:t></a:t>
            </a:r>
            <a:r>
              <a:rPr lang="en-US" dirty="0" err="1" smtClean="0"/>
              <a:t>are</a:t>
            </a:r>
            <a:r>
              <a:rPr lang="en-US" dirty="0" smtClean="0"/>
              <a:t> good reference values that truly reflect the underlying total abundances. In this formula, </a:t>
            </a:r>
            <a:r>
              <a:rPr lang="en-US" i="1" dirty="0" smtClean="0"/>
              <a:t>N</a:t>
            </a:r>
            <a:r>
              <a:rPr lang="en-US" dirty="0" smtClean="0"/>
              <a:t>(</a:t>
            </a:r>
            <a:r>
              <a:rPr lang="en-US" i="1" dirty="0" smtClean="0"/>
              <a:t>X</a:t>
            </a:r>
            <a:r>
              <a:rPr lang="en-US" dirty="0" smtClean="0"/>
              <a:t>) is the column density of element </a:t>
            </a:r>
            <a:r>
              <a:rPr lang="en-US" i="1" dirty="0" smtClean="0"/>
              <a:t>X </a:t>
            </a:r>
            <a:r>
              <a:rPr lang="en-US" dirty="0" smtClean="0"/>
              <a:t>and </a:t>
            </a:r>
            <a:r>
              <a:rPr lang="en-US" i="1" dirty="0" smtClean="0"/>
              <a:t>N</a:t>
            </a:r>
            <a:r>
              <a:rPr lang="en-US" dirty="0" smtClean="0"/>
              <a:t>(H) represents the column density of hydrogen in both atomic and molecular form, i.e., </a:t>
            </a:r>
            <a:r>
              <a:rPr lang="en-US" i="1" dirty="0" smtClean="0"/>
              <a:t>N</a:t>
            </a:r>
            <a:r>
              <a:rPr lang="en-US" dirty="0" smtClean="0"/>
              <a:t>(H</a:t>
            </a:r>
            <a:r>
              <a:rPr lang="en-US" sz="2286" dirty="0" smtClean="0"/>
              <a:t>I</a:t>
            </a:r>
            <a:r>
              <a:rPr lang="en-US" dirty="0" smtClean="0"/>
              <a:t>) + 2</a:t>
            </a:r>
            <a:r>
              <a:rPr lang="en-US" i="1" dirty="0" smtClean="0"/>
              <a:t>N</a:t>
            </a:r>
            <a:r>
              <a:rPr lang="en-US" dirty="0" smtClean="0"/>
              <a:t>(H</a:t>
            </a:r>
            <a:r>
              <a:rPr lang="en-US" baseline="-25000" dirty="0" smtClean="0"/>
              <a:t>2</a:t>
            </a:r>
            <a:r>
              <a:rPr lang="en-US" dirty="0" smtClean="0"/>
              <a:t>). The missing atoms of element </a:t>
            </a:r>
            <a:r>
              <a:rPr lang="en-US" i="1" dirty="0" smtClean="0"/>
              <a:t>X</a:t>
            </a:r>
            <a:r>
              <a:rPr lang="en-US" dirty="0" smtClean="0"/>
              <a:t> are presumed to be locked up in solids within dust grains or large molecules that are difficult to identify </a:t>
            </a:r>
            <a:r>
              <a:rPr lang="en-US" dirty="0" err="1" smtClean="0"/>
              <a:t>spectroscopically</a:t>
            </a:r>
            <a:r>
              <a:rPr lang="en-US" dirty="0" smtClean="0"/>
              <a:t>, with fractional amounts (again relative to H) given by</a:t>
            </a:r>
          </a:p>
          <a:p>
            <a:pPr algn="ctr">
              <a:buNone/>
            </a:pPr>
            <a:r>
              <a:rPr lang="en-US" dirty="0" smtClean="0"/>
              <a:t>(</a:t>
            </a:r>
            <a:r>
              <a:rPr lang="en-US" i="1" dirty="0" err="1" smtClean="0"/>
              <a:t>X</a:t>
            </a:r>
            <a:r>
              <a:rPr lang="en-US" baseline="-25000" dirty="0" err="1" smtClean="0"/>
              <a:t>dust</a:t>
            </a:r>
            <a:r>
              <a:rPr lang="en-US" dirty="0" smtClean="0"/>
              <a:t>/H) = (</a:t>
            </a:r>
            <a:r>
              <a:rPr lang="en-US" i="1" dirty="0" smtClean="0"/>
              <a:t>X</a:t>
            </a:r>
            <a:r>
              <a:rPr lang="en-US" dirty="0" smtClean="0"/>
              <a:t>/H)</a:t>
            </a:r>
            <a:r>
              <a:rPr lang="en-US" baseline="-25000" dirty="0" smtClean="0">
                <a:latin typeface="Wingdings"/>
                <a:ea typeface="Wingdings"/>
                <a:cs typeface="Wingdings"/>
              </a:rPr>
              <a:t></a:t>
            </a:r>
            <a:r>
              <a:rPr lang="en-US" dirty="0" smtClean="0"/>
              <a:t>(1 − 10</a:t>
            </a:r>
            <a:r>
              <a:rPr lang="en-US" baseline="30000" dirty="0" smtClean="0"/>
              <a:t>[</a:t>
            </a:r>
            <a:r>
              <a:rPr lang="en-US" i="1" baseline="30000" dirty="0" smtClean="0"/>
              <a:t>X</a:t>
            </a:r>
            <a:r>
              <a:rPr lang="en-US" baseline="30000" dirty="0" smtClean="0"/>
              <a:t>gas/H]</a:t>
            </a:r>
            <a:r>
              <a:rPr lang="en-US" dirty="0" smtClean="0"/>
              <a:t>).</a:t>
            </a:r>
            <a:endParaRPr lang="en-US" baseline="30000" dirty="0" smtClean="0"/>
          </a:p>
        </p:txBody>
      </p:sp>
      <p:sp>
        <p:nvSpPr>
          <p:cNvPr id="4" name="TextBox 3"/>
          <p:cNvSpPr txBox="1"/>
          <p:nvPr/>
        </p:nvSpPr>
        <p:spPr>
          <a:xfrm>
            <a:off x="7749254" y="6430003"/>
            <a:ext cx="1559505" cy="369332"/>
          </a:xfrm>
          <a:prstGeom prst="rect">
            <a:avLst/>
          </a:prstGeom>
          <a:noFill/>
        </p:spPr>
        <p:txBody>
          <a:bodyPr wrap="square" rtlCol="0">
            <a:spAutoFit/>
          </a:bodyPr>
          <a:lstStyle/>
          <a:p>
            <a:r>
              <a:rPr lang="da-DK" dirty="0" err="1" smtClean="0"/>
              <a:t>Jenkins</a:t>
            </a:r>
            <a:r>
              <a:rPr lang="da-DK" dirty="0" smtClean="0"/>
              <a:t> 2009</a:t>
            </a:r>
            <a:endParaRPr lang="da-DK"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da-DK"/>
          </a:p>
        </p:txBody>
      </p:sp>
      <p:sp>
        <p:nvSpPr>
          <p:cNvPr id="5" name="TextBox 4"/>
          <p:cNvSpPr txBox="1"/>
          <p:nvPr/>
        </p:nvSpPr>
        <p:spPr>
          <a:xfrm>
            <a:off x="7749254" y="6430003"/>
            <a:ext cx="1559505" cy="369332"/>
          </a:xfrm>
          <a:prstGeom prst="rect">
            <a:avLst/>
          </a:prstGeom>
          <a:noFill/>
        </p:spPr>
        <p:txBody>
          <a:bodyPr wrap="square" rtlCol="0">
            <a:spAutoFit/>
          </a:bodyPr>
          <a:lstStyle/>
          <a:p>
            <a:r>
              <a:rPr lang="da-DK" dirty="0" err="1" smtClean="0"/>
              <a:t>Jenkins</a:t>
            </a:r>
            <a:r>
              <a:rPr lang="da-DK" dirty="0" smtClean="0"/>
              <a:t> 2009</a:t>
            </a:r>
            <a:endParaRPr lang="da-DK" dirty="0"/>
          </a:p>
        </p:txBody>
      </p:sp>
      <p:pic>
        <p:nvPicPr>
          <p:cNvPr id="7" name="Content Placeholder 6" descr="apj310247f7_lr.gif"/>
          <p:cNvPicPr>
            <a:picLocks noGrp="1" noChangeAspect="1"/>
          </p:cNvPicPr>
          <p:nvPr>
            <p:ph idx="1"/>
          </p:nvPr>
        </p:nvPicPr>
        <p:blipFill>
          <a:blip r:embed="rId2"/>
          <a:srcRect l="-44401" r="-44401"/>
          <a:stretch>
            <a:fillRect/>
          </a:stretch>
        </p:blipFill>
        <p:spPr>
          <a:xfrm>
            <a:off x="-861213" y="462223"/>
            <a:ext cx="10851270" cy="5967780"/>
          </a:xfr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59394" name="Rectangle 2"/>
          <p:cNvSpPr>
            <a:spLocks noGrp="1" noChangeArrowheads="1"/>
          </p:cNvSpPr>
          <p:nvPr>
            <p:ph type="title"/>
          </p:nvPr>
        </p:nvSpPr>
        <p:spPr>
          <a:xfrm>
            <a:off x="685800" y="218552"/>
            <a:ext cx="7772400" cy="685800"/>
          </a:xfrm>
        </p:spPr>
        <p:txBody>
          <a:bodyPr>
            <a:normAutofit fontScale="90000"/>
          </a:bodyPr>
          <a:lstStyle/>
          <a:p>
            <a:r>
              <a:rPr lang="en-GB" dirty="0">
                <a:solidFill>
                  <a:srgbClr val="FFFFFF"/>
                </a:solidFill>
                <a:latin typeface="Calibri"/>
                <a:cs typeface="Calibri"/>
              </a:rPr>
              <a:t>Recycling</a:t>
            </a:r>
          </a:p>
        </p:txBody>
      </p:sp>
      <p:pic>
        <p:nvPicPr>
          <p:cNvPr id="59395" name="Picture 3" descr="C:\temp\ism_sciam3_d_900.jpg"/>
          <p:cNvPicPr>
            <a:picLocks noChangeAspect="1" noChangeArrowheads="1"/>
          </p:cNvPicPr>
          <p:nvPr/>
        </p:nvPicPr>
        <p:blipFill>
          <a:blip r:embed="rId4"/>
          <a:srcRect/>
          <a:stretch>
            <a:fillRect/>
          </a:stretch>
        </p:blipFill>
        <p:spPr bwMode="auto">
          <a:xfrm>
            <a:off x="0" y="1179976"/>
            <a:ext cx="9144000" cy="4276725"/>
          </a:xfrm>
          <a:prstGeom prst="rect">
            <a:avLst/>
          </a:prstGeom>
          <a:noFill/>
        </p:spPr>
      </p:pic>
      <p:sp>
        <p:nvSpPr>
          <p:cNvPr id="2" name="TextBox 1"/>
          <p:cNvSpPr txBox="1"/>
          <p:nvPr/>
        </p:nvSpPr>
        <p:spPr>
          <a:xfrm>
            <a:off x="66841" y="5595790"/>
            <a:ext cx="4946316" cy="1015663"/>
          </a:xfrm>
          <a:prstGeom prst="rect">
            <a:avLst/>
          </a:prstGeom>
          <a:noFill/>
        </p:spPr>
        <p:txBody>
          <a:bodyPr wrap="square" rtlCol="0">
            <a:spAutoFit/>
          </a:bodyPr>
          <a:lstStyle/>
          <a:p>
            <a:r>
              <a:rPr lang="en-US" sz="2000" dirty="0" smtClean="0"/>
              <a:t>Stars &gt; 8 </a:t>
            </a:r>
            <a:r>
              <a:rPr lang="en-US" sz="2000" dirty="0" err="1" smtClean="0"/>
              <a:t>M</a:t>
            </a:r>
            <a:r>
              <a:rPr lang="en-US" sz="2000" baseline="-25000" dirty="0" err="1" smtClean="0"/>
              <a:t>sun</a:t>
            </a:r>
            <a:r>
              <a:rPr lang="en-US" sz="2000" dirty="0" smtClean="0"/>
              <a:t>: Short lived (&lt; 1 </a:t>
            </a:r>
            <a:r>
              <a:rPr lang="en-US" sz="2000" dirty="0" err="1" smtClean="0"/>
              <a:t>Gyr</a:t>
            </a:r>
            <a:r>
              <a:rPr lang="en-US" sz="2000" dirty="0" smtClean="0"/>
              <a:t>)</a:t>
            </a:r>
          </a:p>
          <a:p>
            <a:r>
              <a:rPr lang="en-US" sz="2000" dirty="0" smtClean="0"/>
              <a:t>Produce most of the heavier elements, especially all rapid neutron capture elements</a:t>
            </a:r>
            <a:endParaRPr lang="en-US" sz="2000" dirty="0"/>
          </a:p>
        </p:txBody>
      </p:sp>
      <p:sp>
        <p:nvSpPr>
          <p:cNvPr id="3" name="TextBox 2"/>
          <p:cNvSpPr txBox="1"/>
          <p:nvPr/>
        </p:nvSpPr>
        <p:spPr>
          <a:xfrm>
            <a:off x="5253781" y="5568916"/>
            <a:ext cx="4034935" cy="1015663"/>
          </a:xfrm>
          <a:prstGeom prst="rect">
            <a:avLst/>
          </a:prstGeom>
          <a:noFill/>
        </p:spPr>
        <p:txBody>
          <a:bodyPr wrap="square" rtlCol="0">
            <a:spAutoFit/>
          </a:bodyPr>
          <a:lstStyle/>
          <a:p>
            <a:r>
              <a:rPr lang="en-US" sz="2000" dirty="0" smtClean="0"/>
              <a:t>Stars &lt; 8 </a:t>
            </a:r>
            <a:r>
              <a:rPr lang="en-US" sz="2000" dirty="0" err="1" smtClean="0"/>
              <a:t>M</a:t>
            </a:r>
            <a:r>
              <a:rPr lang="en-US" sz="2000" baseline="-25000" dirty="0" err="1" smtClean="0"/>
              <a:t>sun</a:t>
            </a:r>
            <a:r>
              <a:rPr lang="en-US" sz="2000" dirty="0" smtClean="0"/>
              <a:t>: Long lived (&gt; 1 </a:t>
            </a:r>
            <a:r>
              <a:rPr lang="en-US" sz="2000" dirty="0" err="1" smtClean="0"/>
              <a:t>Gyr</a:t>
            </a:r>
            <a:r>
              <a:rPr lang="en-US" sz="2000" dirty="0" smtClean="0"/>
              <a:t>)</a:t>
            </a:r>
          </a:p>
          <a:p>
            <a:r>
              <a:rPr lang="en-US" sz="2000" dirty="0" smtClean="0"/>
              <a:t>Produce mainly C, O and N but also slow neutron capture elements</a:t>
            </a:r>
            <a:endParaRPr lang="en-US" sz="2000" dirty="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0-09-01 at 10.36.57 PM.png"/>
          <p:cNvPicPr>
            <a:picLocks noChangeAspect="1"/>
          </p:cNvPicPr>
          <p:nvPr/>
        </p:nvPicPr>
        <p:blipFill>
          <a:blip r:embed="rId2"/>
          <a:stretch>
            <a:fillRect/>
          </a:stretch>
        </p:blipFill>
        <p:spPr>
          <a:xfrm>
            <a:off x="0" y="6460"/>
            <a:ext cx="9143999" cy="1107618"/>
          </a:xfrm>
          <a:prstGeom prst="rect">
            <a:avLst/>
          </a:prstGeom>
        </p:spPr>
      </p:pic>
      <p:pic>
        <p:nvPicPr>
          <p:cNvPr id="62479" name="Picture 15" descr="C:\temp\psg.gif"/>
          <p:cNvPicPr>
            <a:picLocks noChangeAspect="1" noChangeArrowheads="1"/>
          </p:cNvPicPr>
          <p:nvPr/>
        </p:nvPicPr>
        <p:blipFill>
          <a:blip r:embed="rId3"/>
          <a:srcRect/>
          <a:stretch>
            <a:fillRect/>
          </a:stretch>
        </p:blipFill>
        <p:spPr bwMode="auto">
          <a:xfrm>
            <a:off x="5427663" y="0"/>
            <a:ext cx="3716337" cy="4800600"/>
          </a:xfrm>
          <a:prstGeom prst="rect">
            <a:avLst/>
          </a:prstGeom>
          <a:noFill/>
        </p:spPr>
      </p:pic>
      <p:sp>
        <p:nvSpPr>
          <p:cNvPr id="62466" name="Rectangle 2"/>
          <p:cNvSpPr>
            <a:spLocks noGrp="1" noChangeArrowheads="1"/>
          </p:cNvSpPr>
          <p:nvPr>
            <p:ph type="title"/>
          </p:nvPr>
        </p:nvSpPr>
        <p:spPr>
          <a:xfrm>
            <a:off x="152400" y="76200"/>
            <a:ext cx="5715000" cy="685800"/>
          </a:xfrm>
        </p:spPr>
        <p:txBody>
          <a:bodyPr/>
          <a:lstStyle/>
          <a:p>
            <a:r>
              <a:rPr lang="en-GB" dirty="0" err="1">
                <a:solidFill>
                  <a:srgbClr val="FFFFFF"/>
                </a:solidFill>
              </a:rPr>
              <a:t>Presolar</a:t>
            </a:r>
            <a:r>
              <a:rPr lang="en-GB" dirty="0">
                <a:solidFill>
                  <a:srgbClr val="FFFFFF"/>
                </a:solidFill>
              </a:rPr>
              <a:t> grains</a:t>
            </a:r>
          </a:p>
        </p:txBody>
      </p:sp>
      <p:pic>
        <p:nvPicPr>
          <p:cNvPr id="62467" name="Picture 3" descr="C:\temp\allende.jpg"/>
          <p:cNvPicPr>
            <a:picLocks noChangeAspect="1" noChangeArrowheads="1"/>
          </p:cNvPicPr>
          <p:nvPr/>
        </p:nvPicPr>
        <p:blipFill>
          <a:blip r:embed="rId4"/>
          <a:srcRect/>
          <a:stretch>
            <a:fillRect/>
          </a:stretch>
        </p:blipFill>
        <p:spPr bwMode="auto">
          <a:xfrm>
            <a:off x="5943600" y="4924425"/>
            <a:ext cx="2667000" cy="1857375"/>
          </a:xfrm>
          <a:prstGeom prst="rect">
            <a:avLst/>
          </a:prstGeom>
          <a:noFill/>
        </p:spPr>
      </p:pic>
      <p:pic>
        <p:nvPicPr>
          <p:cNvPr id="62468" name="Picture 4" descr="C:\temp\SiCsm.JPG"/>
          <p:cNvPicPr>
            <a:picLocks noChangeAspect="1" noChangeArrowheads="1"/>
          </p:cNvPicPr>
          <p:nvPr/>
        </p:nvPicPr>
        <p:blipFill>
          <a:blip r:embed="rId5"/>
          <a:srcRect/>
          <a:stretch>
            <a:fillRect/>
          </a:stretch>
        </p:blipFill>
        <p:spPr bwMode="auto">
          <a:xfrm>
            <a:off x="2925763" y="1925250"/>
            <a:ext cx="1189037" cy="1189038"/>
          </a:xfrm>
          <a:prstGeom prst="rect">
            <a:avLst/>
          </a:prstGeom>
          <a:noFill/>
        </p:spPr>
      </p:pic>
      <p:pic>
        <p:nvPicPr>
          <p:cNvPr id="62469" name="Picture 5" descr="C:\temp\graphite.gif"/>
          <p:cNvPicPr>
            <a:picLocks noChangeAspect="1" noChangeArrowheads="1"/>
          </p:cNvPicPr>
          <p:nvPr/>
        </p:nvPicPr>
        <p:blipFill>
          <a:blip r:embed="rId6"/>
          <a:srcRect/>
          <a:stretch>
            <a:fillRect/>
          </a:stretch>
        </p:blipFill>
        <p:spPr bwMode="auto">
          <a:xfrm>
            <a:off x="533400" y="4648200"/>
            <a:ext cx="1500188" cy="1182688"/>
          </a:xfrm>
          <a:prstGeom prst="rect">
            <a:avLst/>
          </a:prstGeom>
          <a:noFill/>
        </p:spPr>
      </p:pic>
      <p:pic>
        <p:nvPicPr>
          <p:cNvPr id="62470" name="Picture 6" descr="C:\temp\psoxide.gif"/>
          <p:cNvPicPr>
            <a:picLocks noChangeAspect="1" noChangeArrowheads="1"/>
          </p:cNvPicPr>
          <p:nvPr/>
        </p:nvPicPr>
        <p:blipFill>
          <a:blip r:embed="rId7"/>
          <a:srcRect/>
          <a:stretch>
            <a:fillRect/>
          </a:stretch>
        </p:blipFill>
        <p:spPr bwMode="auto">
          <a:xfrm>
            <a:off x="2971800" y="4267200"/>
            <a:ext cx="1285875" cy="1227138"/>
          </a:xfrm>
          <a:prstGeom prst="rect">
            <a:avLst/>
          </a:prstGeom>
          <a:noFill/>
        </p:spPr>
      </p:pic>
      <p:sp>
        <p:nvSpPr>
          <p:cNvPr id="62471" name="Text Box 7"/>
          <p:cNvSpPr txBox="1">
            <a:spLocks noChangeArrowheads="1"/>
          </p:cNvSpPr>
          <p:nvPr/>
        </p:nvSpPr>
        <p:spPr bwMode="auto">
          <a:xfrm>
            <a:off x="2271713" y="3160525"/>
            <a:ext cx="2590800" cy="914400"/>
          </a:xfrm>
          <a:prstGeom prst="rect">
            <a:avLst/>
          </a:prstGeom>
          <a:noFill/>
          <a:ln w="9525">
            <a:noFill/>
            <a:miter lim="800000"/>
            <a:headEnd/>
            <a:tailEnd/>
          </a:ln>
          <a:effectLst/>
        </p:spPr>
        <p:txBody>
          <a:bodyPr>
            <a:prstTxWarp prst="textNoShape">
              <a:avLst/>
            </a:prstTxWarp>
            <a:spAutoFit/>
          </a:bodyPr>
          <a:lstStyle/>
          <a:p>
            <a:pPr algn="ctr">
              <a:lnSpc>
                <a:spcPct val="70000"/>
              </a:lnSpc>
              <a:spcBef>
                <a:spcPct val="30000"/>
              </a:spcBef>
            </a:pPr>
            <a:r>
              <a:rPr lang="en-US" b="1" dirty="0" err="1">
                <a:solidFill>
                  <a:srgbClr val="000000"/>
                </a:solidFill>
                <a:latin typeface="Times New Roman"/>
              </a:rPr>
              <a:t>SiC</a:t>
            </a:r>
            <a:endParaRPr lang="en-US" b="1" dirty="0">
              <a:solidFill>
                <a:srgbClr val="000000"/>
              </a:solidFill>
              <a:latin typeface="Times New Roman"/>
            </a:endParaRPr>
          </a:p>
          <a:p>
            <a:pPr algn="ctr">
              <a:lnSpc>
                <a:spcPct val="70000"/>
              </a:lnSpc>
              <a:spcBef>
                <a:spcPct val="30000"/>
              </a:spcBef>
            </a:pPr>
            <a:r>
              <a:rPr lang="en-US" dirty="0">
                <a:solidFill>
                  <a:srgbClr val="000000"/>
                </a:solidFill>
                <a:latin typeface="Times New Roman"/>
              </a:rPr>
              <a:t>10 parts per million</a:t>
            </a:r>
          </a:p>
          <a:p>
            <a:pPr algn="ctr">
              <a:lnSpc>
                <a:spcPct val="70000"/>
              </a:lnSpc>
              <a:spcBef>
                <a:spcPct val="30000"/>
              </a:spcBef>
            </a:pPr>
            <a:r>
              <a:rPr lang="en-US" dirty="0">
                <a:solidFill>
                  <a:srgbClr val="000000"/>
                </a:solidFill>
                <a:latin typeface="Times New Roman"/>
              </a:rPr>
              <a:t>0.1-10</a:t>
            </a:r>
            <a:r>
              <a:rPr lang="en-US" dirty="0">
                <a:solidFill>
                  <a:srgbClr val="000000"/>
                </a:solidFill>
                <a:latin typeface="Times New Roman"/>
                <a:sym typeface="Symbol" charset="2"/>
              </a:rPr>
              <a:t>m</a:t>
            </a:r>
            <a:endParaRPr lang="en-US" dirty="0">
              <a:solidFill>
                <a:srgbClr val="000000"/>
              </a:solidFill>
              <a:latin typeface="Times New Roman"/>
            </a:endParaRPr>
          </a:p>
        </p:txBody>
      </p:sp>
      <p:sp>
        <p:nvSpPr>
          <p:cNvPr id="62472" name="Text Box 8"/>
          <p:cNvSpPr txBox="1">
            <a:spLocks noChangeArrowheads="1"/>
          </p:cNvSpPr>
          <p:nvPr/>
        </p:nvSpPr>
        <p:spPr bwMode="auto">
          <a:xfrm>
            <a:off x="-152400" y="5867400"/>
            <a:ext cx="2895600" cy="914400"/>
          </a:xfrm>
          <a:prstGeom prst="rect">
            <a:avLst/>
          </a:prstGeom>
          <a:noFill/>
          <a:ln w="9525">
            <a:noFill/>
            <a:miter lim="800000"/>
            <a:headEnd/>
            <a:tailEnd/>
          </a:ln>
          <a:effectLst/>
        </p:spPr>
        <p:txBody>
          <a:bodyPr>
            <a:prstTxWarp prst="textNoShape">
              <a:avLst/>
            </a:prstTxWarp>
            <a:spAutoFit/>
          </a:bodyPr>
          <a:lstStyle/>
          <a:p>
            <a:pPr algn="ctr">
              <a:lnSpc>
                <a:spcPct val="70000"/>
              </a:lnSpc>
              <a:spcBef>
                <a:spcPct val="30000"/>
              </a:spcBef>
            </a:pPr>
            <a:r>
              <a:rPr lang="en-US" b="1">
                <a:solidFill>
                  <a:srgbClr val="000000"/>
                </a:solidFill>
                <a:latin typeface="Times New Roman"/>
              </a:rPr>
              <a:t>Graphite</a:t>
            </a:r>
          </a:p>
          <a:p>
            <a:pPr algn="ctr">
              <a:lnSpc>
                <a:spcPct val="70000"/>
              </a:lnSpc>
              <a:spcBef>
                <a:spcPct val="30000"/>
              </a:spcBef>
            </a:pPr>
            <a:r>
              <a:rPr lang="en-US">
                <a:solidFill>
                  <a:srgbClr val="000000"/>
                </a:solidFill>
                <a:latin typeface="Times New Roman"/>
              </a:rPr>
              <a:t>2 parts per million</a:t>
            </a:r>
          </a:p>
          <a:p>
            <a:pPr algn="ctr">
              <a:lnSpc>
                <a:spcPct val="70000"/>
              </a:lnSpc>
              <a:spcBef>
                <a:spcPct val="30000"/>
              </a:spcBef>
            </a:pPr>
            <a:r>
              <a:rPr lang="en-US">
                <a:solidFill>
                  <a:srgbClr val="000000"/>
                </a:solidFill>
                <a:latin typeface="Times New Roman"/>
              </a:rPr>
              <a:t>1-10</a:t>
            </a:r>
            <a:r>
              <a:rPr lang="en-US">
                <a:solidFill>
                  <a:srgbClr val="000000"/>
                </a:solidFill>
                <a:latin typeface="Times New Roman"/>
                <a:sym typeface="Symbol" charset="2"/>
              </a:rPr>
              <a:t>m</a:t>
            </a:r>
            <a:endParaRPr lang="en-US">
              <a:solidFill>
                <a:srgbClr val="000000"/>
              </a:solidFill>
              <a:latin typeface="Times New Roman"/>
            </a:endParaRPr>
          </a:p>
        </p:txBody>
      </p:sp>
      <p:sp>
        <p:nvSpPr>
          <p:cNvPr id="62473" name="Text Box 9"/>
          <p:cNvSpPr txBox="1">
            <a:spLocks noChangeArrowheads="1"/>
          </p:cNvSpPr>
          <p:nvPr/>
        </p:nvSpPr>
        <p:spPr bwMode="auto">
          <a:xfrm>
            <a:off x="2362200" y="5562600"/>
            <a:ext cx="2590800" cy="914400"/>
          </a:xfrm>
          <a:prstGeom prst="rect">
            <a:avLst/>
          </a:prstGeom>
          <a:noFill/>
          <a:ln w="9525">
            <a:noFill/>
            <a:miter lim="800000"/>
            <a:headEnd/>
            <a:tailEnd/>
          </a:ln>
          <a:effectLst/>
        </p:spPr>
        <p:txBody>
          <a:bodyPr>
            <a:prstTxWarp prst="textNoShape">
              <a:avLst/>
            </a:prstTxWarp>
            <a:spAutoFit/>
          </a:bodyPr>
          <a:lstStyle/>
          <a:p>
            <a:pPr algn="ctr">
              <a:lnSpc>
                <a:spcPct val="70000"/>
              </a:lnSpc>
              <a:spcBef>
                <a:spcPct val="30000"/>
              </a:spcBef>
            </a:pPr>
            <a:r>
              <a:rPr lang="en-US" b="1">
                <a:solidFill>
                  <a:srgbClr val="000000"/>
                </a:solidFill>
                <a:latin typeface="Times New Roman"/>
              </a:rPr>
              <a:t>Al</a:t>
            </a:r>
            <a:r>
              <a:rPr lang="en-US" b="1" baseline="-25000">
                <a:solidFill>
                  <a:srgbClr val="000000"/>
                </a:solidFill>
                <a:latin typeface="Times New Roman"/>
              </a:rPr>
              <a:t>2</a:t>
            </a:r>
            <a:r>
              <a:rPr lang="en-US" b="1">
                <a:solidFill>
                  <a:srgbClr val="000000"/>
                </a:solidFill>
                <a:latin typeface="Times New Roman"/>
              </a:rPr>
              <a:t>O</a:t>
            </a:r>
            <a:r>
              <a:rPr lang="en-US" b="1" baseline="-25000">
                <a:solidFill>
                  <a:srgbClr val="000000"/>
                </a:solidFill>
                <a:latin typeface="Times New Roman"/>
              </a:rPr>
              <a:t>3</a:t>
            </a:r>
          </a:p>
          <a:p>
            <a:pPr algn="ctr">
              <a:lnSpc>
                <a:spcPct val="70000"/>
              </a:lnSpc>
              <a:spcBef>
                <a:spcPct val="30000"/>
              </a:spcBef>
            </a:pPr>
            <a:r>
              <a:rPr lang="en-US">
                <a:solidFill>
                  <a:srgbClr val="000000"/>
                </a:solidFill>
                <a:latin typeface="Times New Roman"/>
              </a:rPr>
              <a:t>0.1 parts per million</a:t>
            </a:r>
          </a:p>
          <a:p>
            <a:pPr algn="ctr">
              <a:lnSpc>
                <a:spcPct val="70000"/>
              </a:lnSpc>
              <a:spcBef>
                <a:spcPct val="30000"/>
              </a:spcBef>
            </a:pPr>
            <a:r>
              <a:rPr lang="en-US">
                <a:solidFill>
                  <a:srgbClr val="000000"/>
                </a:solidFill>
                <a:latin typeface="Times New Roman"/>
              </a:rPr>
              <a:t>1-5</a:t>
            </a:r>
            <a:r>
              <a:rPr lang="en-US">
                <a:solidFill>
                  <a:srgbClr val="000000"/>
                </a:solidFill>
                <a:latin typeface="Times New Roman"/>
                <a:sym typeface="Symbol" charset="2"/>
              </a:rPr>
              <a:t>m</a:t>
            </a:r>
            <a:endParaRPr lang="en-US">
              <a:solidFill>
                <a:srgbClr val="000000"/>
              </a:solidFill>
              <a:latin typeface="Times New Roman"/>
            </a:endParaRPr>
          </a:p>
        </p:txBody>
      </p:sp>
      <p:sp>
        <p:nvSpPr>
          <p:cNvPr id="62474" name="Text Box 10"/>
          <p:cNvSpPr txBox="1">
            <a:spLocks noChangeArrowheads="1"/>
          </p:cNvSpPr>
          <p:nvPr/>
        </p:nvSpPr>
        <p:spPr bwMode="auto">
          <a:xfrm>
            <a:off x="5943600" y="4876800"/>
            <a:ext cx="1219200" cy="457200"/>
          </a:xfrm>
          <a:prstGeom prst="rect">
            <a:avLst/>
          </a:prstGeom>
          <a:noFill/>
          <a:ln w="9525">
            <a:noFill/>
            <a:miter lim="800000"/>
            <a:headEnd/>
            <a:tailEnd/>
          </a:ln>
          <a:effectLst/>
        </p:spPr>
        <p:txBody>
          <a:bodyPr>
            <a:prstTxWarp prst="textNoShape">
              <a:avLst/>
            </a:prstTxWarp>
            <a:spAutoFit/>
          </a:bodyPr>
          <a:lstStyle/>
          <a:p>
            <a:pPr algn="ctr"/>
            <a:r>
              <a:rPr lang="en-US" sz="2400">
                <a:solidFill>
                  <a:srgbClr val="000000"/>
                </a:solidFill>
                <a:latin typeface="Times New Roman"/>
              </a:rPr>
              <a:t>Allende</a:t>
            </a:r>
          </a:p>
        </p:txBody>
      </p:sp>
      <p:sp>
        <p:nvSpPr>
          <p:cNvPr id="62475" name="Text Box 11"/>
          <p:cNvSpPr txBox="1">
            <a:spLocks noChangeArrowheads="1"/>
          </p:cNvSpPr>
          <p:nvPr/>
        </p:nvSpPr>
        <p:spPr bwMode="auto">
          <a:xfrm>
            <a:off x="152400" y="1043000"/>
            <a:ext cx="5715000" cy="822325"/>
          </a:xfrm>
          <a:prstGeom prst="rect">
            <a:avLst/>
          </a:prstGeom>
          <a:noFill/>
          <a:ln w="9525">
            <a:noFill/>
            <a:miter lim="800000"/>
            <a:headEnd/>
            <a:tailEnd/>
          </a:ln>
          <a:effectLst/>
        </p:spPr>
        <p:txBody>
          <a:bodyPr>
            <a:prstTxWarp prst="textNoShape">
              <a:avLst/>
            </a:prstTxWarp>
            <a:spAutoFit/>
          </a:bodyPr>
          <a:lstStyle/>
          <a:p>
            <a:r>
              <a:rPr lang="en-US" sz="2400" dirty="0">
                <a:solidFill>
                  <a:srgbClr val="000000"/>
                </a:solidFill>
                <a:latin typeface="Times New Roman"/>
              </a:rPr>
              <a:t>Discovered in 1987 that primitive meteorites contain small quantities of </a:t>
            </a:r>
            <a:r>
              <a:rPr lang="en-US" sz="2400" dirty="0" err="1">
                <a:solidFill>
                  <a:srgbClr val="000000"/>
                </a:solidFill>
                <a:latin typeface="Times New Roman"/>
              </a:rPr>
              <a:t>presolar</a:t>
            </a:r>
            <a:r>
              <a:rPr lang="en-US" sz="2400" dirty="0">
                <a:solidFill>
                  <a:srgbClr val="000000"/>
                </a:solidFill>
                <a:latin typeface="Times New Roman"/>
              </a:rPr>
              <a:t> grains. </a:t>
            </a:r>
          </a:p>
        </p:txBody>
      </p:sp>
      <p:sp>
        <p:nvSpPr>
          <p:cNvPr id="62477" name="Text Box 13"/>
          <p:cNvSpPr txBox="1">
            <a:spLocks noChangeArrowheads="1"/>
          </p:cNvSpPr>
          <p:nvPr/>
        </p:nvSpPr>
        <p:spPr bwMode="auto">
          <a:xfrm>
            <a:off x="76200" y="3657600"/>
            <a:ext cx="2514600" cy="823913"/>
          </a:xfrm>
          <a:prstGeom prst="rect">
            <a:avLst/>
          </a:prstGeom>
          <a:noFill/>
          <a:ln w="9525">
            <a:noFill/>
            <a:miter lim="800000"/>
            <a:headEnd/>
            <a:tailEnd/>
          </a:ln>
          <a:effectLst/>
        </p:spPr>
        <p:txBody>
          <a:bodyPr>
            <a:prstTxWarp prst="textNoShape">
              <a:avLst/>
            </a:prstTxWarp>
            <a:spAutoFit/>
          </a:bodyPr>
          <a:lstStyle/>
          <a:p>
            <a:pPr algn="ctr">
              <a:lnSpc>
                <a:spcPct val="60000"/>
              </a:lnSpc>
              <a:spcBef>
                <a:spcPct val="30000"/>
              </a:spcBef>
            </a:pPr>
            <a:r>
              <a:rPr lang="en-US" b="1">
                <a:solidFill>
                  <a:srgbClr val="000000"/>
                </a:solidFill>
                <a:latin typeface="Times New Roman"/>
              </a:rPr>
              <a:t>Diamond</a:t>
            </a:r>
          </a:p>
          <a:p>
            <a:pPr algn="ctr">
              <a:lnSpc>
                <a:spcPct val="60000"/>
              </a:lnSpc>
              <a:spcBef>
                <a:spcPct val="30000"/>
              </a:spcBef>
            </a:pPr>
            <a:r>
              <a:rPr lang="en-US">
                <a:solidFill>
                  <a:srgbClr val="000000"/>
                </a:solidFill>
                <a:latin typeface="Times New Roman"/>
              </a:rPr>
              <a:t>1000 parts per million</a:t>
            </a:r>
          </a:p>
          <a:p>
            <a:pPr algn="ctr">
              <a:lnSpc>
                <a:spcPct val="60000"/>
              </a:lnSpc>
              <a:spcBef>
                <a:spcPct val="30000"/>
              </a:spcBef>
            </a:pPr>
            <a:r>
              <a:rPr lang="en-US">
                <a:solidFill>
                  <a:srgbClr val="000000"/>
                </a:solidFill>
                <a:latin typeface="Times New Roman"/>
              </a:rPr>
              <a:t>Size ~ 1-5 nm</a:t>
            </a:r>
          </a:p>
        </p:txBody>
      </p:sp>
      <p:pic>
        <p:nvPicPr>
          <p:cNvPr id="62478" name="Picture 14" descr="C:\prediam.gif"/>
          <p:cNvPicPr>
            <a:picLocks noChangeAspect="1" noChangeArrowheads="1"/>
          </p:cNvPicPr>
          <p:nvPr/>
        </p:nvPicPr>
        <p:blipFill>
          <a:blip r:embed="rId8"/>
          <a:srcRect/>
          <a:stretch>
            <a:fillRect/>
          </a:stretch>
        </p:blipFill>
        <p:spPr bwMode="auto">
          <a:xfrm>
            <a:off x="725488" y="2133600"/>
            <a:ext cx="1179512" cy="146685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a:stretch>
            <a:fillRect/>
          </a:stretch>
        </p:blipFill>
        <p:spPr bwMode="auto">
          <a:xfrm>
            <a:off x="3588250" y="2661178"/>
            <a:ext cx="5403349" cy="4246036"/>
          </a:xfrm>
          <a:prstGeom prst="rect">
            <a:avLst/>
          </a:prstGeom>
          <a:noFill/>
          <a:ln w="9525">
            <a:noFill/>
            <a:miter lim="800000"/>
            <a:headEnd/>
            <a:tailEnd/>
          </a:ln>
        </p:spPr>
      </p:pic>
      <p:pic>
        <p:nvPicPr>
          <p:cNvPr id="19" name="Picture 7"/>
          <p:cNvPicPr>
            <a:picLocks noChangeAspect="1" noChangeArrowheads="1"/>
          </p:cNvPicPr>
          <p:nvPr/>
        </p:nvPicPr>
        <p:blipFill>
          <a:blip r:embed="rId3" cstate="print"/>
          <a:srcRect/>
          <a:stretch>
            <a:fillRect/>
          </a:stretch>
        </p:blipFill>
        <p:spPr bwMode="auto">
          <a:xfrm>
            <a:off x="0" y="152400"/>
            <a:ext cx="5662612" cy="2835330"/>
          </a:xfrm>
          <a:prstGeom prst="rect">
            <a:avLst/>
          </a:prstGeom>
          <a:noFill/>
          <a:ln w="9525">
            <a:noFill/>
            <a:miter lim="800000"/>
            <a:headEnd/>
            <a:tailEnd/>
          </a:ln>
        </p:spPr>
      </p:pic>
      <p:sp>
        <p:nvSpPr>
          <p:cNvPr id="32770" name="Title 1"/>
          <p:cNvSpPr>
            <a:spLocks noGrp="1"/>
          </p:cNvSpPr>
          <p:nvPr>
            <p:ph type="title"/>
          </p:nvPr>
        </p:nvSpPr>
        <p:spPr>
          <a:xfrm>
            <a:off x="6019800" y="152400"/>
            <a:ext cx="2743200" cy="1066800"/>
          </a:xfrm>
        </p:spPr>
        <p:txBody>
          <a:bodyPr/>
          <a:lstStyle/>
          <a:p>
            <a:pPr eaLnBrk="1" hangingPunct="1"/>
            <a:r>
              <a:rPr lang="en-US" dirty="0" smtClean="0">
                <a:solidFill>
                  <a:srgbClr val="FFFFFF"/>
                </a:solidFill>
              </a:rPr>
              <a:t>How do we know?</a:t>
            </a:r>
          </a:p>
        </p:txBody>
      </p:sp>
      <p:sp>
        <p:nvSpPr>
          <p:cNvPr id="17" name="TextBox 16"/>
          <p:cNvSpPr txBox="1">
            <a:spLocks noChangeArrowheads="1"/>
          </p:cNvSpPr>
          <p:nvPr/>
        </p:nvSpPr>
        <p:spPr bwMode="auto">
          <a:xfrm>
            <a:off x="4648200" y="2971800"/>
            <a:ext cx="2590800" cy="954107"/>
          </a:xfrm>
          <a:prstGeom prst="rect">
            <a:avLst/>
          </a:prstGeom>
          <a:noFill/>
          <a:ln w="9525">
            <a:noFill/>
            <a:miter lim="800000"/>
            <a:headEnd/>
            <a:tailEnd/>
          </a:ln>
        </p:spPr>
        <p:txBody>
          <a:bodyPr wrap="square">
            <a:spAutoFit/>
          </a:bodyPr>
          <a:lstStyle/>
          <a:p>
            <a:pPr defTabSz="914400"/>
            <a:r>
              <a:rPr lang="en-US" sz="2800" dirty="0" smtClean="0">
                <a:solidFill>
                  <a:srgbClr val="FFFF00"/>
                </a:solidFill>
                <a:latin typeface="Arial" pitchFamily="34" charset="0"/>
              </a:rPr>
              <a:t>&gt;99.99% of Solar System</a:t>
            </a:r>
          </a:p>
        </p:txBody>
      </p:sp>
      <p:cxnSp>
        <p:nvCxnSpPr>
          <p:cNvPr id="18" name="Straight Arrow Connector 17"/>
          <p:cNvCxnSpPr/>
          <p:nvPr/>
        </p:nvCxnSpPr>
        <p:spPr>
          <a:xfrm>
            <a:off x="6689017" y="3930171"/>
            <a:ext cx="367888" cy="3153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a:spLocks noChangeArrowheads="1"/>
          </p:cNvSpPr>
          <p:nvPr/>
        </p:nvSpPr>
        <p:spPr bwMode="auto">
          <a:xfrm>
            <a:off x="2971800" y="609600"/>
            <a:ext cx="2590800" cy="954107"/>
          </a:xfrm>
          <a:prstGeom prst="rect">
            <a:avLst/>
          </a:prstGeom>
          <a:noFill/>
          <a:ln w="9525">
            <a:noFill/>
            <a:miter lim="800000"/>
            <a:headEnd/>
            <a:tailEnd/>
          </a:ln>
        </p:spPr>
        <p:txBody>
          <a:bodyPr wrap="square">
            <a:spAutoFit/>
          </a:bodyPr>
          <a:lstStyle/>
          <a:p>
            <a:pPr defTabSz="914400"/>
            <a:r>
              <a:rPr lang="en-US" sz="2800" dirty="0" smtClean="0">
                <a:solidFill>
                  <a:srgbClr val="FF0000"/>
                </a:solidFill>
                <a:latin typeface="Arial" pitchFamily="34" charset="0"/>
              </a:rPr>
              <a:t>&gt;99.99% of Solar System</a:t>
            </a:r>
          </a:p>
        </p:txBody>
      </p:sp>
    </p:spTree>
    <p:extLst>
      <p:ext uri="{BB962C8B-B14F-4D97-AF65-F5344CB8AC3E}">
        <p14:creationId xmlns:p14="http://schemas.microsoft.com/office/powerpoint/2010/main" val="389986015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770" name="Title 1"/>
          <p:cNvSpPr>
            <a:spLocks noGrp="1"/>
          </p:cNvSpPr>
          <p:nvPr>
            <p:ph type="title"/>
          </p:nvPr>
        </p:nvSpPr>
        <p:spPr>
          <a:xfrm>
            <a:off x="6019800" y="152400"/>
            <a:ext cx="2743200" cy="1066800"/>
          </a:xfrm>
        </p:spPr>
        <p:txBody>
          <a:bodyPr/>
          <a:lstStyle/>
          <a:p>
            <a:pPr eaLnBrk="1" hangingPunct="1"/>
            <a:r>
              <a:rPr lang="en-US" dirty="0" smtClean="0">
                <a:solidFill>
                  <a:srgbClr val="FFFFFF"/>
                </a:solidFill>
              </a:rPr>
              <a:t>How do we know?</a:t>
            </a:r>
          </a:p>
        </p:txBody>
      </p:sp>
      <p:sp>
        <p:nvSpPr>
          <p:cNvPr id="32771" name="Content Placeholder 2"/>
          <p:cNvSpPr>
            <a:spLocks noGrp="1"/>
          </p:cNvSpPr>
          <p:nvPr>
            <p:ph idx="1"/>
          </p:nvPr>
        </p:nvSpPr>
        <p:spPr>
          <a:xfrm>
            <a:off x="228600" y="3124200"/>
            <a:ext cx="3352800" cy="1554163"/>
          </a:xfrm>
        </p:spPr>
        <p:txBody>
          <a:bodyPr/>
          <a:lstStyle/>
          <a:p>
            <a:pPr eaLnBrk="1" hangingPunct="1">
              <a:lnSpc>
                <a:spcPct val="90000"/>
              </a:lnSpc>
            </a:pPr>
            <a:r>
              <a:rPr lang="en-US" dirty="0" smtClean="0"/>
              <a:t>Isotopic ratios in grains extremely unusual and distinct from ranges found in solar system material</a:t>
            </a:r>
          </a:p>
        </p:txBody>
      </p:sp>
      <p:pic>
        <p:nvPicPr>
          <p:cNvPr id="32772" name="Picture 6"/>
          <p:cNvPicPr>
            <a:picLocks noChangeAspect="1" noChangeArrowheads="1"/>
          </p:cNvPicPr>
          <p:nvPr/>
        </p:nvPicPr>
        <p:blipFill>
          <a:blip r:embed="rId2" cstate="print"/>
          <a:srcRect/>
          <a:stretch>
            <a:fillRect/>
          </a:stretch>
        </p:blipFill>
        <p:spPr bwMode="auto">
          <a:xfrm>
            <a:off x="0" y="152400"/>
            <a:ext cx="5662611" cy="2835330"/>
          </a:xfrm>
          <a:prstGeom prst="rect">
            <a:avLst/>
          </a:prstGeom>
          <a:noFill/>
          <a:ln w="9525">
            <a:noFill/>
            <a:miter lim="800000"/>
            <a:headEnd/>
            <a:tailEnd/>
          </a:ln>
        </p:spPr>
      </p:pic>
      <p:sp>
        <p:nvSpPr>
          <p:cNvPr id="32775" name="TextBox 6"/>
          <p:cNvSpPr txBox="1">
            <a:spLocks noChangeArrowheads="1"/>
          </p:cNvSpPr>
          <p:nvPr/>
        </p:nvSpPr>
        <p:spPr bwMode="auto">
          <a:xfrm>
            <a:off x="685800" y="304800"/>
            <a:ext cx="1472416" cy="830997"/>
          </a:xfrm>
          <a:prstGeom prst="rect">
            <a:avLst/>
          </a:prstGeom>
          <a:noFill/>
          <a:ln w="9525">
            <a:noFill/>
            <a:miter lim="800000"/>
            <a:headEnd/>
            <a:tailEnd/>
          </a:ln>
        </p:spPr>
        <p:txBody>
          <a:bodyPr wrap="square">
            <a:spAutoFit/>
          </a:bodyPr>
          <a:lstStyle/>
          <a:p>
            <a:pPr defTabSz="914400"/>
            <a:r>
              <a:rPr lang="en-US" sz="2400" dirty="0" err="1" smtClean="0">
                <a:solidFill>
                  <a:srgbClr val="00FFFF"/>
                </a:solidFill>
                <a:latin typeface="Arial" pitchFamily="34" charset="0"/>
              </a:rPr>
              <a:t>SiC</a:t>
            </a:r>
            <a:r>
              <a:rPr lang="en-US" sz="2400" dirty="0" smtClean="0">
                <a:solidFill>
                  <a:srgbClr val="00FFFF"/>
                </a:solidFill>
                <a:latin typeface="Arial" pitchFamily="34" charset="0"/>
              </a:rPr>
              <a:t> Stardust</a:t>
            </a:r>
          </a:p>
        </p:txBody>
      </p:sp>
      <p:pic>
        <p:nvPicPr>
          <p:cNvPr id="15" name="Picture 3"/>
          <p:cNvPicPr>
            <a:picLocks noChangeAspect="1" noChangeArrowheads="1"/>
          </p:cNvPicPr>
          <p:nvPr/>
        </p:nvPicPr>
        <p:blipFill>
          <a:blip r:embed="rId3" cstate="print"/>
          <a:srcRect/>
          <a:stretch>
            <a:fillRect/>
          </a:stretch>
        </p:blipFill>
        <p:spPr bwMode="auto">
          <a:xfrm>
            <a:off x="3588250" y="2661178"/>
            <a:ext cx="5403349" cy="4246036"/>
          </a:xfrm>
          <a:prstGeom prst="rect">
            <a:avLst/>
          </a:prstGeom>
          <a:noFill/>
          <a:ln w="9525">
            <a:noFill/>
            <a:miter lim="800000"/>
            <a:headEnd/>
            <a:tailEnd/>
          </a:ln>
        </p:spPr>
      </p:pic>
      <p:sp>
        <p:nvSpPr>
          <p:cNvPr id="12" name="TextBox 6"/>
          <p:cNvSpPr txBox="1">
            <a:spLocks noChangeArrowheads="1"/>
          </p:cNvSpPr>
          <p:nvPr/>
        </p:nvSpPr>
        <p:spPr bwMode="auto">
          <a:xfrm>
            <a:off x="7467600" y="2743200"/>
            <a:ext cx="1472416" cy="830997"/>
          </a:xfrm>
          <a:prstGeom prst="rect">
            <a:avLst/>
          </a:prstGeom>
          <a:noFill/>
          <a:ln w="9525">
            <a:noFill/>
            <a:miter lim="800000"/>
            <a:headEnd/>
            <a:tailEnd/>
          </a:ln>
        </p:spPr>
        <p:txBody>
          <a:bodyPr wrap="square">
            <a:spAutoFit/>
          </a:bodyPr>
          <a:lstStyle/>
          <a:p>
            <a:pPr defTabSz="914400"/>
            <a:r>
              <a:rPr lang="en-US" sz="2400" dirty="0" smtClean="0">
                <a:solidFill>
                  <a:srgbClr val="00FFFF"/>
                </a:solidFill>
                <a:latin typeface="Arial" pitchFamily="34" charset="0"/>
              </a:rPr>
              <a:t>O-rich Stardust</a:t>
            </a:r>
          </a:p>
        </p:txBody>
      </p:sp>
    </p:spTree>
    <p:extLst>
      <p:ext uri="{BB962C8B-B14F-4D97-AF65-F5344CB8AC3E}">
        <p14:creationId xmlns:p14="http://schemas.microsoft.com/office/powerpoint/2010/main" val="30993419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0" y="152400"/>
            <a:ext cx="5630797" cy="2819400"/>
          </a:xfrm>
          <a:prstGeom prst="rect">
            <a:avLst/>
          </a:prstGeom>
          <a:noFill/>
          <a:ln w="9525">
            <a:noFill/>
            <a:miter lim="800000"/>
            <a:headEnd/>
            <a:tailEnd/>
          </a:ln>
          <a:effectLst/>
        </p:spPr>
      </p:pic>
      <p:pic>
        <p:nvPicPr>
          <p:cNvPr id="8" name="Picture 4"/>
          <p:cNvPicPr>
            <a:picLocks noChangeAspect="1" noChangeArrowheads="1"/>
          </p:cNvPicPr>
          <p:nvPr/>
        </p:nvPicPr>
        <p:blipFill>
          <a:blip r:embed="rId3" cstate="print"/>
          <a:srcRect/>
          <a:stretch>
            <a:fillRect/>
          </a:stretch>
        </p:blipFill>
        <p:spPr bwMode="auto">
          <a:xfrm>
            <a:off x="3657600" y="2666460"/>
            <a:ext cx="5334000" cy="4191540"/>
          </a:xfrm>
          <a:prstGeom prst="rect">
            <a:avLst/>
          </a:prstGeom>
          <a:noFill/>
          <a:ln w="9525">
            <a:noFill/>
            <a:miter lim="800000"/>
            <a:headEnd/>
            <a:tailEnd/>
          </a:ln>
        </p:spPr>
      </p:pic>
      <p:sp>
        <p:nvSpPr>
          <p:cNvPr id="32770" name="Title 1"/>
          <p:cNvSpPr>
            <a:spLocks noGrp="1"/>
          </p:cNvSpPr>
          <p:nvPr>
            <p:ph type="title"/>
          </p:nvPr>
        </p:nvSpPr>
        <p:spPr>
          <a:xfrm>
            <a:off x="6019800" y="152400"/>
            <a:ext cx="2743200" cy="1066800"/>
          </a:xfrm>
        </p:spPr>
        <p:txBody>
          <a:bodyPr/>
          <a:lstStyle/>
          <a:p>
            <a:pPr eaLnBrk="1" hangingPunct="1"/>
            <a:r>
              <a:rPr lang="en-US" dirty="0" smtClean="0">
                <a:solidFill>
                  <a:srgbClr val="FFFFFF"/>
                </a:solidFill>
              </a:rPr>
              <a:t>How do we know?</a:t>
            </a:r>
          </a:p>
        </p:txBody>
      </p:sp>
      <p:sp>
        <p:nvSpPr>
          <p:cNvPr id="32771" name="Content Placeholder 2"/>
          <p:cNvSpPr>
            <a:spLocks noGrp="1"/>
          </p:cNvSpPr>
          <p:nvPr>
            <p:ph idx="1"/>
          </p:nvPr>
        </p:nvSpPr>
        <p:spPr>
          <a:xfrm>
            <a:off x="76200" y="3322637"/>
            <a:ext cx="3581400" cy="1554163"/>
          </a:xfrm>
        </p:spPr>
        <p:txBody>
          <a:bodyPr/>
          <a:lstStyle/>
          <a:p>
            <a:pPr eaLnBrk="1" hangingPunct="1">
              <a:lnSpc>
                <a:spcPct val="90000"/>
              </a:lnSpc>
            </a:pPr>
            <a:r>
              <a:rPr lang="en-US" sz="3600" dirty="0" smtClean="0"/>
              <a:t>Isotopic variations require </a:t>
            </a:r>
            <a:r>
              <a:rPr lang="en-US" sz="3600" i="1" dirty="0" smtClean="0">
                <a:solidFill>
                  <a:srgbClr val="00FFFF"/>
                </a:solidFill>
              </a:rPr>
              <a:t>nuclear</a:t>
            </a:r>
            <a:r>
              <a:rPr lang="en-US" sz="3600" i="1" dirty="0" smtClean="0"/>
              <a:t> </a:t>
            </a:r>
            <a:r>
              <a:rPr lang="en-US" sz="3600" dirty="0" smtClean="0"/>
              <a:t>processes. </a:t>
            </a:r>
          </a:p>
          <a:p>
            <a:pPr eaLnBrk="1" hangingPunct="1">
              <a:lnSpc>
                <a:spcPct val="90000"/>
              </a:lnSpc>
            </a:pPr>
            <a:r>
              <a:rPr lang="en-US" sz="3600" dirty="0" smtClean="0"/>
              <a:t>Origin in 	</a:t>
            </a:r>
            <a:r>
              <a:rPr lang="en-US" sz="3600" dirty="0" smtClean="0">
                <a:solidFill>
                  <a:srgbClr val="FF00FF"/>
                </a:solidFill>
              </a:rPr>
              <a:t>STARS</a:t>
            </a:r>
          </a:p>
        </p:txBody>
      </p:sp>
      <p:sp>
        <p:nvSpPr>
          <p:cNvPr id="32775" name="TextBox 6"/>
          <p:cNvSpPr txBox="1">
            <a:spLocks noChangeArrowheads="1"/>
          </p:cNvSpPr>
          <p:nvPr/>
        </p:nvSpPr>
        <p:spPr bwMode="auto">
          <a:xfrm>
            <a:off x="685800" y="304800"/>
            <a:ext cx="1472416" cy="830997"/>
          </a:xfrm>
          <a:prstGeom prst="rect">
            <a:avLst/>
          </a:prstGeom>
          <a:noFill/>
          <a:ln w="9525">
            <a:noFill/>
            <a:miter lim="800000"/>
            <a:headEnd/>
            <a:tailEnd/>
          </a:ln>
        </p:spPr>
        <p:txBody>
          <a:bodyPr wrap="square">
            <a:spAutoFit/>
          </a:bodyPr>
          <a:lstStyle/>
          <a:p>
            <a:pPr defTabSz="914400"/>
            <a:r>
              <a:rPr lang="en-US" sz="2400" dirty="0" err="1" smtClean="0">
                <a:solidFill>
                  <a:srgbClr val="00FFFF"/>
                </a:solidFill>
                <a:latin typeface="Arial" pitchFamily="34" charset="0"/>
              </a:rPr>
              <a:t>SiC</a:t>
            </a:r>
            <a:r>
              <a:rPr lang="en-US" sz="2400" dirty="0" smtClean="0">
                <a:solidFill>
                  <a:srgbClr val="00FFFF"/>
                </a:solidFill>
                <a:latin typeface="Arial" pitchFamily="34" charset="0"/>
              </a:rPr>
              <a:t> Stardust</a:t>
            </a:r>
          </a:p>
        </p:txBody>
      </p:sp>
      <p:sp>
        <p:nvSpPr>
          <p:cNvPr id="12" name="TextBox 6"/>
          <p:cNvSpPr txBox="1">
            <a:spLocks noChangeArrowheads="1"/>
          </p:cNvSpPr>
          <p:nvPr/>
        </p:nvSpPr>
        <p:spPr bwMode="auto">
          <a:xfrm>
            <a:off x="7467600" y="2743200"/>
            <a:ext cx="1472416" cy="830997"/>
          </a:xfrm>
          <a:prstGeom prst="rect">
            <a:avLst/>
          </a:prstGeom>
          <a:noFill/>
          <a:ln w="9525">
            <a:noFill/>
            <a:miter lim="800000"/>
            <a:headEnd/>
            <a:tailEnd/>
          </a:ln>
        </p:spPr>
        <p:txBody>
          <a:bodyPr wrap="square">
            <a:spAutoFit/>
          </a:bodyPr>
          <a:lstStyle/>
          <a:p>
            <a:pPr defTabSz="914400"/>
            <a:r>
              <a:rPr lang="en-US" sz="2400" dirty="0" smtClean="0">
                <a:solidFill>
                  <a:srgbClr val="00FFFF"/>
                </a:solidFill>
                <a:latin typeface="Arial" pitchFamily="34" charset="0"/>
              </a:rPr>
              <a:t>O-rich Stardust</a:t>
            </a:r>
          </a:p>
        </p:txBody>
      </p:sp>
      <p:sp>
        <p:nvSpPr>
          <p:cNvPr id="10" name="TextBox 6"/>
          <p:cNvSpPr txBox="1">
            <a:spLocks noChangeArrowheads="1"/>
          </p:cNvSpPr>
          <p:nvPr/>
        </p:nvSpPr>
        <p:spPr bwMode="auto">
          <a:xfrm>
            <a:off x="3200399" y="304800"/>
            <a:ext cx="2010715" cy="461665"/>
          </a:xfrm>
          <a:prstGeom prst="rect">
            <a:avLst/>
          </a:prstGeom>
          <a:noFill/>
          <a:ln w="9525">
            <a:noFill/>
            <a:miter lim="800000"/>
            <a:headEnd/>
            <a:tailEnd/>
          </a:ln>
        </p:spPr>
        <p:txBody>
          <a:bodyPr wrap="square">
            <a:spAutoFit/>
          </a:bodyPr>
          <a:lstStyle/>
          <a:p>
            <a:pPr defTabSz="914400"/>
            <a:r>
              <a:rPr lang="en-US" sz="2400" dirty="0" smtClean="0">
                <a:solidFill>
                  <a:srgbClr val="FFFF00"/>
                </a:solidFill>
                <a:latin typeface="Arial" pitchFamily="34" charset="0"/>
              </a:rPr>
              <a:t>C-rich Stars</a:t>
            </a:r>
          </a:p>
        </p:txBody>
      </p:sp>
    </p:spTree>
    <p:extLst>
      <p:ext uri="{BB962C8B-B14F-4D97-AF65-F5344CB8AC3E}">
        <p14:creationId xmlns:p14="http://schemas.microsoft.com/office/powerpoint/2010/main" val="2909982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34818" name="Title 1"/>
          <p:cNvSpPr>
            <a:spLocks noGrp="1"/>
          </p:cNvSpPr>
          <p:nvPr>
            <p:ph type="title"/>
          </p:nvPr>
        </p:nvSpPr>
        <p:spPr/>
        <p:txBody>
          <a:bodyPr/>
          <a:lstStyle/>
          <a:p>
            <a:pPr eaLnBrk="1" hangingPunct="1"/>
            <a:r>
              <a:rPr lang="en-US" dirty="0" err="1" smtClean="0">
                <a:solidFill>
                  <a:schemeClr val="bg1"/>
                </a:solidFill>
              </a:rPr>
              <a:t>Presolar</a:t>
            </a:r>
            <a:r>
              <a:rPr lang="en-US" dirty="0" smtClean="0">
                <a:solidFill>
                  <a:schemeClr val="bg1"/>
                </a:solidFill>
              </a:rPr>
              <a:t> Stardust</a:t>
            </a:r>
          </a:p>
        </p:txBody>
      </p:sp>
      <p:sp>
        <p:nvSpPr>
          <p:cNvPr id="34819" name="Content Placeholder 2"/>
          <p:cNvSpPr>
            <a:spLocks noGrp="1"/>
          </p:cNvSpPr>
          <p:nvPr>
            <p:ph idx="1"/>
          </p:nvPr>
        </p:nvSpPr>
        <p:spPr>
          <a:xfrm>
            <a:off x="457200" y="1330152"/>
            <a:ext cx="8229600" cy="4983163"/>
          </a:xfrm>
        </p:spPr>
        <p:txBody>
          <a:bodyPr/>
          <a:lstStyle/>
          <a:p>
            <a:pPr eaLnBrk="1" hangingPunct="1"/>
            <a:r>
              <a:rPr lang="en-US" dirty="0" smtClean="0">
                <a:solidFill>
                  <a:schemeClr val="tx1"/>
                </a:solidFill>
              </a:rPr>
              <a:t>Each presolar grain is a solid piece of a </a:t>
            </a:r>
            <a:r>
              <a:rPr lang="en-US" i="1" dirty="0" smtClean="0">
                <a:solidFill>
                  <a:schemeClr val="tx1"/>
                </a:solidFill>
              </a:rPr>
              <a:t>single</a:t>
            </a:r>
            <a:r>
              <a:rPr lang="en-US" dirty="0" smtClean="0">
                <a:solidFill>
                  <a:schemeClr val="tx1"/>
                </a:solidFill>
              </a:rPr>
              <a:t> star at a </a:t>
            </a:r>
            <a:r>
              <a:rPr lang="en-US" i="1" dirty="0" smtClean="0">
                <a:solidFill>
                  <a:schemeClr val="tx1"/>
                </a:solidFill>
              </a:rPr>
              <a:t>given </a:t>
            </a:r>
            <a:r>
              <a:rPr lang="en-US" dirty="0" smtClean="0">
                <a:solidFill>
                  <a:schemeClr val="tx1"/>
                </a:solidFill>
              </a:rPr>
              <a:t>time in its evolution</a:t>
            </a:r>
          </a:p>
          <a:p>
            <a:pPr lvl="1" eaLnBrk="1" hangingPunct="1"/>
            <a:r>
              <a:rPr lang="en-US" dirty="0" smtClean="0">
                <a:solidFill>
                  <a:schemeClr val="tx1"/>
                </a:solidFill>
              </a:rPr>
              <a:t>Isotopic/elemental composition is fossil record of </a:t>
            </a:r>
            <a:r>
              <a:rPr lang="en-US" dirty="0" err="1" smtClean="0">
                <a:solidFill>
                  <a:schemeClr val="tx1"/>
                </a:solidFill>
              </a:rPr>
              <a:t>nucleosynthesis</a:t>
            </a:r>
            <a:endParaRPr lang="en-US" dirty="0" smtClean="0">
              <a:solidFill>
                <a:schemeClr val="tx1"/>
              </a:solidFill>
            </a:endParaRPr>
          </a:p>
          <a:p>
            <a:pPr eaLnBrk="1" hangingPunct="1"/>
            <a:r>
              <a:rPr lang="en-US" dirty="0" smtClean="0">
                <a:solidFill>
                  <a:schemeClr val="tx1"/>
                </a:solidFill>
              </a:rPr>
              <a:t>Laboratory measurements of grains provide detailed information about stellar/interstellar/ early solar system processes</a:t>
            </a:r>
          </a:p>
          <a:p>
            <a:pPr lvl="1" eaLnBrk="1" hangingPunct="1"/>
            <a:r>
              <a:rPr lang="en-US" dirty="0" smtClean="0">
                <a:solidFill>
                  <a:schemeClr val="tx1"/>
                </a:solidFill>
              </a:rPr>
              <a:t>Such analyses possible by modern techniques despite small sizes of grains (&lt;1</a:t>
            </a:r>
            <a:r>
              <a:rPr lang="en-US" dirty="0" smtClean="0">
                <a:solidFill>
                  <a:schemeClr val="tx1"/>
                </a:solidFill>
                <a:latin typeface="Symbol" pitchFamily="18" charset="2"/>
              </a:rPr>
              <a:t>m</a:t>
            </a:r>
            <a:r>
              <a:rPr lang="en-US" dirty="0" smtClean="0">
                <a:solidFill>
                  <a:schemeClr val="tx1"/>
                </a:solidFill>
              </a:rPr>
              <a:t>m)</a:t>
            </a:r>
          </a:p>
        </p:txBody>
      </p:sp>
    </p:spTree>
    <p:extLst>
      <p:ext uri="{BB962C8B-B14F-4D97-AF65-F5344CB8AC3E}">
        <p14:creationId xmlns:p14="http://schemas.microsoft.com/office/powerpoint/2010/main" val="397590556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1" name="Text Box 2"/>
          <p:cNvSpPr txBox="1">
            <a:spLocks noChangeArrowheads="1"/>
          </p:cNvSpPr>
          <p:nvPr/>
        </p:nvSpPr>
        <p:spPr bwMode="auto">
          <a:xfrm>
            <a:off x="323850" y="3860800"/>
            <a:ext cx="35274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rgbClr val="FFFFFF"/>
                </a:solidFill>
                <a:latin typeface="Times" charset="0"/>
                <a:ea typeface="ＭＳ Ｐゴシック" charset="0"/>
                <a:cs typeface="ＭＳ Ｐゴシック" charset="0"/>
                <a:sym typeface="Times" charset="0"/>
              </a:defRPr>
            </a:lvl1pPr>
            <a:lvl2pPr marL="742950" indent="-285750" eaLnBrk="0" hangingPunct="0">
              <a:defRPr sz="1200">
                <a:solidFill>
                  <a:srgbClr val="FFFFFF"/>
                </a:solidFill>
                <a:latin typeface="Times" charset="0"/>
                <a:ea typeface="ＭＳ Ｐゴシック" charset="0"/>
                <a:sym typeface="Times" charset="0"/>
              </a:defRPr>
            </a:lvl2pPr>
            <a:lvl3pPr marL="1143000" indent="-228600" eaLnBrk="0" hangingPunct="0">
              <a:defRPr sz="1200">
                <a:solidFill>
                  <a:srgbClr val="FFFFFF"/>
                </a:solidFill>
                <a:latin typeface="Times" charset="0"/>
                <a:ea typeface="ＭＳ Ｐゴシック" charset="0"/>
                <a:sym typeface="Times" charset="0"/>
              </a:defRPr>
            </a:lvl3pPr>
            <a:lvl4pPr marL="1600200" indent="-228600" eaLnBrk="0" hangingPunct="0">
              <a:defRPr sz="1200">
                <a:solidFill>
                  <a:srgbClr val="FFFFFF"/>
                </a:solidFill>
                <a:latin typeface="Times" charset="0"/>
                <a:ea typeface="ＭＳ Ｐゴシック" charset="0"/>
                <a:sym typeface="Times" charset="0"/>
              </a:defRPr>
            </a:lvl4pPr>
            <a:lvl5pPr marL="2057400" indent="-228600" eaLnBrk="0" hangingPunct="0">
              <a:defRPr sz="1200">
                <a:solidFill>
                  <a:srgbClr val="FFFFFF"/>
                </a:solidFill>
                <a:latin typeface="Times" charset="0"/>
                <a:ea typeface="ＭＳ Ｐゴシック" charset="0"/>
                <a:sym typeface="Times" charset="0"/>
              </a:defRPr>
            </a:lvl5pPr>
            <a:lvl6pPr marL="2514600" indent="-228600" eaLnBrk="0" fontAlgn="base" hangingPunct="0">
              <a:spcBef>
                <a:spcPct val="0"/>
              </a:spcBef>
              <a:spcAft>
                <a:spcPct val="0"/>
              </a:spcAft>
              <a:defRPr sz="1200">
                <a:solidFill>
                  <a:srgbClr val="FFFFFF"/>
                </a:solidFill>
                <a:latin typeface="Times" charset="0"/>
                <a:ea typeface="ＭＳ Ｐゴシック" charset="0"/>
                <a:sym typeface="Times" charset="0"/>
              </a:defRPr>
            </a:lvl6pPr>
            <a:lvl7pPr marL="2971800" indent="-228600" eaLnBrk="0" fontAlgn="base" hangingPunct="0">
              <a:spcBef>
                <a:spcPct val="0"/>
              </a:spcBef>
              <a:spcAft>
                <a:spcPct val="0"/>
              </a:spcAft>
              <a:defRPr sz="1200">
                <a:solidFill>
                  <a:srgbClr val="FFFFFF"/>
                </a:solidFill>
                <a:latin typeface="Times" charset="0"/>
                <a:ea typeface="ＭＳ Ｐゴシック" charset="0"/>
                <a:sym typeface="Times" charset="0"/>
              </a:defRPr>
            </a:lvl7pPr>
            <a:lvl8pPr marL="3429000" indent="-228600" eaLnBrk="0" fontAlgn="base" hangingPunct="0">
              <a:spcBef>
                <a:spcPct val="0"/>
              </a:spcBef>
              <a:spcAft>
                <a:spcPct val="0"/>
              </a:spcAft>
              <a:defRPr sz="1200">
                <a:solidFill>
                  <a:srgbClr val="FFFFFF"/>
                </a:solidFill>
                <a:latin typeface="Times" charset="0"/>
                <a:ea typeface="ＭＳ Ｐゴシック" charset="0"/>
                <a:sym typeface="Times" charset="0"/>
              </a:defRPr>
            </a:lvl8pPr>
            <a:lvl9pPr marL="3886200" indent="-228600" eaLnBrk="0" fontAlgn="base" hangingPunct="0">
              <a:spcBef>
                <a:spcPct val="0"/>
              </a:spcBef>
              <a:spcAft>
                <a:spcPct val="0"/>
              </a:spcAft>
              <a:defRPr sz="1200">
                <a:solidFill>
                  <a:srgbClr val="FFFFFF"/>
                </a:solidFill>
                <a:latin typeface="Times" charset="0"/>
                <a:ea typeface="ＭＳ Ｐゴシック" charset="0"/>
                <a:sym typeface="Times" charset="0"/>
              </a:defRPr>
            </a:lvl9pPr>
          </a:lstStyle>
          <a:p>
            <a:pPr defTabSz="914400" eaLnBrk="1" fontAlgn="base" hangingPunct="1">
              <a:spcBef>
                <a:spcPct val="50000"/>
              </a:spcBef>
              <a:spcAft>
                <a:spcPct val="0"/>
              </a:spcAft>
            </a:pPr>
            <a:r>
              <a:rPr lang="en-US" sz="2400" b="1" smtClean="0">
                <a:latin typeface="Arial" charset="0"/>
              </a:rPr>
              <a:t>The centre of the Milky Way would be a billion times brighter if not for cosmic dust...</a:t>
            </a:r>
          </a:p>
        </p:txBody>
      </p:sp>
      <p:sp>
        <p:nvSpPr>
          <p:cNvPr id="107522" name="Rectangle 3"/>
          <p:cNvSpPr>
            <a:spLocks noGrp="1" noChangeArrowheads="1"/>
          </p:cNvSpPr>
          <p:nvPr>
            <p:ph type="title"/>
          </p:nvPr>
        </p:nvSpPr>
        <p:spPr>
          <a:xfrm>
            <a:off x="250825" y="1422400"/>
            <a:ext cx="3529013" cy="1143000"/>
          </a:xfrm>
        </p:spPr>
        <p:txBody>
          <a:bodyPr/>
          <a:lstStyle/>
          <a:p>
            <a:pPr eaLnBrk="1" hangingPunct="1"/>
            <a:r>
              <a:rPr lang="en-US" sz="5000" dirty="0">
                <a:latin typeface="Gill Sans" charset="0"/>
              </a:rPr>
              <a:t> Interstellar </a:t>
            </a:r>
            <a:br>
              <a:rPr lang="en-US" sz="5000" dirty="0">
                <a:latin typeface="Gill Sans" charset="0"/>
              </a:rPr>
            </a:br>
            <a:r>
              <a:rPr lang="en-US" sz="5000" dirty="0">
                <a:latin typeface="Gill Sans" charset="0"/>
              </a:rPr>
              <a:t>Matter</a:t>
            </a:r>
            <a:br>
              <a:rPr lang="en-US" sz="5000" dirty="0">
                <a:latin typeface="Gill Sans" charset="0"/>
              </a:rPr>
            </a:br>
            <a:r>
              <a:rPr lang="en-US" sz="5000" dirty="0">
                <a:latin typeface="Gill Sans" charset="0"/>
              </a:rPr>
              <a:t>Matters !</a:t>
            </a:r>
          </a:p>
        </p:txBody>
      </p:sp>
      <p:pic>
        <p:nvPicPr>
          <p:cNvPr id="107523" name="Picture 4" descr="MilkyWayRoad_landolf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0"/>
            <a:ext cx="5003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Picture 2" descr="C:\Users\Larry\images\NGC6543a.gif"/>
          <p:cNvPicPr>
            <a:picLocks noChangeAspect="1" noChangeArrowheads="1"/>
          </p:cNvPicPr>
          <p:nvPr/>
        </p:nvPicPr>
        <p:blipFill>
          <a:blip r:embed="rId2" cstate="print"/>
          <a:srcRect/>
          <a:stretch>
            <a:fillRect/>
          </a:stretch>
        </p:blipFill>
        <p:spPr bwMode="auto">
          <a:xfrm>
            <a:off x="152400" y="914400"/>
            <a:ext cx="3124200" cy="3384550"/>
          </a:xfrm>
          <a:prstGeom prst="rect">
            <a:avLst/>
          </a:prstGeom>
          <a:noFill/>
        </p:spPr>
      </p:pic>
      <p:pic>
        <p:nvPicPr>
          <p:cNvPr id="258052" name="Picture 4" descr="C:\Users\Larry\images\SN1987A_RingsCrop.jpg"/>
          <p:cNvPicPr>
            <a:picLocks noChangeAspect="1" noChangeArrowheads="1"/>
          </p:cNvPicPr>
          <p:nvPr/>
        </p:nvPicPr>
        <p:blipFill>
          <a:blip r:embed="rId3" cstate="print"/>
          <a:srcRect/>
          <a:stretch>
            <a:fillRect/>
          </a:stretch>
        </p:blipFill>
        <p:spPr bwMode="auto">
          <a:xfrm>
            <a:off x="5715001" y="0"/>
            <a:ext cx="3429000" cy="3444948"/>
          </a:xfrm>
          <a:prstGeom prst="rect">
            <a:avLst/>
          </a:prstGeom>
          <a:noFill/>
        </p:spPr>
      </p:pic>
      <p:pic>
        <p:nvPicPr>
          <p:cNvPr id="7" name="Picture 5"/>
          <p:cNvPicPr>
            <a:picLocks noChangeAspect="1" noChangeArrowheads="1"/>
          </p:cNvPicPr>
          <p:nvPr/>
        </p:nvPicPr>
        <p:blipFill>
          <a:blip r:embed="rId4" cstate="print"/>
          <a:srcRect/>
          <a:stretch>
            <a:fillRect/>
          </a:stretch>
        </p:blipFill>
        <p:spPr bwMode="auto">
          <a:xfrm>
            <a:off x="3505200" y="4735241"/>
            <a:ext cx="2133600" cy="2122759"/>
          </a:xfrm>
          <a:prstGeom prst="rect">
            <a:avLst/>
          </a:prstGeom>
          <a:noFill/>
          <a:ln w="9525">
            <a:noFill/>
            <a:miter lim="800000"/>
            <a:headEnd/>
            <a:tailEnd/>
          </a:ln>
        </p:spPr>
      </p:pic>
      <p:sp>
        <p:nvSpPr>
          <p:cNvPr id="8" name="TextBox 7"/>
          <p:cNvSpPr txBox="1"/>
          <p:nvPr/>
        </p:nvSpPr>
        <p:spPr>
          <a:xfrm>
            <a:off x="228600" y="3429000"/>
            <a:ext cx="2743200" cy="1938992"/>
          </a:xfrm>
          <a:prstGeom prst="rect">
            <a:avLst/>
          </a:prstGeom>
          <a:solidFill>
            <a:schemeClr val="bg1"/>
          </a:solidFill>
          <a:ln w="38100">
            <a:solidFill>
              <a:srgbClr val="0000FF"/>
            </a:solidFill>
          </a:ln>
        </p:spPr>
        <p:txBody>
          <a:bodyPr wrap="square" rtlCol="0">
            <a:spAutoFit/>
          </a:bodyPr>
          <a:lstStyle/>
          <a:p>
            <a:pPr defTabSz="914400"/>
            <a:r>
              <a:rPr lang="en-US" sz="2400" dirty="0" smtClean="0">
                <a:solidFill>
                  <a:srgbClr val="0000FF"/>
                </a:solidFill>
                <a:latin typeface="Arial" pitchFamily="34" charset="0"/>
              </a:rPr>
              <a:t>Asymptotic Giant Branch (AGB) stars:</a:t>
            </a:r>
          </a:p>
          <a:p>
            <a:pPr defTabSz="914400"/>
            <a:r>
              <a:rPr lang="en-US" sz="2400" dirty="0" smtClean="0">
                <a:solidFill>
                  <a:srgbClr val="FF0000"/>
                </a:solidFill>
                <a:latin typeface="Arial" pitchFamily="34" charset="0"/>
              </a:rPr>
              <a:t>&gt;90% of </a:t>
            </a:r>
            <a:r>
              <a:rPr lang="en-US" sz="2400" dirty="0" err="1" smtClean="0">
                <a:solidFill>
                  <a:srgbClr val="FF0000"/>
                </a:solidFill>
                <a:latin typeface="Arial" pitchFamily="34" charset="0"/>
              </a:rPr>
              <a:t>SiC</a:t>
            </a:r>
            <a:r>
              <a:rPr lang="en-US" sz="2400" dirty="0" smtClean="0">
                <a:solidFill>
                  <a:srgbClr val="FF0000"/>
                </a:solidFill>
                <a:latin typeface="Arial" pitchFamily="34" charset="0"/>
              </a:rPr>
              <a:t>, Silicates, Oxides</a:t>
            </a:r>
            <a:endParaRPr lang="en-US" sz="2400" dirty="0">
              <a:solidFill>
                <a:srgbClr val="FF0000"/>
              </a:solidFill>
              <a:latin typeface="Arial" pitchFamily="34" charset="0"/>
            </a:endParaRPr>
          </a:p>
        </p:txBody>
      </p:sp>
      <p:sp>
        <p:nvSpPr>
          <p:cNvPr id="9" name="TextBox 8"/>
          <p:cNvSpPr txBox="1"/>
          <p:nvPr/>
        </p:nvSpPr>
        <p:spPr>
          <a:xfrm>
            <a:off x="3886200" y="2895600"/>
            <a:ext cx="3657600" cy="1569660"/>
          </a:xfrm>
          <a:prstGeom prst="rect">
            <a:avLst/>
          </a:prstGeom>
          <a:solidFill>
            <a:schemeClr val="bg1"/>
          </a:solidFill>
          <a:ln w="38100">
            <a:solidFill>
              <a:srgbClr val="0000FF"/>
            </a:solidFill>
          </a:ln>
        </p:spPr>
        <p:txBody>
          <a:bodyPr wrap="square" rtlCol="0">
            <a:spAutoFit/>
          </a:bodyPr>
          <a:lstStyle/>
          <a:p>
            <a:pPr defTabSz="914400"/>
            <a:r>
              <a:rPr lang="en-US" sz="2400" dirty="0" smtClean="0">
                <a:solidFill>
                  <a:srgbClr val="0000FF"/>
                </a:solidFill>
                <a:latin typeface="Arial" pitchFamily="34" charset="0"/>
              </a:rPr>
              <a:t>Type II Supernovae</a:t>
            </a:r>
          </a:p>
          <a:p>
            <a:pPr defTabSz="914400"/>
            <a:r>
              <a:rPr lang="en-US" sz="2400" dirty="0" smtClean="0">
                <a:solidFill>
                  <a:srgbClr val="FF0000"/>
                </a:solidFill>
                <a:latin typeface="Arial" pitchFamily="34" charset="0"/>
              </a:rPr>
              <a:t>&lt;10% of </a:t>
            </a:r>
            <a:r>
              <a:rPr lang="en-US" sz="2400" dirty="0" err="1" smtClean="0">
                <a:solidFill>
                  <a:srgbClr val="FF0000"/>
                </a:solidFill>
                <a:latin typeface="Arial" pitchFamily="34" charset="0"/>
              </a:rPr>
              <a:t>SiC</a:t>
            </a:r>
            <a:r>
              <a:rPr lang="en-US" sz="2400" dirty="0" smtClean="0">
                <a:solidFill>
                  <a:srgbClr val="FF0000"/>
                </a:solidFill>
                <a:latin typeface="Arial" pitchFamily="34" charset="0"/>
              </a:rPr>
              <a:t>, Silicates, Oxides, &lt;50% Graphite, 100% Si</a:t>
            </a:r>
            <a:r>
              <a:rPr lang="en-US" sz="2400" baseline="-25000" dirty="0" smtClean="0">
                <a:solidFill>
                  <a:srgbClr val="FF0000"/>
                </a:solidFill>
                <a:latin typeface="Arial" pitchFamily="34" charset="0"/>
              </a:rPr>
              <a:t>3</a:t>
            </a:r>
            <a:r>
              <a:rPr lang="en-US" sz="2400" dirty="0" smtClean="0">
                <a:solidFill>
                  <a:srgbClr val="FF0000"/>
                </a:solidFill>
                <a:latin typeface="Arial" pitchFamily="34" charset="0"/>
              </a:rPr>
              <a:t>N</a:t>
            </a:r>
            <a:r>
              <a:rPr lang="en-US" sz="2400" baseline="-25000" dirty="0" smtClean="0">
                <a:solidFill>
                  <a:srgbClr val="FF0000"/>
                </a:solidFill>
                <a:latin typeface="Arial" pitchFamily="34" charset="0"/>
              </a:rPr>
              <a:t>4 </a:t>
            </a:r>
            <a:endParaRPr lang="en-US" sz="2400" baseline="-25000" dirty="0">
              <a:solidFill>
                <a:srgbClr val="FF0000"/>
              </a:solidFill>
              <a:latin typeface="Arial" pitchFamily="34" charset="0"/>
            </a:endParaRPr>
          </a:p>
        </p:txBody>
      </p:sp>
      <p:sp>
        <p:nvSpPr>
          <p:cNvPr id="10" name="TextBox 9"/>
          <p:cNvSpPr txBox="1"/>
          <p:nvPr/>
        </p:nvSpPr>
        <p:spPr>
          <a:xfrm>
            <a:off x="5486400" y="5657671"/>
            <a:ext cx="3657600" cy="1200329"/>
          </a:xfrm>
          <a:prstGeom prst="rect">
            <a:avLst/>
          </a:prstGeom>
          <a:solidFill>
            <a:schemeClr val="bg1"/>
          </a:solidFill>
          <a:ln w="38100">
            <a:solidFill>
              <a:srgbClr val="0000FF"/>
            </a:solidFill>
          </a:ln>
        </p:spPr>
        <p:txBody>
          <a:bodyPr wrap="square" rtlCol="0">
            <a:spAutoFit/>
          </a:bodyPr>
          <a:lstStyle/>
          <a:p>
            <a:pPr defTabSz="914400"/>
            <a:r>
              <a:rPr lang="en-US" sz="2400" dirty="0" smtClean="0">
                <a:solidFill>
                  <a:srgbClr val="0000FF"/>
                </a:solidFill>
                <a:latin typeface="Arial" pitchFamily="34" charset="0"/>
              </a:rPr>
              <a:t>Classical Novae</a:t>
            </a:r>
          </a:p>
          <a:p>
            <a:pPr defTabSz="914400"/>
            <a:r>
              <a:rPr lang="en-US" sz="2400" dirty="0" smtClean="0">
                <a:solidFill>
                  <a:srgbClr val="FF0000"/>
                </a:solidFill>
                <a:latin typeface="Arial" pitchFamily="34" charset="0"/>
              </a:rPr>
              <a:t>&lt;1% </a:t>
            </a:r>
            <a:r>
              <a:rPr lang="en-US" sz="2400" dirty="0" err="1" smtClean="0">
                <a:solidFill>
                  <a:srgbClr val="FF0000"/>
                </a:solidFill>
                <a:latin typeface="Arial" pitchFamily="34" charset="0"/>
              </a:rPr>
              <a:t>SiC</a:t>
            </a:r>
            <a:r>
              <a:rPr lang="en-US" sz="2400" dirty="0" smtClean="0">
                <a:solidFill>
                  <a:srgbClr val="FF0000"/>
                </a:solidFill>
                <a:latin typeface="Arial" pitchFamily="34" charset="0"/>
              </a:rPr>
              <a:t>, Silicates, Oxides, Graphite</a:t>
            </a:r>
            <a:endParaRPr lang="en-US" sz="2400" baseline="-25000" dirty="0">
              <a:solidFill>
                <a:srgbClr val="FF0000"/>
              </a:solidFill>
              <a:latin typeface="Arial" pitchFamily="34" charset="0"/>
            </a:endParaRPr>
          </a:p>
        </p:txBody>
      </p:sp>
      <p:sp>
        <p:nvSpPr>
          <p:cNvPr id="2" name="Title 1"/>
          <p:cNvSpPr>
            <a:spLocks noGrp="1"/>
          </p:cNvSpPr>
          <p:nvPr>
            <p:ph type="title"/>
          </p:nvPr>
        </p:nvSpPr>
        <p:spPr>
          <a:xfrm>
            <a:off x="0" y="152400"/>
            <a:ext cx="7696200" cy="533400"/>
          </a:xfrm>
        </p:spPr>
        <p:txBody>
          <a:bodyPr/>
          <a:lstStyle/>
          <a:p>
            <a:r>
              <a:rPr lang="en-US" sz="3600" i="1" dirty="0" smtClean="0">
                <a:solidFill>
                  <a:srgbClr val="FFFFFF"/>
                </a:solidFill>
              </a:rPr>
              <a:t>Sources of Presolar Stardust Grains</a:t>
            </a:r>
            <a:endParaRPr lang="en-US" sz="3600" i="1" dirty="0">
              <a:solidFill>
                <a:srgbClr val="FFFFFF"/>
              </a:solidFill>
            </a:endParaRPr>
          </a:p>
        </p:txBody>
      </p:sp>
    </p:spTree>
    <p:extLst>
      <p:ext uri="{BB962C8B-B14F-4D97-AF65-F5344CB8AC3E}">
        <p14:creationId xmlns:p14="http://schemas.microsoft.com/office/powerpoint/2010/main" val="7969048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2" name="Title 1"/>
          <p:cNvSpPr>
            <a:spLocks noGrp="1"/>
          </p:cNvSpPr>
          <p:nvPr>
            <p:ph type="title"/>
          </p:nvPr>
        </p:nvSpPr>
        <p:spPr>
          <a:xfrm>
            <a:off x="457200" y="-56402"/>
            <a:ext cx="8229600" cy="1143000"/>
          </a:xfrm>
        </p:spPr>
        <p:txBody>
          <a:bodyPr>
            <a:normAutofit/>
          </a:bodyPr>
          <a:lstStyle/>
          <a:p>
            <a:r>
              <a:rPr lang="en-US" dirty="0" smtClean="0">
                <a:solidFill>
                  <a:srgbClr val="FFFFFF"/>
                </a:solidFill>
              </a:rPr>
              <a:t>Overview</a:t>
            </a:r>
            <a:endParaRPr lang="da-DK" dirty="0">
              <a:solidFill>
                <a:srgbClr val="FFFFFF"/>
              </a:solidFill>
            </a:endParaRPr>
          </a:p>
        </p:txBody>
      </p:sp>
      <p:sp>
        <p:nvSpPr>
          <p:cNvPr id="7" name="Content Placeholder 6"/>
          <p:cNvSpPr>
            <a:spLocks noGrp="1"/>
          </p:cNvSpPr>
          <p:nvPr>
            <p:ph idx="1"/>
          </p:nvPr>
        </p:nvSpPr>
        <p:spPr>
          <a:xfrm>
            <a:off x="457201" y="1240856"/>
            <a:ext cx="8433582" cy="5382047"/>
          </a:xfrm>
        </p:spPr>
        <p:txBody>
          <a:bodyPr>
            <a:normAutofit fontScale="85000" lnSpcReduction="20000"/>
          </a:bodyPr>
          <a:lstStyle/>
          <a:p>
            <a:r>
              <a:rPr lang="en-GB" dirty="0" smtClean="0"/>
              <a:t>We have from </a:t>
            </a:r>
            <a:r>
              <a:rPr lang="en-GB" dirty="0" err="1" smtClean="0"/>
              <a:t>presolar</a:t>
            </a:r>
            <a:r>
              <a:rPr lang="en-GB" dirty="0" smtClean="0"/>
              <a:t> grains an idea of: </a:t>
            </a:r>
          </a:p>
          <a:p>
            <a:pPr lvl="1"/>
            <a:r>
              <a:rPr lang="en-GB" dirty="0" smtClean="0"/>
              <a:t>Grain types (mineralogy and </a:t>
            </a:r>
            <a:r>
              <a:rPr lang="en-GB" dirty="0" err="1" smtClean="0"/>
              <a:t>crystalstructure</a:t>
            </a:r>
            <a:r>
              <a:rPr lang="en-GB" dirty="0" smtClean="0"/>
              <a:t>).</a:t>
            </a:r>
          </a:p>
          <a:p>
            <a:pPr lvl="1"/>
            <a:r>
              <a:rPr lang="en-GB" dirty="0" smtClean="0"/>
              <a:t>Grain sizes.</a:t>
            </a:r>
          </a:p>
          <a:p>
            <a:pPr lvl="1"/>
            <a:r>
              <a:rPr lang="en-GB" dirty="0" smtClean="0"/>
              <a:t>Grain morphology.</a:t>
            </a:r>
          </a:p>
          <a:p>
            <a:r>
              <a:rPr lang="en-GB" dirty="0" smtClean="0"/>
              <a:t>We have from Standard Abundance Distribution (SAD) an idea of:</a:t>
            </a:r>
          </a:p>
          <a:p>
            <a:pPr lvl="1"/>
            <a:r>
              <a:rPr lang="en-GB" dirty="0" smtClean="0"/>
              <a:t>The relative (solar) abundance of elements.</a:t>
            </a:r>
          </a:p>
          <a:p>
            <a:pPr lvl="1"/>
            <a:r>
              <a:rPr lang="en-GB" dirty="0" smtClean="0"/>
              <a:t>From nuclear physics and explanation for the </a:t>
            </a:r>
            <a:r>
              <a:rPr lang="en-GB" dirty="0" err="1" smtClean="0"/>
              <a:t>r</a:t>
            </a:r>
            <a:r>
              <a:rPr lang="en-GB" dirty="0" smtClean="0"/>
              <a:t>, </a:t>
            </a:r>
            <a:r>
              <a:rPr lang="en-GB" dirty="0" err="1" smtClean="0"/>
              <a:t>s</a:t>
            </a:r>
            <a:r>
              <a:rPr lang="en-GB" dirty="0" smtClean="0"/>
              <a:t> and </a:t>
            </a:r>
            <a:r>
              <a:rPr lang="en-GB" dirty="0" err="1" smtClean="0"/>
              <a:t>p-proceses</a:t>
            </a:r>
            <a:r>
              <a:rPr lang="en-GB" dirty="0" smtClean="0"/>
              <a:t>. </a:t>
            </a:r>
          </a:p>
          <a:p>
            <a:r>
              <a:rPr lang="en-GB" dirty="0" smtClean="0"/>
              <a:t>We have from stellar evolution an idea of:</a:t>
            </a:r>
          </a:p>
          <a:p>
            <a:pPr lvl="1"/>
            <a:r>
              <a:rPr lang="en-GB" dirty="0" smtClean="0"/>
              <a:t>Which stars produces the different elements (and isotopes) in their interior through nuclear fusion and neutron capture. </a:t>
            </a:r>
          </a:p>
          <a:p>
            <a:r>
              <a:rPr lang="en-GB" dirty="0" smtClean="0"/>
              <a:t>We have from depletion patterns of the ISM an idea of:</a:t>
            </a:r>
          </a:p>
          <a:p>
            <a:pPr lvl="1"/>
            <a:r>
              <a:rPr lang="en-GB" dirty="0" smtClean="0"/>
              <a:t>Which elements are locked up in dust grains.</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160338"/>
            <a:ext cx="8229600" cy="855662"/>
          </a:xfrm>
        </p:spPr>
        <p:txBody>
          <a:bodyPr/>
          <a:lstStyle/>
          <a:p>
            <a:r>
              <a:rPr lang="da-DK" dirty="0" err="1" smtClean="0">
                <a:solidFill>
                  <a:srgbClr val="FFFFFF"/>
                </a:solidFill>
              </a:rPr>
              <a:t>Dust</a:t>
            </a:r>
            <a:r>
              <a:rPr lang="da-DK" dirty="0" smtClean="0">
                <a:solidFill>
                  <a:srgbClr val="FFFFFF"/>
                </a:solidFill>
              </a:rPr>
              <a:t> formation in 1987A</a:t>
            </a:r>
            <a:endParaRPr lang="da-DK" dirty="0">
              <a:solidFill>
                <a:srgbClr val="FFFFFF"/>
              </a:solidFill>
            </a:endParaRPr>
          </a:p>
        </p:txBody>
      </p:sp>
      <p:pic>
        <p:nvPicPr>
          <p:cNvPr id="4" name="Content Placeholder 3" descr="Screen shot 2012-03-07 at 9.11.45 PM.png"/>
          <p:cNvPicPr>
            <a:picLocks noGrp="1" noChangeAspect="1"/>
          </p:cNvPicPr>
          <p:nvPr>
            <p:ph idx="1"/>
          </p:nvPr>
        </p:nvPicPr>
        <p:blipFill>
          <a:blip r:embed="rId3"/>
          <a:srcRect l="-40209" r="-40209"/>
          <a:stretch>
            <a:fillRect/>
          </a:stretch>
        </p:blipFill>
        <p:spPr>
          <a:xfrm>
            <a:off x="-899517" y="1341437"/>
            <a:ext cx="10030817" cy="5516563"/>
          </a:xfrm>
        </p:spPr>
      </p:pic>
      <p:sp>
        <p:nvSpPr>
          <p:cNvPr id="5" name="TextBox 4"/>
          <p:cNvSpPr txBox="1"/>
          <p:nvPr/>
        </p:nvSpPr>
        <p:spPr>
          <a:xfrm>
            <a:off x="3409639" y="4394200"/>
            <a:ext cx="2593121" cy="400110"/>
          </a:xfrm>
          <a:prstGeom prst="rect">
            <a:avLst/>
          </a:prstGeom>
          <a:noFill/>
        </p:spPr>
        <p:txBody>
          <a:bodyPr wrap="square" rtlCol="0">
            <a:spAutoFit/>
          </a:bodyPr>
          <a:lstStyle/>
          <a:p>
            <a:r>
              <a:rPr lang="en-GB" sz="2000" dirty="0" smtClean="0">
                <a:solidFill>
                  <a:prstClr val="black"/>
                </a:solidFill>
                <a:latin typeface="Calibri"/>
              </a:rPr>
              <a:t>Observed light curve</a:t>
            </a:r>
            <a:endParaRPr lang="en-GB" sz="2000" dirty="0">
              <a:solidFill>
                <a:prstClr val="black"/>
              </a:solidFill>
              <a:latin typeface="Calibri"/>
            </a:endParaRPr>
          </a:p>
        </p:txBody>
      </p:sp>
      <p:sp>
        <p:nvSpPr>
          <p:cNvPr id="6" name="TextBox 5"/>
          <p:cNvSpPr txBox="1"/>
          <p:nvPr/>
        </p:nvSpPr>
        <p:spPr>
          <a:xfrm>
            <a:off x="4080320" y="1732646"/>
            <a:ext cx="2806700" cy="707886"/>
          </a:xfrm>
          <a:prstGeom prst="rect">
            <a:avLst/>
          </a:prstGeom>
          <a:noFill/>
        </p:spPr>
        <p:txBody>
          <a:bodyPr wrap="square" rtlCol="0">
            <a:spAutoFit/>
          </a:bodyPr>
          <a:lstStyle/>
          <a:p>
            <a:r>
              <a:rPr lang="en-GB" sz="2000" dirty="0" smtClean="0">
                <a:solidFill>
                  <a:prstClr val="black"/>
                </a:solidFill>
                <a:latin typeface="Calibri"/>
              </a:rPr>
              <a:t>Theoretical light curve (</a:t>
            </a:r>
            <a:r>
              <a:rPr lang="en-GB" sz="2000" baseline="30000" dirty="0" smtClean="0">
                <a:solidFill>
                  <a:prstClr val="black"/>
                </a:solidFill>
                <a:latin typeface="Calibri"/>
              </a:rPr>
              <a:t>56</a:t>
            </a:r>
            <a:r>
              <a:rPr lang="en-GB" sz="2000" dirty="0" smtClean="0">
                <a:solidFill>
                  <a:prstClr val="black"/>
                </a:solidFill>
                <a:latin typeface="Calibri"/>
              </a:rPr>
              <a:t>Co+</a:t>
            </a:r>
            <a:r>
              <a:rPr lang="en-GB" sz="2000" baseline="30000" dirty="0" smtClean="0">
                <a:solidFill>
                  <a:prstClr val="black"/>
                </a:solidFill>
                <a:latin typeface="Calibri"/>
              </a:rPr>
              <a:t>57</a:t>
            </a:r>
            <a:r>
              <a:rPr lang="en-GB" sz="2000" dirty="0" smtClean="0">
                <a:solidFill>
                  <a:prstClr val="black"/>
                </a:solidFill>
                <a:latin typeface="Calibri"/>
              </a:rPr>
              <a:t>Co decay only)</a:t>
            </a:r>
            <a:endParaRPr lang="en-GB" sz="2000" dirty="0">
              <a:solidFill>
                <a:prstClr val="black"/>
              </a:solidFill>
              <a:latin typeface="Calibri"/>
            </a:endParaRPr>
          </a:p>
        </p:txBody>
      </p:sp>
      <p:sp>
        <p:nvSpPr>
          <p:cNvPr id="7" name="TextBox 6"/>
          <p:cNvSpPr txBox="1"/>
          <p:nvPr/>
        </p:nvSpPr>
        <p:spPr>
          <a:xfrm>
            <a:off x="6771520" y="6435218"/>
            <a:ext cx="2603064" cy="400110"/>
          </a:xfrm>
          <a:prstGeom prst="rect">
            <a:avLst/>
          </a:prstGeom>
          <a:noFill/>
        </p:spPr>
        <p:txBody>
          <a:bodyPr wrap="square" rtlCol="0">
            <a:spAutoFit/>
          </a:bodyPr>
          <a:lstStyle/>
          <a:p>
            <a:r>
              <a:rPr lang="da-DK" sz="2000" dirty="0" err="1" smtClean="0">
                <a:solidFill>
                  <a:prstClr val="black"/>
                </a:solidFill>
                <a:latin typeface="Calibri"/>
              </a:rPr>
              <a:t>Whitelock</a:t>
            </a:r>
            <a:r>
              <a:rPr lang="da-DK" sz="2000" dirty="0" smtClean="0">
                <a:solidFill>
                  <a:prstClr val="black"/>
                </a:solidFill>
                <a:latin typeface="Calibri"/>
              </a:rPr>
              <a:t> et al. 1989</a:t>
            </a:r>
            <a:endParaRPr lang="da-DK" sz="2000" dirty="0">
              <a:solidFill>
                <a:prstClr val="black"/>
              </a:solidFill>
              <a:latin typeface="Calibri"/>
            </a:endParaRPr>
          </a:p>
        </p:txBody>
      </p:sp>
      <p:sp>
        <p:nvSpPr>
          <p:cNvPr id="8" name="Up-Down Arrow 7"/>
          <p:cNvSpPr/>
          <p:nvPr/>
        </p:nvSpPr>
        <p:spPr>
          <a:xfrm>
            <a:off x="6756400" y="4051300"/>
            <a:ext cx="215900" cy="1216152"/>
          </a:xfrm>
          <a:prstGeom prst="upDownArrow">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alibri"/>
            </a:endParaRPr>
          </a:p>
        </p:txBody>
      </p:sp>
      <p:sp>
        <p:nvSpPr>
          <p:cNvPr id="9" name="TextBox 8"/>
          <p:cNvSpPr txBox="1"/>
          <p:nvPr/>
        </p:nvSpPr>
        <p:spPr>
          <a:xfrm>
            <a:off x="7023100" y="4521200"/>
            <a:ext cx="1778000" cy="400110"/>
          </a:xfrm>
          <a:prstGeom prst="rect">
            <a:avLst/>
          </a:prstGeom>
          <a:noFill/>
        </p:spPr>
        <p:txBody>
          <a:bodyPr wrap="square" rtlCol="0">
            <a:spAutoFit/>
          </a:bodyPr>
          <a:lstStyle/>
          <a:p>
            <a:r>
              <a:rPr lang="da-DK" sz="2000" dirty="0" err="1" smtClean="0">
                <a:solidFill>
                  <a:prstClr val="black"/>
                </a:solidFill>
                <a:latin typeface="Calibri"/>
              </a:rPr>
              <a:t>Dust</a:t>
            </a:r>
            <a:r>
              <a:rPr lang="da-DK" sz="2000" dirty="0" smtClean="0">
                <a:solidFill>
                  <a:prstClr val="black"/>
                </a:solidFill>
                <a:latin typeface="Calibri"/>
              </a:rPr>
              <a:t> </a:t>
            </a:r>
            <a:r>
              <a:rPr lang="da-DK" sz="2000" dirty="0" err="1" smtClean="0">
                <a:solidFill>
                  <a:prstClr val="black"/>
                </a:solidFill>
                <a:latin typeface="Calibri"/>
              </a:rPr>
              <a:t>extinction</a:t>
            </a:r>
            <a:endParaRPr lang="da-DK" sz="2000"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88066" name="Rectangle 2"/>
          <p:cNvSpPr>
            <a:spLocks noGrp="1" noChangeArrowheads="1"/>
          </p:cNvSpPr>
          <p:nvPr>
            <p:ph type="title"/>
          </p:nvPr>
        </p:nvSpPr>
        <p:spPr>
          <a:xfrm>
            <a:off x="685800" y="11900"/>
            <a:ext cx="7772400" cy="1143000"/>
          </a:xfrm>
        </p:spPr>
        <p:txBody>
          <a:bodyPr/>
          <a:lstStyle/>
          <a:p>
            <a:r>
              <a:rPr lang="en-US" dirty="0">
                <a:solidFill>
                  <a:srgbClr val="FFFFFF"/>
                </a:solidFill>
              </a:rPr>
              <a:t>AGB star: not to scale!</a:t>
            </a:r>
          </a:p>
        </p:txBody>
      </p:sp>
      <p:pic>
        <p:nvPicPr>
          <p:cNvPr id="88067" name="Picture 3" descr="scen_jh_col"/>
          <p:cNvPicPr>
            <a:picLocks noChangeAspect="1" noChangeArrowheads="1"/>
          </p:cNvPicPr>
          <p:nvPr/>
        </p:nvPicPr>
        <p:blipFill>
          <a:blip r:embed="rId4"/>
          <a:srcRect/>
          <a:stretch>
            <a:fillRect/>
          </a:stretch>
        </p:blipFill>
        <p:spPr bwMode="auto">
          <a:xfrm>
            <a:off x="0" y="1371600"/>
            <a:ext cx="9144000" cy="4733925"/>
          </a:xfrm>
          <a:prstGeom prst="rect">
            <a:avLst/>
          </a:prstGeom>
          <a:noFill/>
        </p:spPr>
      </p:pic>
      <p:sp>
        <p:nvSpPr>
          <p:cNvPr id="88068" name="Text Box 4"/>
          <p:cNvSpPr txBox="1">
            <a:spLocks noChangeArrowheads="1"/>
          </p:cNvSpPr>
          <p:nvPr/>
        </p:nvSpPr>
        <p:spPr bwMode="auto">
          <a:xfrm>
            <a:off x="609600" y="6384925"/>
            <a:ext cx="7924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latin typeface="Arial"/>
                <a:ea typeface="ＭＳ Ｐゴシック"/>
                <a:cs typeface="ＭＳ Ｐゴシック"/>
              </a:rPr>
              <a:t>Habing &amp; Olofsson, 2003, Asymptotic Giant Branch Stars, Springer</a:t>
            </a:r>
            <a:endParaRPr lang="en-US">
              <a:solidFill>
                <a:srgbClr val="000000"/>
              </a:solidFill>
              <a:latin typeface="Arial"/>
              <a:ea typeface="ＭＳ Ｐゴシック"/>
              <a:cs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1 at 10.36.57 PM.png"/>
          <p:cNvPicPr>
            <a:picLocks noChangeAspect="1"/>
          </p:cNvPicPr>
          <p:nvPr/>
        </p:nvPicPr>
        <p:blipFill>
          <a:blip r:embed="rId3"/>
          <a:stretch>
            <a:fillRect/>
          </a:stretch>
        </p:blipFill>
        <p:spPr>
          <a:xfrm>
            <a:off x="0" y="6460"/>
            <a:ext cx="9143999" cy="1107618"/>
          </a:xfrm>
          <a:prstGeom prst="rect">
            <a:avLst/>
          </a:prstGeom>
        </p:spPr>
      </p:pic>
      <p:pic>
        <p:nvPicPr>
          <p:cNvPr id="15362" name="Picture 2" descr="sedlmayr6"/>
          <p:cNvPicPr>
            <a:picLocks noChangeAspect="1" noChangeArrowheads="1"/>
          </p:cNvPicPr>
          <p:nvPr/>
        </p:nvPicPr>
        <p:blipFill>
          <a:blip r:embed="rId4"/>
          <a:srcRect/>
          <a:stretch>
            <a:fillRect/>
          </a:stretch>
        </p:blipFill>
        <p:spPr bwMode="auto">
          <a:xfrm>
            <a:off x="1219200" y="1066800"/>
            <a:ext cx="6519863" cy="5257800"/>
          </a:xfrm>
          <a:prstGeom prst="rect">
            <a:avLst/>
          </a:prstGeom>
          <a:noFill/>
        </p:spPr>
      </p:pic>
      <p:sp>
        <p:nvSpPr>
          <p:cNvPr id="15363" name="Rectangle 3"/>
          <p:cNvSpPr>
            <a:spLocks noGrp="1" noChangeArrowheads="1"/>
          </p:cNvSpPr>
          <p:nvPr>
            <p:ph type="title"/>
          </p:nvPr>
        </p:nvSpPr>
        <p:spPr>
          <a:xfrm>
            <a:off x="-1" y="104175"/>
            <a:ext cx="9143999" cy="914400"/>
          </a:xfrm>
        </p:spPr>
        <p:txBody>
          <a:bodyPr/>
          <a:lstStyle/>
          <a:p>
            <a:r>
              <a:rPr lang="en-US" sz="4000" dirty="0">
                <a:solidFill>
                  <a:srgbClr val="FFFFFF"/>
                </a:solidFill>
              </a:rPr>
              <a:t>Bond energies of abundant elements</a:t>
            </a:r>
          </a:p>
        </p:txBody>
      </p:sp>
      <p:sp>
        <p:nvSpPr>
          <p:cNvPr id="15364" name="Oval 4"/>
          <p:cNvSpPr>
            <a:spLocks noChangeArrowheads="1"/>
          </p:cNvSpPr>
          <p:nvPr/>
        </p:nvSpPr>
        <p:spPr bwMode="auto">
          <a:xfrm>
            <a:off x="6400800" y="1752600"/>
            <a:ext cx="609600" cy="457200"/>
          </a:xfrm>
          <a:prstGeom prst="ellipse">
            <a:avLst/>
          </a:prstGeom>
          <a:noFill/>
          <a:ln w="25400">
            <a:solidFill>
              <a:srgbClr val="FF0000"/>
            </a:solidFill>
            <a:round/>
            <a:headEnd/>
            <a:tailEnd/>
          </a:ln>
          <a:effectLst/>
        </p:spPr>
        <p:txBody>
          <a:bodyPr wrap="none" anchor="ctr">
            <a:prstTxWarp prst="textNoShape">
              <a:avLst/>
            </a:prstTxWarp>
          </a:bodyPr>
          <a:lstStyle/>
          <a:p>
            <a:endParaRPr lang="da-DK">
              <a:solidFill>
                <a:srgbClr val="000000"/>
              </a:solidFill>
              <a:latin typeface="Arial"/>
              <a:ea typeface="ＭＳ Ｐゴシック"/>
              <a:cs typeface="ＭＳ Ｐゴシック"/>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88066" name="Rectangle 2"/>
          <p:cNvSpPr>
            <a:spLocks noGrp="1" noChangeArrowheads="1"/>
          </p:cNvSpPr>
          <p:nvPr>
            <p:ph type="title"/>
          </p:nvPr>
        </p:nvSpPr>
        <p:spPr>
          <a:xfrm>
            <a:off x="685800" y="11900"/>
            <a:ext cx="7772400" cy="1143000"/>
          </a:xfrm>
        </p:spPr>
        <p:txBody>
          <a:bodyPr/>
          <a:lstStyle/>
          <a:p>
            <a:r>
              <a:rPr lang="en-US" dirty="0">
                <a:solidFill>
                  <a:srgbClr val="FFFFFF"/>
                </a:solidFill>
              </a:rPr>
              <a:t>AGB star: not to scale!</a:t>
            </a:r>
          </a:p>
        </p:txBody>
      </p:sp>
      <p:pic>
        <p:nvPicPr>
          <p:cNvPr id="88067" name="Picture 3" descr="scen_jh_col"/>
          <p:cNvPicPr>
            <a:picLocks noChangeAspect="1" noChangeArrowheads="1"/>
          </p:cNvPicPr>
          <p:nvPr/>
        </p:nvPicPr>
        <p:blipFill>
          <a:blip r:embed="rId4"/>
          <a:srcRect/>
          <a:stretch>
            <a:fillRect/>
          </a:stretch>
        </p:blipFill>
        <p:spPr bwMode="auto">
          <a:xfrm>
            <a:off x="0" y="1371600"/>
            <a:ext cx="9144000" cy="4733925"/>
          </a:xfrm>
          <a:prstGeom prst="rect">
            <a:avLst/>
          </a:prstGeom>
          <a:noFill/>
        </p:spPr>
      </p:pic>
      <p:sp>
        <p:nvSpPr>
          <p:cNvPr id="88068" name="Text Box 4"/>
          <p:cNvSpPr txBox="1">
            <a:spLocks noChangeArrowheads="1"/>
          </p:cNvSpPr>
          <p:nvPr/>
        </p:nvSpPr>
        <p:spPr bwMode="auto">
          <a:xfrm>
            <a:off x="609600" y="6384925"/>
            <a:ext cx="79248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a:solidFill>
                  <a:srgbClr val="000000"/>
                </a:solidFill>
                <a:latin typeface="Arial"/>
                <a:ea typeface="ＭＳ Ｐゴシック"/>
                <a:cs typeface="ＭＳ Ｐゴシック"/>
              </a:rPr>
              <a:t>Habing &amp; Olofsson, 2003, Asymptotic Giant Branch Stars, Springer</a:t>
            </a:r>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5713185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17632"/>
            <a:ext cx="8229600" cy="1143000"/>
          </a:xfrm>
        </p:spPr>
        <p:txBody>
          <a:bodyPr/>
          <a:lstStyle/>
          <a:p>
            <a:r>
              <a:rPr lang="en-US" dirty="0" smtClean="0">
                <a:solidFill>
                  <a:srgbClr val="FFFFFF"/>
                </a:solidFill>
              </a:rPr>
              <a:t>Microphysics of dust-driven winds</a:t>
            </a:r>
            <a:endParaRPr lang="da-DK" dirty="0">
              <a:solidFill>
                <a:srgbClr val="FFFFFF"/>
              </a:solidFill>
            </a:endParaRPr>
          </a:p>
        </p:txBody>
      </p:sp>
      <p:pic>
        <p:nvPicPr>
          <p:cNvPr id="4" name="Content Placeholder 3" descr="Screen shot 2012-03-08 at 10.08.54 PM.png"/>
          <p:cNvPicPr>
            <a:picLocks noGrp="1" noChangeAspect="1"/>
          </p:cNvPicPr>
          <p:nvPr>
            <p:ph idx="1"/>
          </p:nvPr>
        </p:nvPicPr>
        <p:blipFill>
          <a:blip r:embed="rId3"/>
          <a:srcRect l="-10400" r="-10400"/>
          <a:stretch>
            <a:fillRect/>
          </a:stretch>
        </p:blipFill>
        <p:spPr>
          <a:xfrm>
            <a:off x="227960" y="1242160"/>
            <a:ext cx="8708136" cy="4789140"/>
          </a:xfrm>
        </p:spPr>
      </p:pic>
      <p:sp>
        <p:nvSpPr>
          <p:cNvPr id="5" name="TextBox 4"/>
          <p:cNvSpPr txBox="1"/>
          <p:nvPr/>
        </p:nvSpPr>
        <p:spPr>
          <a:xfrm>
            <a:off x="243080" y="6091142"/>
            <a:ext cx="6787858" cy="707886"/>
          </a:xfrm>
          <a:prstGeom prst="rect">
            <a:avLst/>
          </a:prstGeom>
          <a:noFill/>
        </p:spPr>
        <p:txBody>
          <a:bodyPr wrap="square" rtlCol="0">
            <a:spAutoFit/>
          </a:bodyPr>
          <a:lstStyle/>
          <a:p>
            <a:pPr algn="ctr"/>
            <a:r>
              <a:rPr lang="en-US" sz="2000" dirty="0" smtClean="0">
                <a:solidFill>
                  <a:prstClr val="black"/>
                </a:solidFill>
                <a:latin typeface="Calibri"/>
              </a:rPr>
              <a:t>Dust grains acquire momentum from stellar photons and transfer it to the surrounding gas via collisions.</a:t>
            </a:r>
            <a:endParaRPr lang="da-DK" sz="2000" dirty="0">
              <a:solidFill>
                <a:prstClr val="black"/>
              </a:solidFill>
              <a:latin typeface="Calibri"/>
            </a:endParaRPr>
          </a:p>
        </p:txBody>
      </p:sp>
      <p:sp>
        <p:nvSpPr>
          <p:cNvPr id="7" name="TextBox 6"/>
          <p:cNvSpPr txBox="1"/>
          <p:nvPr/>
        </p:nvSpPr>
        <p:spPr>
          <a:xfrm>
            <a:off x="7499650" y="6404877"/>
            <a:ext cx="2094350" cy="400110"/>
          </a:xfrm>
          <a:prstGeom prst="rect">
            <a:avLst/>
          </a:prstGeom>
          <a:noFill/>
        </p:spPr>
        <p:txBody>
          <a:bodyPr wrap="square" rtlCol="0">
            <a:spAutoFit/>
          </a:bodyPr>
          <a:lstStyle/>
          <a:p>
            <a:r>
              <a:rPr lang="da-DK" sz="2000" dirty="0" err="1" smtClean="0">
                <a:solidFill>
                  <a:prstClr val="black"/>
                </a:solidFill>
                <a:latin typeface="Calibri"/>
              </a:rPr>
              <a:t>Höfner</a:t>
            </a:r>
            <a:r>
              <a:rPr lang="da-DK" sz="2000" dirty="0" smtClean="0">
                <a:solidFill>
                  <a:prstClr val="black"/>
                </a:solidFill>
                <a:latin typeface="Calibri"/>
              </a:rPr>
              <a:t> 2011</a:t>
            </a:r>
            <a:endParaRPr lang="da-DK" sz="2000"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57" name="Picture 17" descr="chemistry_the_simple_picture_white"/>
          <p:cNvPicPr>
            <a:picLocks noChangeAspect="1" noChangeArrowheads="1"/>
          </p:cNvPicPr>
          <p:nvPr/>
        </p:nvPicPr>
        <p:blipFill>
          <a:blip r:embed="rId4"/>
          <a:srcRect/>
          <a:stretch>
            <a:fillRect/>
          </a:stretch>
        </p:blipFill>
        <p:spPr bwMode="auto">
          <a:xfrm>
            <a:off x="-15678" y="-3280"/>
            <a:ext cx="9156700" cy="6858000"/>
          </a:xfrm>
          <a:prstGeom prst="rect">
            <a:avLst/>
          </a:prstGeom>
          <a:noFill/>
        </p:spPr>
      </p:pic>
      <p:pic>
        <p:nvPicPr>
          <p:cNvPr id="14" name="Picture 13" descr="Screen shot 2010-09-01 at 10.36.57 PM.png"/>
          <p:cNvPicPr>
            <a:picLocks noChangeAspect="1"/>
          </p:cNvPicPr>
          <p:nvPr/>
        </p:nvPicPr>
        <p:blipFill>
          <a:blip r:embed="rId5"/>
          <a:stretch>
            <a:fillRect/>
          </a:stretch>
        </p:blipFill>
        <p:spPr>
          <a:xfrm>
            <a:off x="0" y="6460"/>
            <a:ext cx="9143999" cy="1107618"/>
          </a:xfrm>
          <a:prstGeom prst="rect">
            <a:avLst/>
          </a:prstGeom>
        </p:spPr>
      </p:pic>
      <p:sp>
        <p:nvSpPr>
          <p:cNvPr id="15" name="Title 14"/>
          <p:cNvSpPr>
            <a:spLocks noGrp="1"/>
          </p:cNvSpPr>
          <p:nvPr>
            <p:ph type="title"/>
          </p:nvPr>
        </p:nvSpPr>
        <p:spPr>
          <a:xfrm>
            <a:off x="0" y="117838"/>
            <a:ext cx="8991600" cy="839440"/>
          </a:xfrm>
        </p:spPr>
        <p:txBody>
          <a:bodyPr>
            <a:normAutofit fontScale="90000"/>
          </a:bodyPr>
          <a:lstStyle/>
          <a:p>
            <a:r>
              <a:rPr lang="da-DK" dirty="0" smtClean="0">
                <a:solidFill>
                  <a:srgbClr val="FFFFFF"/>
                </a:solidFill>
              </a:rPr>
              <a:t>AGB star </a:t>
            </a:r>
            <a:r>
              <a:rPr lang="da-DK" dirty="0" err="1" smtClean="0">
                <a:solidFill>
                  <a:srgbClr val="FFFFFF"/>
                </a:solidFill>
              </a:rPr>
              <a:t>chemistry</a:t>
            </a:r>
            <a:r>
              <a:rPr lang="da-DK" dirty="0" smtClean="0">
                <a:solidFill>
                  <a:srgbClr val="FFFFFF"/>
                </a:solidFill>
              </a:rPr>
              <a:t> – the simple </a:t>
            </a:r>
            <a:r>
              <a:rPr lang="da-DK" dirty="0" err="1" smtClean="0">
                <a:solidFill>
                  <a:srgbClr val="FFFFFF"/>
                </a:solidFill>
              </a:rPr>
              <a:t>picture</a:t>
            </a:r>
            <a:endParaRPr lang="da-DK" dirty="0">
              <a:solidFill>
                <a:srgbClr val="FFFFFF"/>
              </a:solidFill>
            </a:endParaRPr>
          </a:p>
        </p:txBody>
      </p:sp>
      <p:sp>
        <p:nvSpPr>
          <p:cNvPr id="18" name="Content Placeholder 17"/>
          <p:cNvSpPr>
            <a:spLocks noGrp="1"/>
          </p:cNvSpPr>
          <p:nvPr>
            <p:ph idx="1"/>
          </p:nvPr>
        </p:nvSpPr>
        <p:spPr/>
        <p:txBody>
          <a:bodyPr/>
          <a:lstStyle/>
          <a:p>
            <a:endParaRPr lang="da-DK" dirty="0"/>
          </a:p>
        </p:txBody>
      </p:sp>
      <p:graphicFrame>
        <p:nvGraphicFramePr>
          <p:cNvPr id="87045" name="AutoShape 5"/>
          <p:cNvGraphicFramePr>
            <a:graphicFrameLocks noChangeAspect="1"/>
          </p:cNvGraphicFramePr>
          <p:nvPr/>
        </p:nvGraphicFramePr>
        <p:xfrm>
          <a:off x="-1" y="-1"/>
          <a:ext cx="0" cy="0"/>
        </p:xfrm>
        <a:graphic>
          <a:graphicData uri="http://schemas.openxmlformats.org/presentationml/2006/ole">
            <mc:AlternateContent xmlns:mc="http://schemas.openxmlformats.org/markup-compatibility/2006">
              <mc:Choice xmlns:v="urn:schemas-microsoft-com:vml" Requires="v">
                <p:oleObj spid="_x0000_s126988" name="Chart" r:id="rId6" imgW="6858000" imgH="4064000" progId="MSGraph.Chart.8">
                  <p:embed followColorScheme="full"/>
                </p:oleObj>
              </mc:Choice>
              <mc:Fallback>
                <p:oleObj name="Chart" r:id="rId6" imgW="6858000" imgH="4064000" progId="MSGraph.Chart.8">
                  <p:embed followColorScheme="full"/>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
                        <a:ext cx="0" cy="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7047" name="Rectangle 7"/>
          <p:cNvSpPr>
            <a:spLocks noChangeArrowheads="1"/>
          </p:cNvSpPr>
          <p:nvPr/>
        </p:nvSpPr>
        <p:spPr bwMode="auto">
          <a:xfrm>
            <a:off x="2590800" y="5715000"/>
            <a:ext cx="6400800" cy="457200"/>
          </a:xfrm>
          <a:prstGeom prst="rect">
            <a:avLst/>
          </a:prstGeom>
          <a:solidFill>
            <a:schemeClr val="bg1"/>
          </a:solidFill>
          <a:ln w="0">
            <a:solidFill>
              <a:schemeClr val="bg1"/>
            </a:solidFill>
            <a:miter lim="800000"/>
            <a:headEnd/>
            <a:tailEnd/>
          </a:ln>
        </p:spPr>
        <p:txBody>
          <a:bodyPr wrap="none" anchor="ctr">
            <a:prstTxWarp prst="textNoShape">
              <a:avLst/>
            </a:prstTxWarp>
          </a:bodyPr>
          <a:lstStyle/>
          <a:p>
            <a:endParaRPr lang="en-US">
              <a:solidFill>
                <a:prstClr val="black"/>
              </a:solidFill>
              <a:latin typeface="Calibri"/>
            </a:endParaRPr>
          </a:p>
        </p:txBody>
      </p:sp>
      <p:sp>
        <p:nvSpPr>
          <p:cNvPr id="87048" name="Rectangle 8"/>
          <p:cNvSpPr>
            <a:spLocks noChangeArrowheads="1"/>
          </p:cNvSpPr>
          <p:nvPr/>
        </p:nvSpPr>
        <p:spPr bwMode="auto">
          <a:xfrm>
            <a:off x="2286000" y="4648200"/>
            <a:ext cx="685800" cy="685800"/>
          </a:xfrm>
          <a:prstGeom prst="rect">
            <a:avLst/>
          </a:prstGeom>
          <a:gradFill rotWithShape="0">
            <a:gsLst>
              <a:gs pos="0">
                <a:schemeClr val="tx1">
                  <a:alpha val="39000"/>
                </a:schemeClr>
              </a:gs>
              <a:gs pos="50000">
                <a:schemeClr val="tx1">
                  <a:gamma/>
                  <a:shade val="0"/>
                  <a:invGamma/>
                  <a:alpha val="81000"/>
                </a:schemeClr>
              </a:gs>
              <a:gs pos="100000">
                <a:schemeClr val="tx1">
                  <a:alpha val="39000"/>
                </a:schemeClr>
              </a:gs>
            </a:gsLst>
            <a:lin ang="5400000" scaled="1"/>
          </a:gradFill>
          <a:ln w="9525">
            <a:solidFill>
              <a:schemeClr val="tx1">
                <a:alpha val="0"/>
              </a:schemeClr>
            </a:solidFill>
            <a:miter lim="800000"/>
            <a:headEnd/>
            <a:tailEnd/>
          </a:ln>
        </p:spPr>
        <p:txBody>
          <a:bodyPr wrap="none" anchor="ctr">
            <a:prstTxWarp prst="textNoShape">
              <a:avLst/>
            </a:prstTxWarp>
          </a:bodyPr>
          <a:lstStyle/>
          <a:p>
            <a:endParaRPr lang="en-US">
              <a:solidFill>
                <a:prstClr val="black"/>
              </a:solidFill>
              <a:latin typeface="Calibri"/>
            </a:endParaRPr>
          </a:p>
        </p:txBody>
      </p:sp>
      <p:sp>
        <p:nvSpPr>
          <p:cNvPr id="87049" name="Rectangle 9"/>
          <p:cNvSpPr>
            <a:spLocks noChangeArrowheads="1"/>
          </p:cNvSpPr>
          <p:nvPr/>
        </p:nvSpPr>
        <p:spPr bwMode="auto">
          <a:xfrm>
            <a:off x="4191000" y="4038600"/>
            <a:ext cx="685800" cy="1295400"/>
          </a:xfrm>
          <a:prstGeom prst="rect">
            <a:avLst/>
          </a:prstGeom>
          <a:gradFill rotWithShape="0">
            <a:gsLst>
              <a:gs pos="0">
                <a:schemeClr val="tx1">
                  <a:alpha val="39000"/>
                </a:schemeClr>
              </a:gs>
              <a:gs pos="50000">
                <a:schemeClr val="tx1">
                  <a:gamma/>
                  <a:shade val="0"/>
                  <a:invGamma/>
                  <a:alpha val="81000"/>
                </a:schemeClr>
              </a:gs>
              <a:gs pos="100000">
                <a:schemeClr val="tx1">
                  <a:alpha val="39000"/>
                </a:schemeClr>
              </a:gs>
            </a:gsLst>
            <a:lin ang="5400000" scaled="1"/>
          </a:gradFill>
          <a:ln w="9525">
            <a:solidFill>
              <a:schemeClr val="tx1">
                <a:alpha val="0"/>
              </a:schemeClr>
            </a:solidFill>
            <a:miter lim="800000"/>
            <a:headEnd/>
            <a:tailEnd/>
          </a:ln>
        </p:spPr>
        <p:txBody>
          <a:bodyPr wrap="none" anchor="ctr">
            <a:prstTxWarp prst="textNoShape">
              <a:avLst/>
            </a:prstTxWarp>
          </a:bodyPr>
          <a:lstStyle/>
          <a:p>
            <a:pPr algn="ctr"/>
            <a:endParaRPr lang="en-US">
              <a:solidFill>
                <a:prstClr val="black"/>
              </a:solidFill>
              <a:latin typeface="Calibri"/>
            </a:endParaRPr>
          </a:p>
        </p:txBody>
      </p:sp>
      <p:sp>
        <p:nvSpPr>
          <p:cNvPr id="87050" name="Rectangle 10"/>
          <p:cNvSpPr>
            <a:spLocks noChangeArrowheads="1"/>
          </p:cNvSpPr>
          <p:nvPr/>
        </p:nvSpPr>
        <p:spPr bwMode="auto">
          <a:xfrm>
            <a:off x="6172200" y="4038600"/>
            <a:ext cx="685800" cy="1295400"/>
          </a:xfrm>
          <a:prstGeom prst="rect">
            <a:avLst/>
          </a:prstGeom>
          <a:gradFill rotWithShape="0">
            <a:gsLst>
              <a:gs pos="0">
                <a:schemeClr val="tx1">
                  <a:alpha val="39000"/>
                </a:schemeClr>
              </a:gs>
              <a:gs pos="50000">
                <a:schemeClr val="tx1">
                  <a:gamma/>
                  <a:shade val="0"/>
                  <a:invGamma/>
                  <a:alpha val="81000"/>
                </a:schemeClr>
              </a:gs>
              <a:gs pos="100000">
                <a:schemeClr val="tx1">
                  <a:alpha val="39000"/>
                </a:schemeClr>
              </a:gs>
            </a:gsLst>
            <a:lin ang="5400000" scaled="1"/>
          </a:gradFill>
          <a:ln w="9525">
            <a:solidFill>
              <a:schemeClr val="tx1">
                <a:alpha val="0"/>
              </a:schemeClr>
            </a:solidFill>
            <a:miter lim="800000"/>
            <a:headEnd/>
            <a:tailEnd/>
          </a:ln>
        </p:spPr>
        <p:txBody>
          <a:bodyPr wrap="none" anchor="ctr">
            <a:prstTxWarp prst="textNoShape">
              <a:avLst/>
            </a:prstTxWarp>
          </a:bodyPr>
          <a:lstStyle/>
          <a:p>
            <a:pPr algn="ctr"/>
            <a:endParaRPr lang="en-US">
              <a:solidFill>
                <a:prstClr val="black"/>
              </a:solidFill>
              <a:latin typeface="Calibri"/>
            </a:endParaRPr>
          </a:p>
        </p:txBody>
      </p:sp>
      <p:sp>
        <p:nvSpPr>
          <p:cNvPr id="87052" name="Text Box 12"/>
          <p:cNvSpPr txBox="1">
            <a:spLocks noChangeArrowheads="1"/>
          </p:cNvSpPr>
          <p:nvPr/>
        </p:nvSpPr>
        <p:spPr bwMode="auto">
          <a:xfrm>
            <a:off x="2362200" y="4876800"/>
            <a:ext cx="762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prstClr val="black"/>
                </a:solidFill>
                <a:latin typeface="Calibri"/>
              </a:rPr>
              <a:t>CO</a:t>
            </a:r>
            <a:endParaRPr lang="en-US">
              <a:solidFill>
                <a:prstClr val="black"/>
              </a:solidFill>
              <a:latin typeface="Calibri"/>
            </a:endParaRPr>
          </a:p>
        </p:txBody>
      </p:sp>
      <p:sp>
        <p:nvSpPr>
          <p:cNvPr id="87053" name="Text Box 13"/>
          <p:cNvSpPr txBox="1">
            <a:spLocks noChangeArrowheads="1"/>
          </p:cNvSpPr>
          <p:nvPr/>
        </p:nvSpPr>
        <p:spPr bwMode="auto">
          <a:xfrm>
            <a:off x="4251325" y="4876800"/>
            <a:ext cx="777875" cy="457200"/>
          </a:xfrm>
          <a:prstGeom prst="rect">
            <a:avLst/>
          </a:prstGeom>
          <a:noFill/>
          <a:ln w="9525">
            <a:noFill/>
            <a:miter lim="800000"/>
            <a:headEnd/>
            <a:tailEnd/>
          </a:ln>
        </p:spPr>
        <p:txBody>
          <a:bodyPr>
            <a:prstTxWarp prst="textNoShape">
              <a:avLst/>
            </a:prstTxWarp>
            <a:spAutoFit/>
          </a:bodyPr>
          <a:lstStyle/>
          <a:p>
            <a:r>
              <a:rPr lang="en-US" b="1">
                <a:solidFill>
                  <a:prstClr val="black"/>
                </a:solidFill>
                <a:latin typeface="Calibri"/>
              </a:rPr>
              <a:t>CO</a:t>
            </a:r>
          </a:p>
        </p:txBody>
      </p:sp>
      <p:sp>
        <p:nvSpPr>
          <p:cNvPr id="87054" name="Text Box 14"/>
          <p:cNvSpPr txBox="1">
            <a:spLocks noChangeArrowheads="1"/>
          </p:cNvSpPr>
          <p:nvPr/>
        </p:nvSpPr>
        <p:spPr bwMode="auto">
          <a:xfrm>
            <a:off x="6248400" y="4876800"/>
            <a:ext cx="7620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solidFill>
                  <a:prstClr val="black"/>
                </a:solidFill>
                <a:latin typeface="Calibri"/>
              </a:rPr>
              <a:t>CO</a:t>
            </a:r>
          </a:p>
        </p:txBody>
      </p:sp>
      <p:sp>
        <p:nvSpPr>
          <p:cNvPr id="87056" name="Text Box 16"/>
          <p:cNvSpPr txBox="1">
            <a:spLocks noChangeArrowheads="1"/>
          </p:cNvSpPr>
          <p:nvPr/>
        </p:nvSpPr>
        <p:spPr bwMode="auto">
          <a:xfrm>
            <a:off x="5396712" y="6344680"/>
            <a:ext cx="3657600" cy="396875"/>
          </a:xfrm>
          <a:prstGeom prst="rect">
            <a:avLst/>
          </a:prstGeom>
          <a:noFill/>
          <a:ln w="9525">
            <a:noFill/>
            <a:miter lim="800000"/>
            <a:headEnd/>
            <a:tailEnd/>
          </a:ln>
        </p:spPr>
        <p:txBody>
          <a:bodyPr>
            <a:prstTxWarp prst="textNoShape">
              <a:avLst/>
            </a:prstTxWarp>
            <a:spAutoFit/>
          </a:bodyPr>
          <a:lstStyle/>
          <a:p>
            <a:pPr>
              <a:spcBef>
                <a:spcPct val="50000"/>
              </a:spcBef>
            </a:pPr>
            <a:r>
              <a:rPr lang="en-US" sz="2000" dirty="0">
                <a:solidFill>
                  <a:prstClr val="black"/>
                </a:solidFill>
                <a:latin typeface="Calibri"/>
              </a:rPr>
              <a:t>after Susanne </a:t>
            </a:r>
            <a:r>
              <a:rPr lang="en-US" sz="2000" dirty="0" err="1">
                <a:solidFill>
                  <a:prstClr val="black"/>
                </a:solidFill>
                <a:latin typeface="Calibri"/>
              </a:rPr>
              <a:t>H</a:t>
            </a:r>
            <a:r>
              <a:rPr lang="en-US" altLang="ja-JP" sz="2000" dirty="0" err="1">
                <a:solidFill>
                  <a:prstClr val="black"/>
                </a:solidFill>
                <a:latin typeface="Calibri"/>
                <a:ea typeface="ＭＳ Ｐゴシック"/>
              </a:rPr>
              <a:t>öfner</a:t>
            </a:r>
            <a:r>
              <a:rPr lang="en-US" altLang="ja-JP" sz="2000" dirty="0">
                <a:solidFill>
                  <a:prstClr val="black"/>
                </a:solidFill>
                <a:latin typeface="Calibri"/>
                <a:ea typeface="ＭＳ Ｐゴシック"/>
              </a:rPr>
              <a:t> 2008</a:t>
            </a:r>
            <a:endParaRPr lang="en-US" dirty="0">
              <a:solidFill>
                <a:prstClr val="black"/>
              </a:solidFill>
              <a:latin typeface="Calibri"/>
            </a:endParaRPr>
          </a:p>
        </p:txBody>
      </p:sp>
      <p:pic>
        <p:nvPicPr>
          <p:cNvPr id="1761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7483648" y="-2147483648"/>
            <a:ext cx="0" cy="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04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05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70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70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8" grpId="0" animBg="1"/>
      <p:bldP spid="87049" grpId="0" animBg="1"/>
      <p:bldP spid="87050" grpId="0" animBg="1"/>
      <p:bldP spid="87052" grpId="0"/>
      <p:bldP spid="87053" grpId="0"/>
      <p:bldP spid="870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72706" name="Rectangle 2"/>
          <p:cNvSpPr>
            <a:spLocks noGrp="1" noChangeArrowheads="1"/>
          </p:cNvSpPr>
          <p:nvPr>
            <p:ph type="title"/>
          </p:nvPr>
        </p:nvSpPr>
        <p:spPr>
          <a:xfrm>
            <a:off x="228600" y="304175"/>
            <a:ext cx="8534400" cy="1143000"/>
          </a:xfrm>
        </p:spPr>
        <p:txBody>
          <a:bodyPr/>
          <a:lstStyle/>
          <a:p>
            <a:r>
              <a:rPr lang="en-US" sz="3800" dirty="0">
                <a:solidFill>
                  <a:srgbClr val="FFFFFF"/>
                </a:solidFill>
              </a:rPr>
              <a:t>Dust driven mass loss of AGB stars Observations</a:t>
            </a:r>
            <a:r>
              <a:rPr lang="en-US" dirty="0">
                <a:solidFill>
                  <a:srgbClr val="FFFFFF"/>
                </a:solidFill>
              </a:rPr>
              <a:t> </a:t>
            </a:r>
            <a:r>
              <a:rPr lang="en-US" dirty="0"/>
              <a:t/>
            </a:r>
            <a:br>
              <a:rPr lang="en-US" dirty="0"/>
            </a:br>
            <a:endParaRPr lang="en-US" dirty="0"/>
          </a:p>
        </p:txBody>
      </p:sp>
      <p:pic>
        <p:nvPicPr>
          <p:cNvPr id="72708" name="Picture 4" descr="Picture 25"/>
          <p:cNvPicPr>
            <a:picLocks noChangeAspect="1" noChangeArrowheads="1"/>
          </p:cNvPicPr>
          <p:nvPr/>
        </p:nvPicPr>
        <p:blipFill>
          <a:blip r:embed="rId4"/>
          <a:srcRect/>
          <a:stretch>
            <a:fillRect/>
          </a:stretch>
        </p:blipFill>
        <p:spPr bwMode="auto">
          <a:xfrm>
            <a:off x="0" y="1524000"/>
            <a:ext cx="9144000" cy="3978275"/>
          </a:xfrm>
          <a:prstGeom prst="rect">
            <a:avLst/>
          </a:prstGeom>
          <a:noFill/>
        </p:spPr>
      </p:pic>
      <p:sp>
        <p:nvSpPr>
          <p:cNvPr id="72709" name="Text Box 5"/>
          <p:cNvSpPr txBox="1">
            <a:spLocks noChangeArrowheads="1"/>
          </p:cNvSpPr>
          <p:nvPr/>
        </p:nvSpPr>
        <p:spPr bwMode="auto">
          <a:xfrm>
            <a:off x="304800" y="5715000"/>
            <a:ext cx="8534400" cy="914400"/>
          </a:xfrm>
          <a:prstGeom prst="rect">
            <a:avLst/>
          </a:prstGeom>
          <a:noFill/>
          <a:ln w="9525">
            <a:noFill/>
            <a:miter lim="800000"/>
            <a:headEnd/>
            <a:tailEnd/>
          </a:ln>
        </p:spPr>
        <p:txBody>
          <a:bodyPr>
            <a:prstTxWarp prst="textNoShape">
              <a:avLst/>
            </a:prstTxWarp>
            <a:spAutoFit/>
          </a:bodyPr>
          <a:lstStyle/>
          <a:p>
            <a:pPr>
              <a:spcBef>
                <a:spcPct val="50000"/>
              </a:spcBef>
            </a:pPr>
            <a:r>
              <a:rPr lang="en-US">
                <a:solidFill>
                  <a:srgbClr val="000000"/>
                </a:solidFill>
                <a:latin typeface="Arial"/>
                <a:ea typeface="ＭＳ Ｐゴシック"/>
                <a:cs typeface="ＭＳ Ｐゴシック"/>
              </a:rPr>
              <a:t>S-stars (solid line), M-stars (dotted line), C-stars (dashed line)</a:t>
            </a:r>
          </a:p>
          <a:p>
            <a:pPr algn="ctr">
              <a:spcBef>
                <a:spcPct val="50000"/>
              </a:spcBef>
            </a:pPr>
            <a:r>
              <a:rPr lang="en-US" sz="2000">
                <a:solidFill>
                  <a:srgbClr val="000000"/>
                </a:solidFill>
                <a:latin typeface="Arial"/>
                <a:ea typeface="ＭＳ Ｐゴシック"/>
                <a:cs typeface="ＭＳ Ｐゴシック"/>
              </a:rPr>
              <a:t>Ramstedt et al. (2006)</a:t>
            </a:r>
          </a:p>
        </p:txBody>
      </p:sp>
      <p:sp>
        <p:nvSpPr>
          <p:cNvPr id="72711" name="Text Box 7"/>
          <p:cNvSpPr txBox="1">
            <a:spLocks noChangeArrowheads="1"/>
          </p:cNvSpPr>
          <p:nvPr/>
        </p:nvSpPr>
        <p:spPr bwMode="auto">
          <a:xfrm>
            <a:off x="1828800" y="2286000"/>
            <a:ext cx="1295400" cy="5810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solidFill>
                  <a:srgbClr val="000000"/>
                </a:solidFill>
                <a:latin typeface="Arial"/>
                <a:ea typeface="ＭＳ Ｐゴシック"/>
                <a:cs typeface="ＭＳ Ｐゴシック"/>
              </a:rPr>
              <a:t>Mass loss rates</a:t>
            </a:r>
          </a:p>
        </p:txBody>
      </p:sp>
      <p:sp>
        <p:nvSpPr>
          <p:cNvPr id="72712" name="Text Box 8"/>
          <p:cNvSpPr txBox="1">
            <a:spLocks noChangeArrowheads="1"/>
          </p:cNvSpPr>
          <p:nvPr/>
        </p:nvSpPr>
        <p:spPr bwMode="auto">
          <a:xfrm>
            <a:off x="4724400" y="2209800"/>
            <a:ext cx="1295400" cy="82550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solidFill>
                  <a:srgbClr val="000000"/>
                </a:solidFill>
                <a:latin typeface="Arial"/>
                <a:ea typeface="ＭＳ Ｐゴシック"/>
                <a:cs typeface="ＭＳ Ｐゴシック"/>
              </a:rPr>
              <a:t>Wind velocity distribution</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oxideplot"/>
          <p:cNvPicPr>
            <a:picLocks noChangeAspect="1" noChangeArrowheads="1"/>
          </p:cNvPicPr>
          <p:nvPr/>
        </p:nvPicPr>
        <p:blipFill>
          <a:blip r:embed="rId3"/>
          <a:srcRect/>
          <a:stretch>
            <a:fillRect/>
          </a:stretch>
        </p:blipFill>
        <p:spPr bwMode="auto">
          <a:xfrm>
            <a:off x="3114774" y="-2112270"/>
            <a:ext cx="7396222" cy="9571582"/>
          </a:xfrm>
          <a:prstGeom prst="rect">
            <a:avLst/>
          </a:prstGeom>
          <a:noFill/>
        </p:spPr>
      </p:pic>
      <p:pic>
        <p:nvPicPr>
          <p:cNvPr id="7" name="Picture 6" descr="Screen shot 2010-09-01 at 10.36.57 PM.png"/>
          <p:cNvPicPr>
            <a:picLocks noChangeAspect="1"/>
          </p:cNvPicPr>
          <p:nvPr/>
        </p:nvPicPr>
        <p:blipFill>
          <a:blip r:embed="rId4"/>
          <a:stretch>
            <a:fillRect/>
          </a:stretch>
        </p:blipFill>
        <p:spPr>
          <a:xfrm>
            <a:off x="0" y="6460"/>
            <a:ext cx="9143999" cy="1107618"/>
          </a:xfrm>
          <a:prstGeom prst="rect">
            <a:avLst/>
          </a:prstGeom>
        </p:spPr>
      </p:pic>
      <p:sp>
        <p:nvSpPr>
          <p:cNvPr id="10242" name="Rectangle 2"/>
          <p:cNvSpPr>
            <a:spLocks noGrp="1" noChangeArrowheads="1"/>
          </p:cNvSpPr>
          <p:nvPr>
            <p:ph type="title"/>
          </p:nvPr>
        </p:nvSpPr>
        <p:spPr>
          <a:xfrm>
            <a:off x="1" y="25158"/>
            <a:ext cx="9143998" cy="1088920"/>
          </a:xfrm>
        </p:spPr>
        <p:txBody>
          <a:bodyPr>
            <a:normAutofit/>
          </a:bodyPr>
          <a:lstStyle/>
          <a:p>
            <a:r>
              <a:rPr lang="en-GB" dirty="0" smtClean="0">
                <a:solidFill>
                  <a:srgbClr val="FFFFFF"/>
                </a:solidFill>
              </a:rPr>
              <a:t>Extinction efficiency of Silicates</a:t>
            </a:r>
            <a:endParaRPr lang="en-GB" dirty="0">
              <a:solidFill>
                <a:srgbClr val="FFFFFF"/>
              </a:solidFill>
            </a:endParaRPr>
          </a:p>
        </p:txBody>
      </p:sp>
      <p:sp>
        <p:nvSpPr>
          <p:cNvPr id="10246" name="Rectangle 6"/>
          <p:cNvSpPr>
            <a:spLocks noChangeArrowheads="1"/>
          </p:cNvSpPr>
          <p:nvPr/>
        </p:nvSpPr>
        <p:spPr bwMode="auto">
          <a:xfrm>
            <a:off x="5590504" y="1621566"/>
            <a:ext cx="464916" cy="4516430"/>
          </a:xfrm>
          <a:prstGeom prst="rect">
            <a:avLst/>
          </a:prstGeom>
          <a:solidFill>
            <a:srgbClr val="FFFF00">
              <a:alpha val="50999"/>
            </a:srgbClr>
          </a:solidFill>
          <a:ln w="9525">
            <a:noFill/>
            <a:miter lim="800000"/>
            <a:headEnd/>
            <a:tailEnd/>
          </a:ln>
        </p:spPr>
        <p:txBody>
          <a:bodyPr wrap="none" anchor="ctr">
            <a:prstTxWarp prst="textNoShape">
              <a:avLst/>
            </a:prstTxWarp>
          </a:bodyPr>
          <a:lstStyle/>
          <a:p>
            <a:endParaRPr lang="en-US">
              <a:solidFill>
                <a:prstClr val="black"/>
              </a:solidFill>
              <a:latin typeface="Calibri"/>
            </a:endParaRPr>
          </a:p>
        </p:txBody>
      </p:sp>
      <p:sp>
        <p:nvSpPr>
          <p:cNvPr id="10251" name="Text Box 11"/>
          <p:cNvSpPr txBox="1">
            <a:spLocks noChangeArrowheads="1"/>
          </p:cNvSpPr>
          <p:nvPr/>
        </p:nvSpPr>
        <p:spPr bwMode="auto">
          <a:xfrm>
            <a:off x="746125" y="5534025"/>
            <a:ext cx="184150" cy="457200"/>
          </a:xfrm>
          <a:prstGeom prst="rect">
            <a:avLst/>
          </a:prstGeom>
          <a:noFill/>
          <a:ln w="9525">
            <a:noFill/>
            <a:miter lim="800000"/>
            <a:headEnd/>
            <a:tailEnd/>
          </a:ln>
        </p:spPr>
        <p:txBody>
          <a:bodyPr wrap="none">
            <a:prstTxWarp prst="textNoShape">
              <a:avLst/>
            </a:prstTxWarp>
            <a:spAutoFit/>
          </a:bodyPr>
          <a:lstStyle/>
          <a:p>
            <a:endParaRPr lang="en-US">
              <a:solidFill>
                <a:prstClr val="black"/>
              </a:solidFill>
              <a:latin typeface="Calibri"/>
            </a:endParaRPr>
          </a:p>
        </p:txBody>
      </p:sp>
      <p:sp>
        <p:nvSpPr>
          <p:cNvPr id="8" name="TextBox 7"/>
          <p:cNvSpPr txBox="1"/>
          <p:nvPr/>
        </p:nvSpPr>
        <p:spPr>
          <a:xfrm>
            <a:off x="317521" y="2373552"/>
            <a:ext cx="3598636" cy="3046988"/>
          </a:xfrm>
          <a:prstGeom prst="rect">
            <a:avLst/>
          </a:prstGeom>
          <a:noFill/>
        </p:spPr>
        <p:txBody>
          <a:bodyPr wrap="square" rtlCol="0">
            <a:spAutoFit/>
          </a:bodyPr>
          <a:lstStyle/>
          <a:p>
            <a:pPr algn="ctr"/>
            <a:r>
              <a:rPr lang="en-US" sz="2400" dirty="0" smtClean="0">
                <a:solidFill>
                  <a:prstClr val="black"/>
                </a:solidFill>
                <a:latin typeface="Calibri"/>
              </a:rPr>
              <a:t>Calculated extinction efficiency for different types of silicates (</a:t>
            </a:r>
            <a:r>
              <a:rPr lang="en-US" sz="2400" dirty="0" err="1" smtClean="0">
                <a:solidFill>
                  <a:prstClr val="black"/>
                </a:solidFill>
                <a:latin typeface="Calibri"/>
              </a:rPr>
              <a:t>Dorschner</a:t>
            </a:r>
            <a:r>
              <a:rPr lang="en-US" sz="2400" dirty="0" smtClean="0">
                <a:solidFill>
                  <a:prstClr val="black"/>
                </a:solidFill>
                <a:latin typeface="Calibri"/>
              </a:rPr>
              <a:t> et al. 1995, </a:t>
            </a:r>
            <a:r>
              <a:rPr lang="en-US" sz="2400" dirty="0" err="1" smtClean="0">
                <a:solidFill>
                  <a:prstClr val="black"/>
                </a:solidFill>
                <a:latin typeface="Calibri"/>
              </a:rPr>
              <a:t>Jäger</a:t>
            </a:r>
            <a:r>
              <a:rPr lang="en-US" sz="2400" dirty="0" smtClean="0">
                <a:solidFill>
                  <a:prstClr val="black"/>
                </a:solidFill>
                <a:latin typeface="Calibri"/>
              </a:rPr>
              <a:t> et al. 2003), amorphous carbon         (</a:t>
            </a:r>
            <a:r>
              <a:rPr lang="en-US" sz="2400" dirty="0" err="1" smtClean="0">
                <a:solidFill>
                  <a:prstClr val="black"/>
                </a:solidFill>
                <a:latin typeface="Calibri"/>
              </a:rPr>
              <a:t>Jäger</a:t>
            </a:r>
            <a:r>
              <a:rPr lang="en-US" sz="2400" dirty="0" smtClean="0">
                <a:solidFill>
                  <a:prstClr val="black"/>
                </a:solidFill>
                <a:latin typeface="Calibri"/>
              </a:rPr>
              <a:t> et al. 19989,              iron (</a:t>
            </a:r>
            <a:r>
              <a:rPr lang="en-US" sz="2400" dirty="0" err="1" smtClean="0">
                <a:solidFill>
                  <a:prstClr val="black"/>
                </a:solidFill>
                <a:latin typeface="Calibri"/>
              </a:rPr>
              <a:t>Palik</a:t>
            </a:r>
            <a:r>
              <a:rPr lang="en-US" sz="2400" dirty="0" smtClean="0">
                <a:solidFill>
                  <a:prstClr val="black"/>
                </a:solidFill>
                <a:latin typeface="Calibri"/>
              </a:rPr>
              <a:t> 1985).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92162" name="Rectangle 2"/>
          <p:cNvSpPr>
            <a:spLocks noGrp="1" noChangeArrowheads="1"/>
          </p:cNvSpPr>
          <p:nvPr>
            <p:ph type="title"/>
          </p:nvPr>
        </p:nvSpPr>
        <p:spPr>
          <a:xfrm>
            <a:off x="685800" y="6460"/>
            <a:ext cx="7772400" cy="1107618"/>
          </a:xfrm>
        </p:spPr>
        <p:txBody>
          <a:bodyPr/>
          <a:lstStyle/>
          <a:p>
            <a:r>
              <a:rPr lang="en-US" dirty="0">
                <a:solidFill>
                  <a:srgbClr val="FFFFFF"/>
                </a:solidFill>
                <a:latin typeface="Calibri"/>
                <a:cs typeface="Calibri"/>
              </a:rPr>
              <a:t>Dust </a:t>
            </a:r>
            <a:r>
              <a:rPr lang="en-US" dirty="0" smtClean="0">
                <a:solidFill>
                  <a:srgbClr val="FFFFFF"/>
                </a:solidFill>
                <a:latin typeface="Calibri"/>
                <a:cs typeface="Calibri"/>
              </a:rPr>
              <a:t>effects</a:t>
            </a:r>
            <a:endParaRPr lang="en-US" dirty="0">
              <a:solidFill>
                <a:srgbClr val="FFFFFF"/>
              </a:solidFill>
              <a:latin typeface="Calibri"/>
              <a:cs typeface="Calibri"/>
            </a:endParaRPr>
          </a:p>
        </p:txBody>
      </p:sp>
      <p:sp>
        <p:nvSpPr>
          <p:cNvPr id="92163" name="Rectangle 3"/>
          <p:cNvSpPr>
            <a:spLocks noGrp="1" noChangeArrowheads="1"/>
          </p:cNvSpPr>
          <p:nvPr>
            <p:ph idx="1"/>
          </p:nvPr>
        </p:nvSpPr>
        <p:spPr>
          <a:xfrm>
            <a:off x="1" y="1232222"/>
            <a:ext cx="9143998" cy="4981922"/>
          </a:xfrm>
        </p:spPr>
        <p:txBody>
          <a:bodyPr/>
          <a:lstStyle/>
          <a:p>
            <a:r>
              <a:rPr lang="en-US" dirty="0"/>
              <a:t>Dust drives the mass loss of </a:t>
            </a:r>
            <a:r>
              <a:rPr lang="en-US" dirty="0" smtClean="0"/>
              <a:t>cool red giant (AGB) stars</a:t>
            </a:r>
            <a:r>
              <a:rPr lang="en-US" altLang="ja-JP" sz="2800" dirty="0" smtClean="0"/>
              <a:t>.</a:t>
            </a:r>
            <a:endParaRPr lang="en-US" dirty="0"/>
          </a:p>
          <a:p>
            <a:r>
              <a:rPr lang="en-US" dirty="0"/>
              <a:t>Dust is an important coolant during star formation, possibly essential for low mass star formation. </a:t>
            </a:r>
          </a:p>
          <a:p>
            <a:r>
              <a:rPr lang="en-US" dirty="0"/>
              <a:t>Dust plays a crucial role for molecule formation in the </a:t>
            </a:r>
            <a:r>
              <a:rPr lang="en-US" dirty="0" smtClean="0"/>
              <a:t>interstellar medium.</a:t>
            </a:r>
          </a:p>
          <a:p>
            <a:pPr>
              <a:lnSpc>
                <a:spcPct val="90000"/>
              </a:lnSpc>
            </a:pPr>
            <a:r>
              <a:rPr lang="en-US" dirty="0" smtClean="0"/>
              <a:t>Dust is an ingredient of planet formation</a:t>
            </a:r>
            <a:r>
              <a:rPr lang="en-US" sz="2400" dirty="0" smtClean="0"/>
              <a:t>.</a:t>
            </a:r>
            <a:r>
              <a:rPr lang="en-US" sz="2800" dirty="0" smtClean="0"/>
              <a:t> </a:t>
            </a:r>
          </a:p>
          <a:p>
            <a:pPr>
              <a:lnSpc>
                <a:spcPct val="90000"/>
              </a:lnSpc>
            </a:pPr>
            <a:r>
              <a:rPr lang="en-US" dirty="0" smtClean="0"/>
              <a:t>Dust determine “the weather” of Brown Dwarfs</a:t>
            </a:r>
            <a:r>
              <a:rPr lang="en-US" sz="2400" dirty="0" smtClean="0"/>
              <a:t>.</a:t>
            </a:r>
            <a:r>
              <a:rPr lang="en-US" sz="2800" dirty="0" smtClean="0"/>
              <a:t> </a:t>
            </a:r>
          </a:p>
          <a:p>
            <a:pPr>
              <a:lnSpc>
                <a:spcPct val="90000"/>
              </a:lnSpc>
            </a:pPr>
            <a:r>
              <a:rPr lang="en-US" dirty="0" smtClean="0"/>
              <a:t>Dust can be really irritating for certain observations!</a:t>
            </a:r>
            <a:r>
              <a:rPr lang="en-US" sz="2800" dirty="0" smtClean="0"/>
              <a:t> </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1" y="32750"/>
            <a:ext cx="9143998" cy="1143000"/>
          </a:xfrm>
        </p:spPr>
        <p:txBody>
          <a:bodyPr>
            <a:normAutofit fontScale="90000"/>
          </a:bodyPr>
          <a:lstStyle/>
          <a:p>
            <a:r>
              <a:rPr lang="en-GB" dirty="0" smtClean="0">
                <a:solidFill>
                  <a:srgbClr val="FFFFFF"/>
                </a:solidFill>
              </a:rPr>
              <a:t>Dust condensation distances in AGB stars</a:t>
            </a:r>
            <a:endParaRPr lang="en-GB" dirty="0">
              <a:solidFill>
                <a:srgbClr val="FFFFFF"/>
              </a:solidFill>
            </a:endParaRPr>
          </a:p>
        </p:txBody>
      </p:sp>
      <p:pic>
        <p:nvPicPr>
          <p:cNvPr id="4" name="Content Placeholder 3" descr="Screen shot 2012-03-08 at 10.12.30 PM.png"/>
          <p:cNvPicPr>
            <a:picLocks noGrp="1" noChangeAspect="1"/>
          </p:cNvPicPr>
          <p:nvPr>
            <p:ph idx="1"/>
          </p:nvPr>
        </p:nvPicPr>
        <p:blipFill>
          <a:blip r:embed="rId3"/>
          <a:srcRect l="-14031" r="-14031"/>
          <a:stretch>
            <a:fillRect/>
          </a:stretch>
        </p:blipFill>
        <p:spPr>
          <a:xfrm>
            <a:off x="336239" y="1187113"/>
            <a:ext cx="8312281" cy="4571434"/>
          </a:xfrm>
        </p:spPr>
      </p:pic>
      <p:sp>
        <p:nvSpPr>
          <p:cNvPr id="5" name="TextBox 4"/>
          <p:cNvSpPr txBox="1"/>
          <p:nvPr/>
        </p:nvSpPr>
        <p:spPr>
          <a:xfrm>
            <a:off x="185039" y="5773664"/>
            <a:ext cx="8807760" cy="1015663"/>
          </a:xfrm>
          <a:prstGeom prst="rect">
            <a:avLst/>
          </a:prstGeom>
          <a:noFill/>
        </p:spPr>
        <p:txBody>
          <a:bodyPr wrap="square" rtlCol="0">
            <a:spAutoFit/>
          </a:bodyPr>
          <a:lstStyle/>
          <a:p>
            <a:pPr algn="ctr"/>
            <a:r>
              <a:rPr lang="en-US" sz="2000" dirty="0" smtClean="0">
                <a:solidFill>
                  <a:prstClr val="black"/>
                </a:solidFill>
                <a:latin typeface="Calibri"/>
              </a:rPr>
              <a:t>Condensation distance </a:t>
            </a:r>
            <a:r>
              <a:rPr lang="en-US" sz="2000" dirty="0" err="1" smtClean="0">
                <a:solidFill>
                  <a:prstClr val="black"/>
                </a:solidFill>
                <a:latin typeface="Calibri"/>
              </a:rPr>
              <a:t>R</a:t>
            </a:r>
            <a:r>
              <a:rPr lang="en-US" sz="2000" baseline="-25000" dirty="0" err="1" smtClean="0">
                <a:solidFill>
                  <a:prstClr val="black"/>
                </a:solidFill>
                <a:latin typeface="Calibri"/>
              </a:rPr>
              <a:t>c</a:t>
            </a:r>
            <a:r>
              <a:rPr lang="en-US" sz="2000" dirty="0" smtClean="0">
                <a:solidFill>
                  <a:prstClr val="black"/>
                </a:solidFill>
                <a:latin typeface="Calibri"/>
              </a:rPr>
              <a:t> (in units of the stellar radius R) as a function of the power law index of the absorption coefficient </a:t>
            </a:r>
            <a:r>
              <a:rPr lang="en-US" sz="2000" dirty="0" err="1" smtClean="0">
                <a:solidFill>
                  <a:prstClr val="black"/>
                </a:solidFill>
                <a:latin typeface="Calibri"/>
              </a:rPr>
              <a:t>p</a:t>
            </a:r>
            <a:r>
              <a:rPr lang="en-US" sz="2000" dirty="0" smtClean="0">
                <a:solidFill>
                  <a:prstClr val="black"/>
                </a:solidFill>
                <a:latin typeface="Calibri"/>
              </a:rPr>
              <a:t> for a range of condensation temperatures </a:t>
            </a:r>
            <a:r>
              <a:rPr lang="en-US" sz="2000" dirty="0" err="1" smtClean="0">
                <a:solidFill>
                  <a:prstClr val="black"/>
                </a:solidFill>
                <a:latin typeface="Calibri"/>
              </a:rPr>
              <a:t>Tc</a:t>
            </a:r>
            <a:r>
              <a:rPr lang="en-US" sz="2000" dirty="0" smtClean="0">
                <a:solidFill>
                  <a:prstClr val="black"/>
                </a:solidFill>
                <a:latin typeface="Calibri"/>
              </a:rPr>
              <a:t> (assuming a stellar temperature of T= 3000 K.</a:t>
            </a:r>
            <a:endParaRPr lang="da-DK" sz="2000" dirty="0">
              <a:solidFill>
                <a:prstClr val="black"/>
              </a:solidFill>
              <a:latin typeface="Calibri"/>
            </a:endParaRPr>
          </a:p>
        </p:txBody>
      </p:sp>
      <p:sp>
        <p:nvSpPr>
          <p:cNvPr id="7" name="TextBox 6"/>
          <p:cNvSpPr txBox="1"/>
          <p:nvPr/>
        </p:nvSpPr>
        <p:spPr>
          <a:xfrm>
            <a:off x="336240" y="5215784"/>
            <a:ext cx="1629400" cy="400110"/>
          </a:xfrm>
          <a:prstGeom prst="rect">
            <a:avLst/>
          </a:prstGeom>
          <a:noFill/>
        </p:spPr>
        <p:txBody>
          <a:bodyPr wrap="square" rtlCol="0">
            <a:spAutoFit/>
          </a:bodyPr>
          <a:lstStyle/>
          <a:p>
            <a:r>
              <a:rPr lang="da-DK" sz="2000" dirty="0" err="1" smtClean="0">
                <a:solidFill>
                  <a:prstClr val="black"/>
                </a:solidFill>
                <a:latin typeface="Calibri"/>
              </a:rPr>
              <a:t>Höfner</a:t>
            </a:r>
            <a:r>
              <a:rPr lang="da-DK" sz="2000" dirty="0" smtClean="0">
                <a:solidFill>
                  <a:prstClr val="black"/>
                </a:solidFill>
                <a:latin typeface="Calibri"/>
              </a:rPr>
              <a:t> 2011</a:t>
            </a:r>
            <a:endParaRPr lang="da-DK" sz="2000"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08 at 7.15.31 PM.png"/>
          <p:cNvPicPr>
            <a:picLocks noChangeAspect="1"/>
          </p:cNvPicPr>
          <p:nvPr/>
        </p:nvPicPr>
        <p:blipFill>
          <a:blip r:embed="rId2"/>
          <a:stretch>
            <a:fillRect/>
          </a:stretch>
        </p:blipFill>
        <p:spPr>
          <a:xfrm>
            <a:off x="4324402" y="1759409"/>
            <a:ext cx="4791683" cy="4919651"/>
          </a:xfrm>
          <a:prstGeom prst="rect">
            <a:avLst/>
          </a:prstGeom>
        </p:spPr>
      </p:pic>
      <p:pic>
        <p:nvPicPr>
          <p:cNvPr id="5" name="Picture 4"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2" name="Title 1"/>
          <p:cNvSpPr>
            <a:spLocks noGrp="1"/>
          </p:cNvSpPr>
          <p:nvPr>
            <p:ph type="title"/>
          </p:nvPr>
        </p:nvSpPr>
        <p:spPr>
          <a:xfrm>
            <a:off x="-1" y="-47578"/>
            <a:ext cx="9143999" cy="1143000"/>
          </a:xfrm>
        </p:spPr>
        <p:txBody>
          <a:bodyPr>
            <a:normAutofit/>
          </a:bodyPr>
          <a:lstStyle/>
          <a:p>
            <a:r>
              <a:rPr lang="da-DK" dirty="0" err="1" smtClean="0">
                <a:solidFill>
                  <a:srgbClr val="FFFFFF"/>
                </a:solidFill>
              </a:rPr>
              <a:t>Theoretical</a:t>
            </a:r>
            <a:r>
              <a:rPr lang="da-DK" dirty="0" smtClean="0">
                <a:solidFill>
                  <a:srgbClr val="FFFFFF"/>
                </a:solidFill>
              </a:rPr>
              <a:t> models of </a:t>
            </a:r>
            <a:r>
              <a:rPr lang="da-DK" dirty="0" err="1" smtClean="0">
                <a:solidFill>
                  <a:srgbClr val="FFFFFF"/>
                </a:solidFill>
              </a:rPr>
              <a:t>dust</a:t>
            </a:r>
            <a:r>
              <a:rPr lang="da-DK" dirty="0" smtClean="0">
                <a:solidFill>
                  <a:srgbClr val="FFFFFF"/>
                </a:solidFill>
              </a:rPr>
              <a:t> in AGB stars</a:t>
            </a:r>
            <a:endParaRPr lang="da-DK" sz="3111" dirty="0">
              <a:solidFill>
                <a:srgbClr val="FFFFFF"/>
              </a:solidFill>
            </a:endParaRPr>
          </a:p>
        </p:txBody>
      </p:sp>
      <p:sp>
        <p:nvSpPr>
          <p:cNvPr id="3" name="Content Placeholder 2"/>
          <p:cNvSpPr>
            <a:spLocks noGrp="1"/>
          </p:cNvSpPr>
          <p:nvPr>
            <p:ph idx="1"/>
          </p:nvPr>
        </p:nvSpPr>
        <p:spPr>
          <a:xfrm>
            <a:off x="457200" y="1312958"/>
            <a:ext cx="8229600" cy="4525963"/>
          </a:xfrm>
        </p:spPr>
        <p:txBody>
          <a:bodyPr/>
          <a:lstStyle/>
          <a:p>
            <a:r>
              <a:rPr lang="en-GB" dirty="0" smtClean="0"/>
              <a:t>At best 30 − 50% dust efficiency</a:t>
            </a:r>
          </a:p>
          <a:p>
            <a:endParaRPr lang="en-GB" dirty="0" smtClean="0"/>
          </a:p>
          <a:p>
            <a:r>
              <a:rPr lang="en-GB" dirty="0" smtClean="0"/>
              <a:t>Grain size distribution</a:t>
            </a:r>
          </a:p>
          <a:p>
            <a:pPr lvl="1"/>
            <a:r>
              <a:rPr lang="en-GB" dirty="0" smtClean="0"/>
              <a:t>C-rich stars ~0.1 </a:t>
            </a:r>
            <a:r>
              <a:rPr lang="en-GB" dirty="0" err="1" smtClean="0"/>
              <a:t>μm</a:t>
            </a:r>
            <a:r>
              <a:rPr lang="en-GB" dirty="0" smtClean="0"/>
              <a:t> </a:t>
            </a:r>
          </a:p>
          <a:p>
            <a:pPr lvl="1"/>
            <a:r>
              <a:rPr lang="en-GB" dirty="0" smtClean="0"/>
              <a:t>O-rich stars ~1 </a:t>
            </a:r>
            <a:r>
              <a:rPr lang="en-GB" dirty="0" err="1" smtClean="0"/>
              <a:t>μm</a:t>
            </a:r>
            <a:r>
              <a:rPr lang="en-GB" dirty="0" smtClean="0"/>
              <a:t> </a:t>
            </a:r>
          </a:p>
          <a:p>
            <a:pPr lvl="1">
              <a:buNone/>
            </a:pPr>
            <a:r>
              <a:rPr lang="en-GB" dirty="0" smtClean="0"/>
              <a:t>	or larger</a:t>
            </a:r>
          </a:p>
          <a:p>
            <a:pPr>
              <a:buNone/>
            </a:pPr>
            <a:endParaRPr lang="en-GB" dirty="0" smtClean="0"/>
          </a:p>
          <a:p>
            <a:pPr>
              <a:buNone/>
            </a:pPr>
            <a:r>
              <a:rPr lang="en-GB" dirty="0" smtClean="0"/>
              <a:t>Very large grains!</a:t>
            </a:r>
            <a:endParaRPr lang="en-GB" dirty="0"/>
          </a:p>
        </p:txBody>
      </p:sp>
      <p:sp>
        <p:nvSpPr>
          <p:cNvPr id="6" name="TextBox 5"/>
          <p:cNvSpPr txBox="1"/>
          <p:nvPr/>
        </p:nvSpPr>
        <p:spPr>
          <a:xfrm>
            <a:off x="257045" y="6292461"/>
            <a:ext cx="4188323" cy="400110"/>
          </a:xfrm>
          <a:prstGeom prst="rect">
            <a:avLst/>
          </a:prstGeom>
          <a:noFill/>
        </p:spPr>
        <p:txBody>
          <a:bodyPr wrap="square" rtlCol="0">
            <a:spAutoFit/>
          </a:bodyPr>
          <a:lstStyle/>
          <a:p>
            <a:r>
              <a:rPr lang="da-DK" sz="2000" dirty="0" err="1" smtClean="0">
                <a:solidFill>
                  <a:prstClr val="black"/>
                </a:solidFill>
                <a:latin typeface="Calibri"/>
              </a:rPr>
              <a:t>Mattsson</a:t>
            </a:r>
            <a:r>
              <a:rPr lang="da-DK" sz="2000" dirty="0" smtClean="0">
                <a:solidFill>
                  <a:prstClr val="black"/>
                </a:solidFill>
                <a:latin typeface="Calibri"/>
              </a:rPr>
              <a:t> &amp; </a:t>
            </a:r>
            <a:r>
              <a:rPr lang="da-DK" sz="2000" dirty="0" err="1" smtClean="0">
                <a:solidFill>
                  <a:prstClr val="black"/>
                </a:solidFill>
                <a:latin typeface="Calibri"/>
              </a:rPr>
              <a:t>Höfner</a:t>
            </a:r>
            <a:r>
              <a:rPr lang="da-DK" sz="2000" dirty="0" smtClean="0">
                <a:solidFill>
                  <a:prstClr val="black"/>
                </a:solidFill>
                <a:latin typeface="Calibri"/>
              </a:rPr>
              <a:t> 2011</a:t>
            </a:r>
            <a:endParaRPr lang="da-DK" sz="2000"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411178"/>
          </a:xfrm>
          <a:prstGeom prst="rect">
            <a:avLst/>
          </a:prstGeom>
        </p:spPr>
      </p:pic>
      <p:sp>
        <p:nvSpPr>
          <p:cNvPr id="2" name="Title 1"/>
          <p:cNvSpPr>
            <a:spLocks noGrp="1"/>
          </p:cNvSpPr>
          <p:nvPr>
            <p:ph type="title"/>
          </p:nvPr>
        </p:nvSpPr>
        <p:spPr>
          <a:xfrm>
            <a:off x="457200" y="153694"/>
            <a:ext cx="8229600" cy="1143000"/>
          </a:xfrm>
        </p:spPr>
        <p:txBody>
          <a:bodyPr>
            <a:normAutofit fontScale="90000"/>
          </a:bodyPr>
          <a:lstStyle/>
          <a:p>
            <a:r>
              <a:rPr lang="en-GB" dirty="0" smtClean="0">
                <a:solidFill>
                  <a:srgbClr val="FFFFFF"/>
                </a:solidFill>
              </a:rPr>
              <a:t>Implication on dust from AGB stars observations and theory</a:t>
            </a:r>
            <a:endParaRPr lang="en-GB" dirty="0">
              <a:solidFill>
                <a:srgbClr val="FFFFFF"/>
              </a:solidFill>
            </a:endParaRPr>
          </a:p>
        </p:txBody>
      </p:sp>
      <p:sp>
        <p:nvSpPr>
          <p:cNvPr id="3" name="Content Placeholder 2"/>
          <p:cNvSpPr>
            <a:spLocks noGrp="1"/>
          </p:cNvSpPr>
          <p:nvPr>
            <p:ph idx="1"/>
          </p:nvPr>
        </p:nvSpPr>
        <p:spPr>
          <a:xfrm>
            <a:off x="457200" y="1600200"/>
            <a:ext cx="8229600" cy="4809923"/>
          </a:xfrm>
        </p:spPr>
        <p:txBody>
          <a:bodyPr>
            <a:normAutofit/>
          </a:bodyPr>
          <a:lstStyle/>
          <a:p>
            <a:r>
              <a:rPr lang="en-GB" dirty="0" smtClean="0"/>
              <a:t>AGB stars have </a:t>
            </a:r>
            <a:r>
              <a:rPr lang="en-GB" b="1" dirty="0" smtClean="0"/>
              <a:t>intense mass loss</a:t>
            </a:r>
            <a:r>
              <a:rPr lang="en-GB" dirty="0" smtClean="0"/>
              <a:t>. </a:t>
            </a:r>
          </a:p>
          <a:p>
            <a:r>
              <a:rPr lang="en-GB" dirty="0" smtClean="0"/>
              <a:t>If </a:t>
            </a:r>
            <a:r>
              <a:rPr lang="en-GB" b="1" dirty="0" smtClean="0"/>
              <a:t>dust driven </a:t>
            </a:r>
            <a:r>
              <a:rPr lang="en-GB" dirty="0" smtClean="0"/>
              <a:t>is it then C-dust that drives all mass loss of C, M and S stars? Or is it scatter on micron-sized Fe-free silicates? Or something else?</a:t>
            </a:r>
          </a:p>
          <a:p>
            <a:r>
              <a:rPr lang="en-GB" b="1" dirty="0" smtClean="0"/>
              <a:t>Fe bearing dust </a:t>
            </a:r>
            <a:r>
              <a:rPr lang="en-GB" dirty="0" smtClean="0"/>
              <a:t>is difficult to form due to the high opacity which makes the grains very warm compared to the gas. Such dust cannot drive the mass loss in AGB stars.</a:t>
            </a:r>
            <a:endParaRPr lang="en-GB"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2" name="Title 1"/>
          <p:cNvSpPr>
            <a:spLocks noGrp="1"/>
          </p:cNvSpPr>
          <p:nvPr>
            <p:ph type="title"/>
          </p:nvPr>
        </p:nvSpPr>
        <p:spPr>
          <a:xfrm>
            <a:off x="457200" y="17632"/>
            <a:ext cx="8229600" cy="1143000"/>
          </a:xfrm>
        </p:spPr>
        <p:txBody>
          <a:bodyPr>
            <a:normAutofit fontScale="90000"/>
          </a:bodyPr>
          <a:lstStyle/>
          <a:p>
            <a:r>
              <a:rPr lang="en-US" dirty="0" smtClean="0">
                <a:solidFill>
                  <a:schemeClr val="bg1"/>
                </a:solidFill>
              </a:rPr>
              <a:t>Large amounts of dust at high </a:t>
            </a:r>
            <a:r>
              <a:rPr lang="en-US" dirty="0" err="1" smtClean="0">
                <a:solidFill>
                  <a:schemeClr val="bg1"/>
                </a:solidFill>
              </a:rPr>
              <a:t>redshift</a:t>
            </a:r>
            <a:endParaRPr lang="da-DK" dirty="0">
              <a:solidFill>
                <a:schemeClr val="bg1"/>
              </a:solidFill>
            </a:endParaRPr>
          </a:p>
        </p:txBody>
      </p:sp>
      <p:pic>
        <p:nvPicPr>
          <p:cNvPr id="5" name="Content Placeholder 4" descr="Screen shot 2012-03-09 at 7.13.29 AM.png"/>
          <p:cNvPicPr>
            <a:picLocks noGrp="1" noChangeAspect="1"/>
          </p:cNvPicPr>
          <p:nvPr>
            <p:ph idx="1"/>
          </p:nvPr>
        </p:nvPicPr>
        <p:blipFill>
          <a:blip r:embed="rId4"/>
          <a:srcRect l="-13154" r="-13154"/>
          <a:stretch>
            <a:fillRect/>
          </a:stretch>
        </p:blipFill>
        <p:spPr>
          <a:xfrm>
            <a:off x="-468585" y="1245260"/>
            <a:ext cx="9552104" cy="5253289"/>
          </a:xfrm>
        </p:spPr>
      </p:pic>
      <p:sp>
        <p:nvSpPr>
          <p:cNvPr id="4" name="TextBox 3"/>
          <p:cNvSpPr txBox="1"/>
          <p:nvPr/>
        </p:nvSpPr>
        <p:spPr>
          <a:xfrm>
            <a:off x="151200" y="6413404"/>
            <a:ext cx="9144000" cy="400110"/>
          </a:xfrm>
          <a:prstGeom prst="rect">
            <a:avLst/>
          </a:prstGeom>
          <a:noFill/>
        </p:spPr>
        <p:txBody>
          <a:bodyPr wrap="square" rtlCol="0">
            <a:spAutoFit/>
          </a:bodyPr>
          <a:lstStyle/>
          <a:p>
            <a:r>
              <a:rPr lang="en-US" sz="2000" dirty="0" err="1" smtClean="0">
                <a:solidFill>
                  <a:prstClr val="black"/>
                </a:solidFill>
                <a:latin typeface="Calibri"/>
              </a:rPr>
              <a:t>Bertoldi</a:t>
            </a:r>
            <a:r>
              <a:rPr lang="en-US" sz="2000" dirty="0" smtClean="0">
                <a:solidFill>
                  <a:prstClr val="black"/>
                </a:solidFill>
                <a:latin typeface="Calibri"/>
              </a:rPr>
              <a:t> et al. 2003 and many others note especially SCUBA. </a:t>
            </a:r>
            <a:r>
              <a:rPr lang="en-US" sz="2000" dirty="0" err="1" smtClean="0">
                <a:solidFill>
                  <a:prstClr val="black"/>
                </a:solidFill>
                <a:latin typeface="Calibri"/>
              </a:rPr>
              <a:t>Michalowski</a:t>
            </a:r>
            <a:r>
              <a:rPr lang="en-US" sz="2000" dirty="0" smtClean="0">
                <a:solidFill>
                  <a:prstClr val="black"/>
                </a:solidFill>
                <a:latin typeface="Calibri"/>
              </a:rPr>
              <a:t> et al. 2011</a:t>
            </a:r>
            <a:endParaRPr lang="da-DK" sz="2000" dirty="0">
              <a:solidFill>
                <a:prstClr val="black"/>
              </a:solidFill>
              <a:latin typeface="Calibri"/>
            </a:endParaRPr>
          </a:p>
        </p:txBody>
      </p:sp>
      <p:sp>
        <p:nvSpPr>
          <p:cNvPr id="6" name="Rectangle 5"/>
          <p:cNvSpPr/>
          <p:nvPr/>
        </p:nvSpPr>
        <p:spPr>
          <a:xfrm>
            <a:off x="6044526" y="6037731"/>
            <a:ext cx="2165796" cy="360556"/>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descr="Screen shot 2010-09-01 at 10.36.57 PM.png"/>
          <p:cNvPicPr>
            <a:picLocks noChangeAspect="1"/>
          </p:cNvPicPr>
          <p:nvPr/>
        </p:nvPicPr>
        <p:blipFill>
          <a:blip r:embed="rId3"/>
          <a:stretch>
            <a:fillRect/>
          </a:stretch>
        </p:blipFill>
        <p:spPr>
          <a:xfrm>
            <a:off x="0" y="6460"/>
            <a:ext cx="9143999" cy="1411178"/>
          </a:xfrm>
          <a:prstGeom prst="rect">
            <a:avLst/>
          </a:prstGeom>
        </p:spPr>
      </p:pic>
      <p:sp>
        <p:nvSpPr>
          <p:cNvPr id="2" name="Title 1"/>
          <p:cNvSpPr>
            <a:spLocks noGrp="1"/>
          </p:cNvSpPr>
          <p:nvPr>
            <p:ph type="title"/>
          </p:nvPr>
        </p:nvSpPr>
        <p:spPr>
          <a:xfrm>
            <a:off x="228600" y="138576"/>
            <a:ext cx="8686800" cy="1143000"/>
          </a:xfrm>
        </p:spPr>
        <p:txBody>
          <a:bodyPr>
            <a:normAutofit fontScale="90000"/>
          </a:bodyPr>
          <a:lstStyle/>
          <a:p>
            <a:r>
              <a:rPr lang="en-US" dirty="0" smtClean="0">
                <a:solidFill>
                  <a:srgbClr val="FFFFFF"/>
                </a:solidFill>
              </a:rPr>
              <a:t>Rapid evolution of dust in galaxies over the last 5 billion years</a:t>
            </a:r>
            <a:endParaRPr lang="da-DK" dirty="0">
              <a:solidFill>
                <a:srgbClr val="FFFFFF"/>
              </a:solidFill>
            </a:endParaRPr>
          </a:p>
        </p:txBody>
      </p:sp>
      <p:pic>
        <p:nvPicPr>
          <p:cNvPr id="4" name="Content Placeholder 3" descr="Screen shot 2012-03-08 at 9.22.52 PM.png"/>
          <p:cNvPicPr>
            <a:picLocks noGrp="1" noChangeAspect="1"/>
          </p:cNvPicPr>
          <p:nvPr>
            <p:ph idx="1"/>
          </p:nvPr>
        </p:nvPicPr>
        <p:blipFill>
          <a:blip r:embed="rId4"/>
          <a:srcRect l="-16928" r="-16928"/>
          <a:stretch>
            <a:fillRect/>
          </a:stretch>
        </p:blipFill>
        <p:spPr>
          <a:xfrm>
            <a:off x="228600" y="1398279"/>
            <a:ext cx="8686800" cy="4777405"/>
          </a:xfrm>
        </p:spPr>
      </p:pic>
      <p:sp>
        <p:nvSpPr>
          <p:cNvPr id="6" name="TextBox 5"/>
          <p:cNvSpPr txBox="1"/>
          <p:nvPr/>
        </p:nvSpPr>
        <p:spPr>
          <a:xfrm>
            <a:off x="6849495" y="6242344"/>
            <a:ext cx="2142105" cy="400110"/>
          </a:xfrm>
          <a:prstGeom prst="rect">
            <a:avLst/>
          </a:prstGeom>
          <a:noFill/>
        </p:spPr>
        <p:txBody>
          <a:bodyPr wrap="square" rtlCol="0">
            <a:spAutoFit/>
          </a:bodyPr>
          <a:lstStyle/>
          <a:p>
            <a:r>
              <a:rPr lang="da-DK" sz="2000" dirty="0" err="1" smtClean="0">
                <a:solidFill>
                  <a:prstClr val="black"/>
                </a:solidFill>
                <a:latin typeface="Calibri"/>
              </a:rPr>
              <a:t>Dunne</a:t>
            </a:r>
            <a:r>
              <a:rPr lang="da-DK" sz="2000" dirty="0" smtClean="0">
                <a:solidFill>
                  <a:prstClr val="black"/>
                </a:solidFill>
                <a:latin typeface="Calibri"/>
              </a:rPr>
              <a:t> et al. 2011</a:t>
            </a:r>
            <a:endParaRPr lang="da-DK" sz="2000" dirty="0">
              <a:solidFill>
                <a:prstClr val="black"/>
              </a:solidFill>
              <a:latin typeface="Calibri"/>
            </a:endParaRPr>
          </a:p>
        </p:txBody>
      </p:sp>
      <p:sp>
        <p:nvSpPr>
          <p:cNvPr id="7" name="TextBox 6"/>
          <p:cNvSpPr txBox="1"/>
          <p:nvPr/>
        </p:nvSpPr>
        <p:spPr>
          <a:xfrm>
            <a:off x="332272" y="6048554"/>
            <a:ext cx="4488376" cy="707886"/>
          </a:xfrm>
          <a:prstGeom prst="rect">
            <a:avLst/>
          </a:prstGeom>
          <a:noFill/>
        </p:spPr>
        <p:txBody>
          <a:bodyPr wrap="square" rtlCol="0">
            <a:spAutoFit/>
          </a:bodyPr>
          <a:lstStyle/>
          <a:p>
            <a:pPr algn="ctr"/>
            <a:r>
              <a:rPr lang="en-US" sz="2000" dirty="0" smtClean="0">
                <a:solidFill>
                  <a:prstClr val="black"/>
                </a:solidFill>
                <a:latin typeface="Calibri"/>
              </a:rPr>
              <a:t>Integrated dust mass density as a function of </a:t>
            </a:r>
            <a:r>
              <a:rPr lang="en-US" sz="2000" dirty="0" err="1" smtClean="0">
                <a:solidFill>
                  <a:prstClr val="black"/>
                </a:solidFill>
                <a:latin typeface="Calibri"/>
              </a:rPr>
              <a:t>redshift</a:t>
            </a:r>
            <a:r>
              <a:rPr lang="en-US" sz="2000" dirty="0" smtClean="0">
                <a:solidFill>
                  <a:prstClr val="black"/>
                </a:solidFill>
                <a:latin typeface="Calibri"/>
              </a:rPr>
              <a:t> for Herschel ATLAS</a:t>
            </a:r>
            <a:endParaRPr lang="da-DK" sz="2000" dirty="0">
              <a:solidFill>
                <a:prstClr val="black"/>
              </a:solidFill>
              <a:latin typeface="Calibri"/>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0-09-01 at 10.36.57 PM.png"/>
          <p:cNvPicPr>
            <a:picLocks noChangeAspect="1"/>
          </p:cNvPicPr>
          <p:nvPr/>
        </p:nvPicPr>
        <p:blipFill>
          <a:blip r:embed="rId3"/>
          <a:stretch>
            <a:fillRect/>
          </a:stretch>
        </p:blipFill>
        <p:spPr>
          <a:xfrm>
            <a:off x="0" y="6460"/>
            <a:ext cx="9143999" cy="1411178"/>
          </a:xfrm>
          <a:prstGeom prst="rect">
            <a:avLst/>
          </a:prstGeom>
        </p:spPr>
      </p:pic>
      <p:sp>
        <p:nvSpPr>
          <p:cNvPr id="2" name="Title 1"/>
          <p:cNvSpPr>
            <a:spLocks noGrp="1"/>
          </p:cNvSpPr>
          <p:nvPr>
            <p:ph type="title"/>
          </p:nvPr>
        </p:nvSpPr>
        <p:spPr>
          <a:xfrm>
            <a:off x="228600" y="138576"/>
            <a:ext cx="8686800" cy="1143000"/>
          </a:xfrm>
        </p:spPr>
        <p:txBody>
          <a:bodyPr>
            <a:normAutofit/>
          </a:bodyPr>
          <a:lstStyle/>
          <a:p>
            <a:r>
              <a:rPr lang="en-US" dirty="0" smtClean="0">
                <a:solidFill>
                  <a:srgbClr val="FFFFFF"/>
                </a:solidFill>
              </a:rPr>
              <a:t>Metal-to-dust ratio vs. </a:t>
            </a:r>
            <a:r>
              <a:rPr lang="en-US" dirty="0" err="1" smtClean="0">
                <a:solidFill>
                  <a:srgbClr val="FFFFFF"/>
                </a:solidFill>
              </a:rPr>
              <a:t>metallicity</a:t>
            </a:r>
            <a:endParaRPr lang="da-DK" dirty="0">
              <a:solidFill>
                <a:srgbClr val="FFFFFF"/>
              </a:solidFill>
            </a:endParaRPr>
          </a:p>
        </p:txBody>
      </p:sp>
      <p:sp>
        <p:nvSpPr>
          <p:cNvPr id="6" name="TextBox 5"/>
          <p:cNvSpPr txBox="1"/>
          <p:nvPr/>
        </p:nvSpPr>
        <p:spPr>
          <a:xfrm>
            <a:off x="6752961" y="6288814"/>
            <a:ext cx="2517423" cy="400110"/>
          </a:xfrm>
          <a:prstGeom prst="rect">
            <a:avLst/>
          </a:prstGeom>
          <a:noFill/>
        </p:spPr>
        <p:txBody>
          <a:bodyPr wrap="square" rtlCol="0">
            <a:spAutoFit/>
          </a:bodyPr>
          <a:lstStyle/>
          <a:p>
            <a:r>
              <a:rPr lang="da-DK" sz="2000" dirty="0" err="1" smtClean="0">
                <a:solidFill>
                  <a:prstClr val="black"/>
                </a:solidFill>
                <a:latin typeface="Calibri"/>
              </a:rPr>
              <a:t>Zafar</a:t>
            </a:r>
            <a:r>
              <a:rPr lang="da-DK" sz="2000" dirty="0" smtClean="0">
                <a:solidFill>
                  <a:prstClr val="black"/>
                </a:solidFill>
                <a:latin typeface="Calibri"/>
              </a:rPr>
              <a:t> &amp; </a:t>
            </a:r>
            <a:r>
              <a:rPr lang="da-DK" sz="2000" dirty="0" err="1" smtClean="0">
                <a:solidFill>
                  <a:prstClr val="black"/>
                </a:solidFill>
                <a:latin typeface="Calibri"/>
              </a:rPr>
              <a:t>Watson</a:t>
            </a:r>
            <a:r>
              <a:rPr lang="da-DK" sz="2000" dirty="0" smtClean="0">
                <a:solidFill>
                  <a:prstClr val="black"/>
                </a:solidFill>
                <a:latin typeface="Calibri"/>
              </a:rPr>
              <a:t> 2013</a:t>
            </a:r>
            <a:endParaRPr lang="da-DK" sz="2000" dirty="0">
              <a:solidFill>
                <a:prstClr val="black"/>
              </a:solidFill>
              <a:latin typeface="Calibri"/>
            </a:endParaRPr>
          </a:p>
        </p:txBody>
      </p:sp>
      <p:sp>
        <p:nvSpPr>
          <p:cNvPr id="7" name="TextBox 6"/>
          <p:cNvSpPr txBox="1"/>
          <p:nvPr/>
        </p:nvSpPr>
        <p:spPr>
          <a:xfrm>
            <a:off x="332272" y="6048554"/>
            <a:ext cx="4488376" cy="707886"/>
          </a:xfrm>
          <a:prstGeom prst="rect">
            <a:avLst/>
          </a:prstGeom>
          <a:noFill/>
        </p:spPr>
        <p:txBody>
          <a:bodyPr wrap="square" rtlCol="0">
            <a:spAutoFit/>
          </a:bodyPr>
          <a:lstStyle/>
          <a:p>
            <a:pPr algn="ctr"/>
            <a:r>
              <a:rPr lang="en-US" sz="2000" dirty="0" smtClean="0">
                <a:solidFill>
                  <a:prstClr val="black"/>
                </a:solidFill>
                <a:latin typeface="Calibri"/>
              </a:rPr>
              <a:t>There seem to always be the same fraction of metals locked up in dust.</a:t>
            </a:r>
            <a:endParaRPr lang="da-DK" sz="2000" dirty="0">
              <a:solidFill>
                <a:prstClr val="black"/>
              </a:solidFill>
              <a:latin typeface="Calibri"/>
            </a:endParaRPr>
          </a:p>
        </p:txBody>
      </p:sp>
      <p:pic>
        <p:nvPicPr>
          <p:cNvPr id="10" name="Content Placeholder 9" descr="Screen shot 2013-07-05 at 8.38.24 AM.png"/>
          <p:cNvPicPr>
            <a:picLocks noGrp="1" noChangeAspect="1"/>
          </p:cNvPicPr>
          <p:nvPr>
            <p:ph idx="1"/>
          </p:nvPr>
        </p:nvPicPr>
        <p:blipFill>
          <a:blip r:embed="rId4"/>
          <a:srcRect l="-13845" r="-13845"/>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creen shot 2010-09-01 at 10.36.57 PM.png"/>
          <p:cNvPicPr>
            <a:picLocks noChangeAspect="1"/>
          </p:cNvPicPr>
          <p:nvPr/>
        </p:nvPicPr>
        <p:blipFill>
          <a:blip r:embed="rId3"/>
          <a:stretch>
            <a:fillRect/>
          </a:stretch>
        </p:blipFill>
        <p:spPr>
          <a:xfrm>
            <a:off x="0" y="6460"/>
            <a:ext cx="9143999" cy="1411178"/>
          </a:xfrm>
          <a:prstGeom prst="rect">
            <a:avLst/>
          </a:prstGeom>
        </p:spPr>
      </p:pic>
      <p:sp>
        <p:nvSpPr>
          <p:cNvPr id="2" name="Title 1"/>
          <p:cNvSpPr>
            <a:spLocks noGrp="1"/>
          </p:cNvSpPr>
          <p:nvPr>
            <p:ph type="title"/>
          </p:nvPr>
        </p:nvSpPr>
        <p:spPr>
          <a:xfrm>
            <a:off x="228600" y="138576"/>
            <a:ext cx="8686800" cy="1143000"/>
          </a:xfrm>
        </p:spPr>
        <p:txBody>
          <a:bodyPr>
            <a:normAutofit/>
          </a:bodyPr>
          <a:lstStyle/>
          <a:p>
            <a:r>
              <a:rPr lang="en-US" dirty="0" smtClean="0">
                <a:solidFill>
                  <a:srgbClr val="FFFFFF"/>
                </a:solidFill>
              </a:rPr>
              <a:t>Metal-to-dust ratio vs. </a:t>
            </a:r>
            <a:r>
              <a:rPr lang="en-US" dirty="0" err="1" smtClean="0">
                <a:solidFill>
                  <a:srgbClr val="FFFFFF"/>
                </a:solidFill>
              </a:rPr>
              <a:t>redshift</a:t>
            </a:r>
            <a:endParaRPr lang="da-DK" dirty="0">
              <a:solidFill>
                <a:srgbClr val="FFFFFF"/>
              </a:solidFill>
            </a:endParaRPr>
          </a:p>
        </p:txBody>
      </p:sp>
      <p:sp>
        <p:nvSpPr>
          <p:cNvPr id="6" name="TextBox 5"/>
          <p:cNvSpPr txBox="1"/>
          <p:nvPr/>
        </p:nvSpPr>
        <p:spPr>
          <a:xfrm>
            <a:off x="6752961" y="6288814"/>
            <a:ext cx="2517423" cy="400110"/>
          </a:xfrm>
          <a:prstGeom prst="rect">
            <a:avLst/>
          </a:prstGeom>
          <a:noFill/>
        </p:spPr>
        <p:txBody>
          <a:bodyPr wrap="square" rtlCol="0">
            <a:spAutoFit/>
          </a:bodyPr>
          <a:lstStyle/>
          <a:p>
            <a:r>
              <a:rPr lang="da-DK" sz="2000" dirty="0" err="1" smtClean="0">
                <a:solidFill>
                  <a:prstClr val="black"/>
                </a:solidFill>
                <a:latin typeface="Calibri"/>
              </a:rPr>
              <a:t>Zafar</a:t>
            </a:r>
            <a:r>
              <a:rPr lang="da-DK" sz="2000" dirty="0" smtClean="0">
                <a:solidFill>
                  <a:prstClr val="black"/>
                </a:solidFill>
                <a:latin typeface="Calibri"/>
              </a:rPr>
              <a:t> &amp; </a:t>
            </a:r>
            <a:r>
              <a:rPr lang="da-DK" sz="2000" dirty="0" err="1" smtClean="0">
                <a:solidFill>
                  <a:prstClr val="black"/>
                </a:solidFill>
                <a:latin typeface="Calibri"/>
              </a:rPr>
              <a:t>Watson</a:t>
            </a:r>
            <a:r>
              <a:rPr lang="da-DK" sz="2000" dirty="0" smtClean="0">
                <a:solidFill>
                  <a:prstClr val="black"/>
                </a:solidFill>
                <a:latin typeface="Calibri"/>
              </a:rPr>
              <a:t> 2013</a:t>
            </a:r>
            <a:endParaRPr lang="da-DK" sz="2000" dirty="0">
              <a:solidFill>
                <a:prstClr val="black"/>
              </a:solidFill>
              <a:latin typeface="Calibri"/>
            </a:endParaRPr>
          </a:p>
        </p:txBody>
      </p:sp>
      <p:sp>
        <p:nvSpPr>
          <p:cNvPr id="7" name="TextBox 6"/>
          <p:cNvSpPr txBox="1"/>
          <p:nvPr/>
        </p:nvSpPr>
        <p:spPr>
          <a:xfrm>
            <a:off x="332272" y="6048554"/>
            <a:ext cx="4488376" cy="707886"/>
          </a:xfrm>
          <a:prstGeom prst="rect">
            <a:avLst/>
          </a:prstGeom>
          <a:noFill/>
        </p:spPr>
        <p:txBody>
          <a:bodyPr wrap="square" rtlCol="0">
            <a:spAutoFit/>
          </a:bodyPr>
          <a:lstStyle/>
          <a:p>
            <a:pPr algn="ctr"/>
            <a:r>
              <a:rPr lang="en-US" sz="2000" dirty="0" smtClean="0">
                <a:solidFill>
                  <a:prstClr val="black"/>
                </a:solidFill>
                <a:latin typeface="Calibri"/>
              </a:rPr>
              <a:t>There seem to be a more or less constant metal-to-dust ratio with </a:t>
            </a:r>
            <a:r>
              <a:rPr lang="en-US" sz="2000" smtClean="0">
                <a:solidFill>
                  <a:prstClr val="black"/>
                </a:solidFill>
                <a:latin typeface="Calibri"/>
              </a:rPr>
              <a:t>cosmic time.</a:t>
            </a:r>
            <a:endParaRPr lang="da-DK" sz="2000" dirty="0">
              <a:solidFill>
                <a:prstClr val="black"/>
              </a:solidFill>
              <a:latin typeface="Calibri"/>
            </a:endParaRPr>
          </a:p>
        </p:txBody>
      </p:sp>
      <p:pic>
        <p:nvPicPr>
          <p:cNvPr id="11" name="Content Placeholder 10" descr="Screen shot 2013-07-05 at 8.39.01 AM.png"/>
          <p:cNvPicPr>
            <a:picLocks noGrp="1" noChangeAspect="1"/>
          </p:cNvPicPr>
          <p:nvPr>
            <p:ph idx="1"/>
          </p:nvPr>
        </p:nvPicPr>
        <p:blipFill>
          <a:blip r:embed="rId4"/>
          <a:srcRect l="-15031" r="-15031"/>
          <a:stretch>
            <a:fillRect/>
          </a:stretch>
        </p:blipFill>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creen shot 2012-03-07 at 8.49.18 PM.png"/>
          <p:cNvPicPr>
            <a:picLocks noGrp="1" noChangeAspect="1"/>
          </p:cNvPicPr>
          <p:nvPr>
            <p:ph idx="1"/>
          </p:nvPr>
        </p:nvPicPr>
        <p:blipFill>
          <a:blip r:embed="rId3"/>
          <a:srcRect l="-10444" r="-10444"/>
          <a:stretch>
            <a:fillRect/>
          </a:stretch>
        </p:blipFill>
        <p:spPr>
          <a:xfrm>
            <a:off x="-125417" y="1251066"/>
            <a:ext cx="9641762" cy="5302598"/>
          </a:xfrm>
        </p:spPr>
      </p:pic>
      <p:pic>
        <p:nvPicPr>
          <p:cNvPr id="8" name="Picture 7" descr="Screen shot 2010-09-01 at 10.36.57 PM.png"/>
          <p:cNvPicPr>
            <a:picLocks noChangeAspect="1"/>
          </p:cNvPicPr>
          <p:nvPr/>
        </p:nvPicPr>
        <p:blipFill>
          <a:blip r:embed="rId4"/>
          <a:stretch>
            <a:fillRect/>
          </a:stretch>
        </p:blipFill>
        <p:spPr>
          <a:xfrm>
            <a:off x="0" y="6460"/>
            <a:ext cx="9143999" cy="1436092"/>
          </a:xfrm>
          <a:prstGeom prst="rect">
            <a:avLst/>
          </a:prstGeom>
        </p:spPr>
      </p:pic>
      <p:sp>
        <p:nvSpPr>
          <p:cNvPr id="2" name="Title 1"/>
          <p:cNvSpPr>
            <a:spLocks noGrp="1"/>
          </p:cNvSpPr>
          <p:nvPr>
            <p:ph type="title"/>
          </p:nvPr>
        </p:nvSpPr>
        <p:spPr>
          <a:xfrm>
            <a:off x="0" y="149198"/>
            <a:ext cx="9119614" cy="1143000"/>
          </a:xfrm>
        </p:spPr>
        <p:txBody>
          <a:bodyPr>
            <a:normAutofit fontScale="90000"/>
          </a:bodyPr>
          <a:lstStyle/>
          <a:p>
            <a:r>
              <a:rPr lang="en-GB" dirty="0" smtClean="0">
                <a:solidFill>
                  <a:srgbClr val="FFFFFF"/>
                </a:solidFill>
              </a:rPr>
              <a:t>Stellar lifetimes vs. </a:t>
            </a:r>
            <a:r>
              <a:rPr lang="en-GB" dirty="0" err="1" smtClean="0">
                <a:solidFill>
                  <a:srgbClr val="FFFFFF"/>
                </a:solidFill>
              </a:rPr>
              <a:t>redshift</a:t>
            </a:r>
            <a:r>
              <a:rPr lang="en-GB" dirty="0" smtClean="0">
                <a:solidFill>
                  <a:srgbClr val="FFFFFF"/>
                </a:solidFill>
              </a:rPr>
              <a:t> for different onset of star formation and </a:t>
            </a:r>
            <a:r>
              <a:rPr lang="en-GB" dirty="0" err="1" smtClean="0">
                <a:solidFill>
                  <a:srgbClr val="FFFFFF"/>
                </a:solidFill>
              </a:rPr>
              <a:t>metalicities</a:t>
            </a:r>
            <a:endParaRPr lang="en-GB" dirty="0">
              <a:solidFill>
                <a:srgbClr val="FFFFFF"/>
              </a:solidFill>
            </a:endParaRPr>
          </a:p>
        </p:txBody>
      </p:sp>
      <p:sp>
        <p:nvSpPr>
          <p:cNvPr id="5" name="TextBox 4"/>
          <p:cNvSpPr txBox="1"/>
          <p:nvPr/>
        </p:nvSpPr>
        <p:spPr>
          <a:xfrm>
            <a:off x="217579" y="6349171"/>
            <a:ext cx="5975100" cy="400110"/>
          </a:xfrm>
          <a:prstGeom prst="rect">
            <a:avLst/>
          </a:prstGeom>
          <a:noFill/>
        </p:spPr>
        <p:txBody>
          <a:bodyPr wrap="square" rtlCol="0">
            <a:spAutoFit/>
          </a:bodyPr>
          <a:lstStyle/>
          <a:p>
            <a:r>
              <a:rPr lang="da-DK" sz="2000" dirty="0" err="1" smtClean="0">
                <a:solidFill>
                  <a:prstClr val="black"/>
                </a:solidFill>
                <a:latin typeface="Calibri"/>
              </a:rPr>
              <a:t>Metalliciteis</a:t>
            </a:r>
            <a:r>
              <a:rPr lang="da-DK" sz="2000" dirty="0" smtClean="0">
                <a:solidFill>
                  <a:prstClr val="black"/>
                </a:solidFill>
                <a:latin typeface="Calibri"/>
              </a:rPr>
              <a:t>: Z=0.001 (</a:t>
            </a:r>
            <a:r>
              <a:rPr lang="da-DK" sz="2000" dirty="0" err="1" smtClean="0">
                <a:solidFill>
                  <a:prstClr val="black"/>
                </a:solidFill>
                <a:latin typeface="Calibri"/>
              </a:rPr>
              <a:t>black</a:t>
            </a:r>
            <a:r>
              <a:rPr lang="da-DK" sz="2000" dirty="0" smtClean="0">
                <a:solidFill>
                  <a:prstClr val="black"/>
                </a:solidFill>
                <a:latin typeface="Calibri"/>
              </a:rPr>
              <a:t>) and Z=0.040 (</a:t>
            </a:r>
            <a:r>
              <a:rPr lang="da-DK" sz="2000" dirty="0" err="1" smtClean="0">
                <a:solidFill>
                  <a:prstClr val="black"/>
                </a:solidFill>
                <a:latin typeface="Calibri"/>
              </a:rPr>
              <a:t>magenta</a:t>
            </a:r>
            <a:r>
              <a:rPr lang="da-DK" sz="2000" dirty="0" smtClean="0">
                <a:solidFill>
                  <a:prstClr val="black"/>
                </a:solidFill>
                <a:latin typeface="Calibri"/>
              </a:rPr>
              <a:t>)</a:t>
            </a:r>
          </a:p>
        </p:txBody>
      </p:sp>
      <p:sp>
        <p:nvSpPr>
          <p:cNvPr id="6" name="TextBox 5"/>
          <p:cNvSpPr txBox="1"/>
          <p:nvPr/>
        </p:nvSpPr>
        <p:spPr>
          <a:xfrm>
            <a:off x="7318351" y="6351241"/>
            <a:ext cx="1801263" cy="400110"/>
          </a:xfrm>
          <a:prstGeom prst="rect">
            <a:avLst/>
          </a:prstGeom>
          <a:noFill/>
        </p:spPr>
        <p:txBody>
          <a:bodyPr wrap="square" rtlCol="0">
            <a:spAutoFit/>
          </a:bodyPr>
          <a:lstStyle/>
          <a:p>
            <a:r>
              <a:rPr lang="da-DK" sz="2000" dirty="0" err="1" smtClean="0">
                <a:solidFill>
                  <a:prstClr val="black"/>
                </a:solidFill>
                <a:latin typeface="Calibri"/>
              </a:rPr>
              <a:t>Gall</a:t>
            </a:r>
            <a:r>
              <a:rPr lang="da-DK" sz="2000" dirty="0" smtClean="0">
                <a:solidFill>
                  <a:prstClr val="black"/>
                </a:solidFill>
                <a:latin typeface="Calibri"/>
              </a:rPr>
              <a:t> et al., 2011</a:t>
            </a:r>
            <a:endParaRPr lang="da-DK" sz="2000" dirty="0">
              <a:solidFill>
                <a:prstClr val="black"/>
              </a:solidFill>
              <a:latin typeface="Calibri"/>
            </a:endParaRPr>
          </a:p>
        </p:txBody>
      </p:sp>
      <p:sp>
        <p:nvSpPr>
          <p:cNvPr id="7" name="TextBox 6"/>
          <p:cNvSpPr txBox="1"/>
          <p:nvPr/>
        </p:nvSpPr>
        <p:spPr>
          <a:xfrm>
            <a:off x="3939454" y="2163979"/>
            <a:ext cx="958945" cy="646331"/>
          </a:xfrm>
          <a:prstGeom prst="rect">
            <a:avLst/>
          </a:prstGeom>
          <a:noFill/>
        </p:spPr>
        <p:txBody>
          <a:bodyPr wrap="square" rtlCol="0">
            <a:spAutoFit/>
          </a:bodyPr>
          <a:lstStyle/>
          <a:p>
            <a:pPr algn="ctr"/>
            <a:r>
              <a:rPr lang="da-DK" dirty="0" err="1" smtClean="0">
                <a:solidFill>
                  <a:prstClr val="white">
                    <a:lumMod val="50000"/>
                  </a:prstClr>
                </a:solidFill>
                <a:latin typeface="Calibri"/>
              </a:rPr>
              <a:t>High-z</a:t>
            </a:r>
            <a:r>
              <a:rPr lang="da-DK" dirty="0" smtClean="0">
                <a:solidFill>
                  <a:prstClr val="white">
                    <a:lumMod val="50000"/>
                  </a:prstClr>
                </a:solidFill>
                <a:latin typeface="Calibri"/>
              </a:rPr>
              <a:t> QSO</a:t>
            </a:r>
            <a:endParaRPr lang="da-DK" dirty="0">
              <a:solidFill>
                <a:prstClr val="white">
                  <a:lumMod val="50000"/>
                </a:prstClr>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2" name="Title 1"/>
          <p:cNvSpPr>
            <a:spLocks noGrp="1"/>
          </p:cNvSpPr>
          <p:nvPr>
            <p:ph type="title"/>
          </p:nvPr>
        </p:nvSpPr>
        <p:spPr>
          <a:xfrm>
            <a:off x="457200" y="183930"/>
            <a:ext cx="8229600" cy="717550"/>
          </a:xfrm>
        </p:spPr>
        <p:txBody>
          <a:bodyPr rtlCol="0">
            <a:normAutofit fontScale="90000"/>
          </a:bodyPr>
          <a:lstStyle/>
          <a:p>
            <a:pPr eaLnBrk="1" fontAlgn="auto" hangingPunct="1">
              <a:spcAft>
                <a:spcPts val="0"/>
              </a:spcAft>
              <a:defRPr/>
            </a:pPr>
            <a:r>
              <a:rPr lang="en-US" dirty="0" smtClean="0">
                <a:ea typeface="+mj-ea"/>
                <a:cs typeface="+mj-cs"/>
              </a:rPr>
              <a:t> </a:t>
            </a:r>
            <a:r>
              <a:rPr lang="en-US" dirty="0" smtClean="0">
                <a:solidFill>
                  <a:srgbClr val="FFFFFF"/>
                </a:solidFill>
                <a:ea typeface="+mj-ea"/>
                <a:cs typeface="+mj-cs"/>
              </a:rPr>
              <a:t>Mystery: what are the dust sources?</a:t>
            </a:r>
            <a:endParaRPr lang="en-US" dirty="0">
              <a:solidFill>
                <a:srgbClr val="FFFFFF"/>
              </a:solidFill>
              <a:ea typeface="+mj-ea"/>
              <a:cs typeface="+mj-cs"/>
            </a:endParaRPr>
          </a:p>
        </p:txBody>
      </p:sp>
      <p:sp>
        <p:nvSpPr>
          <p:cNvPr id="36867" name="TextBox 6"/>
          <p:cNvSpPr txBox="1">
            <a:spLocks noChangeArrowheads="1"/>
          </p:cNvSpPr>
          <p:nvPr/>
        </p:nvSpPr>
        <p:spPr bwMode="auto">
          <a:xfrm>
            <a:off x="98705" y="6323013"/>
            <a:ext cx="3122020" cy="400110"/>
          </a:xfrm>
          <a:prstGeom prst="rect">
            <a:avLst/>
          </a:prstGeom>
          <a:noFill/>
          <a:ln w="9525">
            <a:noFill/>
            <a:miter lim="800000"/>
            <a:headEnd/>
            <a:tailEnd/>
          </a:ln>
        </p:spPr>
        <p:txBody>
          <a:bodyPr wrap="square">
            <a:prstTxWarp prst="textNoShape">
              <a:avLst/>
            </a:prstTxWarp>
            <a:spAutoFit/>
          </a:bodyPr>
          <a:lstStyle/>
          <a:p>
            <a:r>
              <a:rPr lang="en-US" sz="2000" dirty="0" err="1">
                <a:solidFill>
                  <a:prstClr val="black"/>
                </a:solidFill>
                <a:latin typeface="Calibri" charset="0"/>
              </a:rPr>
              <a:t>Michalowski</a:t>
            </a:r>
            <a:r>
              <a:rPr lang="en-US" sz="2000" dirty="0">
                <a:solidFill>
                  <a:prstClr val="black"/>
                </a:solidFill>
                <a:latin typeface="Calibri" charset="0"/>
              </a:rPr>
              <a:t> et al., </a:t>
            </a:r>
            <a:r>
              <a:rPr lang="en-US" sz="2000" dirty="0" smtClean="0">
                <a:solidFill>
                  <a:prstClr val="black"/>
                </a:solidFill>
                <a:latin typeface="Calibri" charset="0"/>
              </a:rPr>
              <a:t>2010</a:t>
            </a:r>
            <a:endParaRPr lang="en-US" sz="2000" dirty="0">
              <a:solidFill>
                <a:prstClr val="black"/>
              </a:solidFill>
              <a:latin typeface="Calibri" charset="0"/>
            </a:endParaRPr>
          </a:p>
        </p:txBody>
      </p:sp>
      <p:pic>
        <p:nvPicPr>
          <p:cNvPr id="36868" name="Picture 7" descr="AGB_dust_limits_gpl-1.pdf"/>
          <p:cNvPicPr>
            <a:picLocks noChangeAspect="1"/>
          </p:cNvPicPr>
          <p:nvPr/>
        </p:nvPicPr>
        <p:blipFill>
          <a:blip r:embed="rId4"/>
          <a:srcRect/>
          <a:stretch>
            <a:fillRect/>
          </a:stretch>
        </p:blipFill>
        <p:spPr bwMode="auto">
          <a:xfrm>
            <a:off x="-23813" y="1273175"/>
            <a:ext cx="7145472" cy="5092779"/>
          </a:xfrm>
          <a:prstGeom prst="rect">
            <a:avLst/>
          </a:prstGeom>
          <a:noFill/>
          <a:ln w="9525">
            <a:noFill/>
            <a:miter lim="800000"/>
            <a:headEnd/>
            <a:tailEnd/>
          </a:ln>
        </p:spPr>
      </p:pic>
      <p:sp>
        <p:nvSpPr>
          <p:cNvPr id="36869" name="Rectangle 8"/>
          <p:cNvSpPr>
            <a:spLocks noChangeArrowheads="1"/>
          </p:cNvSpPr>
          <p:nvPr/>
        </p:nvSpPr>
        <p:spPr bwMode="auto">
          <a:xfrm>
            <a:off x="7121659" y="1247165"/>
            <a:ext cx="2017366" cy="5324535"/>
          </a:xfrm>
          <a:prstGeom prst="rect">
            <a:avLst/>
          </a:prstGeom>
          <a:noFill/>
          <a:ln w="9525">
            <a:noFill/>
            <a:miter lim="800000"/>
            <a:headEnd/>
            <a:tailEnd/>
          </a:ln>
        </p:spPr>
        <p:txBody>
          <a:bodyPr wrap="square">
            <a:prstTxWarp prst="textNoShape">
              <a:avLst/>
            </a:prstTxWarp>
            <a:spAutoFit/>
          </a:bodyPr>
          <a:lstStyle/>
          <a:p>
            <a:r>
              <a:rPr lang="en-US" sz="2000" dirty="0">
                <a:solidFill>
                  <a:prstClr val="black"/>
                </a:solidFill>
                <a:latin typeface="Calibri" charset="0"/>
              </a:rPr>
              <a:t>Large dust masses in high-</a:t>
            </a:r>
            <a:r>
              <a:rPr lang="en-US" sz="2000" dirty="0" err="1">
                <a:solidFill>
                  <a:prstClr val="black"/>
                </a:solidFill>
                <a:latin typeface="Calibri" charset="0"/>
              </a:rPr>
              <a:t>z</a:t>
            </a:r>
            <a:r>
              <a:rPr lang="en-US" sz="2000" dirty="0">
                <a:solidFill>
                  <a:prstClr val="black"/>
                </a:solidFill>
                <a:latin typeface="Calibri" charset="0"/>
              </a:rPr>
              <a:t> </a:t>
            </a:r>
            <a:r>
              <a:rPr lang="en-US" sz="2000" dirty="0" err="1">
                <a:solidFill>
                  <a:prstClr val="black"/>
                </a:solidFill>
                <a:latin typeface="Calibri" charset="0"/>
              </a:rPr>
              <a:t>QSOs</a:t>
            </a:r>
            <a:r>
              <a:rPr lang="en-US" sz="2000" dirty="0" smtClean="0">
                <a:solidFill>
                  <a:prstClr val="black"/>
                </a:solidFill>
                <a:latin typeface="Calibri" charset="0"/>
              </a:rPr>
              <a:t>  </a:t>
            </a:r>
            <a:r>
              <a:rPr lang="en-US" sz="2000" dirty="0">
                <a:solidFill>
                  <a:prstClr val="black"/>
                </a:solidFill>
                <a:latin typeface="Calibri" charset="0"/>
              </a:rPr>
              <a:t>– mm/</a:t>
            </a:r>
            <a:r>
              <a:rPr lang="en-US" sz="2000" dirty="0" err="1">
                <a:solidFill>
                  <a:prstClr val="black"/>
                </a:solidFill>
                <a:latin typeface="Calibri" charset="0"/>
              </a:rPr>
              <a:t>submm</a:t>
            </a:r>
            <a:endParaRPr lang="en-US" sz="2000" dirty="0">
              <a:solidFill>
                <a:prstClr val="black"/>
              </a:solidFill>
              <a:latin typeface="Calibri" charset="0"/>
            </a:endParaRPr>
          </a:p>
          <a:p>
            <a:endParaRPr lang="en-US" sz="2000" dirty="0">
              <a:solidFill>
                <a:prstClr val="black"/>
              </a:solidFill>
              <a:latin typeface="Calibri" charset="0"/>
            </a:endParaRPr>
          </a:p>
          <a:p>
            <a:r>
              <a:rPr lang="en-US" sz="2000" dirty="0">
                <a:solidFill>
                  <a:prstClr val="black"/>
                </a:solidFill>
                <a:latin typeface="Calibri" charset="0"/>
              </a:rPr>
              <a:t>Hot dust scales with BH masses (z≈6)</a:t>
            </a:r>
            <a:r>
              <a:rPr lang="en-US" sz="2000" dirty="0" smtClean="0">
                <a:solidFill>
                  <a:prstClr val="black"/>
                </a:solidFill>
                <a:latin typeface="Calibri" charset="0"/>
              </a:rPr>
              <a:t>  </a:t>
            </a:r>
            <a:r>
              <a:rPr lang="en-US" sz="2000" dirty="0">
                <a:solidFill>
                  <a:prstClr val="black"/>
                </a:solidFill>
                <a:latin typeface="Calibri" charset="0"/>
              </a:rPr>
              <a:t>– MIR with Spitzer</a:t>
            </a:r>
          </a:p>
          <a:p>
            <a:endParaRPr lang="en-US" sz="2000" dirty="0">
              <a:solidFill>
                <a:prstClr val="black"/>
              </a:solidFill>
              <a:latin typeface="Calibri" charset="0"/>
            </a:endParaRPr>
          </a:p>
          <a:p>
            <a:r>
              <a:rPr lang="en-US" sz="2000" dirty="0">
                <a:solidFill>
                  <a:prstClr val="black"/>
                </a:solidFill>
                <a:latin typeface="Calibri" charset="0"/>
              </a:rPr>
              <a:t>Dusty BALQSO (J1048+4637; </a:t>
            </a:r>
            <a:r>
              <a:rPr lang="en-US" sz="2000" dirty="0" err="1">
                <a:solidFill>
                  <a:prstClr val="black"/>
                </a:solidFill>
                <a:latin typeface="Calibri" charset="0"/>
              </a:rPr>
              <a:t>z</a:t>
            </a:r>
            <a:r>
              <a:rPr lang="en-US" sz="2000" dirty="0">
                <a:solidFill>
                  <a:prstClr val="black"/>
                </a:solidFill>
                <a:latin typeface="Calibri" charset="0"/>
              </a:rPr>
              <a:t>=6.23) – peculiar extinction curve</a:t>
            </a:r>
          </a:p>
          <a:p>
            <a:endParaRPr lang="en-US" sz="2000" dirty="0" smtClean="0">
              <a:solidFill>
                <a:prstClr val="black"/>
              </a:solidFill>
              <a:latin typeface="Calibri" charset="0"/>
            </a:endParaRPr>
          </a:p>
          <a:p>
            <a:r>
              <a:rPr lang="en-US" sz="2000" dirty="0" smtClean="0">
                <a:solidFill>
                  <a:prstClr val="black"/>
                </a:solidFill>
                <a:latin typeface="Calibri" charset="0"/>
              </a:rPr>
              <a:t>GRB071025</a:t>
            </a:r>
            <a:r>
              <a:rPr lang="en-US" sz="2000" dirty="0">
                <a:solidFill>
                  <a:prstClr val="black"/>
                </a:solidFill>
                <a:latin typeface="Calibri" charset="0"/>
              </a:rPr>
              <a:t>; z≈</a:t>
            </a:r>
            <a:r>
              <a:rPr lang="en-US" sz="2000" dirty="0" smtClean="0">
                <a:solidFill>
                  <a:prstClr val="black"/>
                </a:solidFill>
                <a:latin typeface="Calibri" charset="0"/>
              </a:rPr>
              <a:t>5     </a:t>
            </a:r>
            <a:r>
              <a:rPr lang="en-US" sz="2000" dirty="0">
                <a:solidFill>
                  <a:prstClr val="black"/>
                </a:solidFill>
                <a:latin typeface="Calibri" charset="0"/>
              </a:rPr>
              <a:t>– extinction curve</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f3.pdf"/>
          <p:cNvPicPr/>
          <p:nvPr/>
        </p:nvPicPr>
        <p:blipFill>
          <a:blip r:embed="rId2">
            <a:extLst/>
          </a:blip>
          <a:srcRect l="73" t="503" r="73" b="503"/>
          <a:stretch>
            <a:fillRect/>
          </a:stretch>
        </p:blipFill>
        <p:spPr>
          <a:xfrm>
            <a:off x="568347" y="1785649"/>
            <a:ext cx="8007254" cy="1918797"/>
          </a:xfrm>
          <a:prstGeom prst="rect">
            <a:avLst/>
          </a:prstGeom>
          <a:ln w="12700">
            <a:miter lim="400000"/>
          </a:ln>
        </p:spPr>
      </p:pic>
      <p:pic>
        <p:nvPicPr>
          <p:cNvPr id="109" name="HST_ALMA_image.jpg"/>
          <p:cNvPicPr/>
          <p:nvPr/>
        </p:nvPicPr>
        <p:blipFill>
          <a:blip r:embed="rId3">
            <a:extLst/>
          </a:blip>
          <a:srcRect t="2315" b="2315"/>
          <a:stretch>
            <a:fillRect/>
          </a:stretch>
        </p:blipFill>
        <p:spPr>
          <a:xfrm>
            <a:off x="0" y="0"/>
            <a:ext cx="9144000" cy="5331023"/>
          </a:xfrm>
          <a:prstGeom prst="rect">
            <a:avLst/>
          </a:prstGeom>
          <a:ln w="12700">
            <a:miter lim="400000"/>
          </a:ln>
        </p:spPr>
      </p:pic>
      <p:sp>
        <p:nvSpPr>
          <p:cNvPr id="111" name="Shape 111"/>
          <p:cNvSpPr>
            <a:spLocks noGrp="1"/>
          </p:cNvSpPr>
          <p:nvPr>
            <p:ph type="title"/>
          </p:nvPr>
        </p:nvSpPr>
        <p:spPr>
          <a:xfrm>
            <a:off x="218096" y="5473899"/>
            <a:ext cx="7825802" cy="1196578"/>
          </a:xfrm>
          <a:prstGeom prst="rect">
            <a:avLst/>
          </a:prstGeom>
        </p:spPr>
        <p:txBody>
          <a:bodyPr/>
          <a:lstStyle/>
          <a:p>
            <a:pPr lvl="0" algn="l">
              <a:defRPr sz="1800"/>
            </a:pPr>
            <a:r>
              <a:rPr sz="3000" dirty="0"/>
              <a:t>ALMA </a:t>
            </a:r>
            <a:r>
              <a:rPr lang="da-DK" sz="3000" dirty="0" smtClean="0"/>
              <a:t>and VLT </a:t>
            </a:r>
            <a:r>
              <a:rPr sz="3000" dirty="0" smtClean="0"/>
              <a:t>observations </a:t>
            </a:r>
            <a:r>
              <a:rPr sz="3000" dirty="0"/>
              <a:t>of the </a:t>
            </a:r>
            <a:r>
              <a:rPr sz="3000" dirty="0" smtClean="0"/>
              <a:t>cluster</a:t>
            </a:r>
            <a:r>
              <a:rPr lang="da-DK" sz="3000" dirty="0" smtClean="0"/>
              <a:t> </a:t>
            </a:r>
            <a:r>
              <a:rPr lang="da-DK" sz="3000" dirty="0" err="1" smtClean="0"/>
              <a:t>lensed</a:t>
            </a:r>
            <a:r>
              <a:rPr lang="da-DK" sz="3000" dirty="0" smtClean="0"/>
              <a:t> </a:t>
            </a:r>
            <a:r>
              <a:rPr lang="da-DK" sz="3000" dirty="0" err="1" smtClean="0"/>
              <a:t>dust</a:t>
            </a:r>
            <a:r>
              <a:rPr lang="da-DK" sz="3000" dirty="0" smtClean="0"/>
              <a:t> </a:t>
            </a:r>
            <a:r>
              <a:rPr lang="da-DK" sz="3000" dirty="0" err="1" smtClean="0"/>
              <a:t>galaxy</a:t>
            </a:r>
            <a:r>
              <a:rPr lang="da-DK" sz="3000" dirty="0" smtClean="0"/>
              <a:t> at z=7.4. </a:t>
            </a:r>
            <a:r>
              <a:rPr lang="da-DK" sz="3000" dirty="0" err="1" smtClean="0"/>
              <a:t>Dust</a:t>
            </a:r>
            <a:r>
              <a:rPr lang="da-DK" sz="3000" dirty="0" smtClean="0"/>
              <a:t> </a:t>
            </a:r>
            <a:r>
              <a:rPr lang="da-DK" sz="3000" dirty="0" err="1" smtClean="0"/>
              <a:t>mass</a:t>
            </a:r>
            <a:r>
              <a:rPr lang="da-DK" sz="3000" dirty="0" smtClean="0"/>
              <a:t> 4x10</a:t>
            </a:r>
            <a:r>
              <a:rPr lang="da-DK" sz="3000" baseline="30000" dirty="0" smtClean="0"/>
              <a:t>7 </a:t>
            </a:r>
            <a:r>
              <a:rPr lang="da-DK" sz="3000" dirty="0" err="1" smtClean="0"/>
              <a:t>M</a:t>
            </a:r>
            <a:r>
              <a:rPr lang="da-DK" sz="3000" baseline="-25000" dirty="0" err="1" smtClean="0"/>
              <a:t>sun</a:t>
            </a:r>
            <a:endParaRPr sz="3000" baseline="-25000" dirty="0"/>
          </a:p>
        </p:txBody>
      </p:sp>
      <p:sp>
        <p:nvSpPr>
          <p:cNvPr id="112" name="Shape 112"/>
          <p:cNvSpPr>
            <a:spLocks noGrp="1"/>
          </p:cNvSpPr>
          <p:nvPr>
            <p:ph type="body" idx="1"/>
          </p:nvPr>
        </p:nvSpPr>
        <p:spPr>
          <a:xfrm>
            <a:off x="7120195" y="6379425"/>
            <a:ext cx="1880929" cy="357188"/>
          </a:xfrm>
          <a:prstGeom prst="rect">
            <a:avLst/>
          </a:prstGeom>
        </p:spPr>
        <p:txBody>
          <a:bodyPr>
            <a:normAutofit fontScale="77500" lnSpcReduction="20000"/>
          </a:bodyPr>
          <a:lstStyle/>
          <a:p>
            <a:pPr lvl="0">
              <a:defRPr sz="1800">
                <a:solidFill>
                  <a:srgbClr val="000000"/>
                </a:solidFill>
              </a:defRPr>
            </a:pPr>
            <a:r>
              <a:rPr lang="da-DK" sz="1800" dirty="0" smtClean="0">
                <a:solidFill>
                  <a:schemeClr val="tx1"/>
                </a:solidFill>
              </a:rPr>
              <a:t>Watson et al. 2015</a:t>
            </a:r>
            <a:r>
              <a:rPr sz="1800" dirty="0"/>
              <a:t> GHz</a:t>
            </a:r>
          </a:p>
        </p:txBody>
      </p:sp>
    </p:spTree>
    <p:extLst>
      <p:ext uri="{BB962C8B-B14F-4D97-AF65-F5344CB8AC3E}">
        <p14:creationId xmlns:p14="http://schemas.microsoft.com/office/powerpoint/2010/main" val="104898979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iterate>
                                    <p:tmAbs val="0"/>
                                  </p:iterate>
                                  <p:childTnLst>
                                    <p:animEffect transition="out" filter="fade">
                                      <p:cBhvr>
                                        <p:cTn id="6" dur="1000" fill="hold"/>
                                        <p:tgtEl>
                                          <p:spTgt spid="109"/>
                                        </p:tgtEl>
                                      </p:cBhvr>
                                    </p:animEffect>
                                    <p:set>
                                      <p:cBhvr>
                                        <p:cTn id="7" fill="hold">
                                          <p:stCondLst>
                                            <p:cond delay="999"/>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685800" y="152400"/>
            <a:ext cx="7620000" cy="609600"/>
          </a:xfrm>
        </p:spPr>
        <p:txBody>
          <a:bodyPr>
            <a:normAutofit fontScale="90000"/>
          </a:bodyPr>
          <a:lstStyle/>
          <a:p>
            <a:pPr eaLnBrk="1" hangingPunct="1"/>
            <a:r>
              <a:rPr lang="en-GB" smtClean="0">
                <a:solidFill>
                  <a:schemeClr val="bg1"/>
                </a:solidFill>
              </a:rPr>
              <a:t>Cosmic Dust - ”basic facts”</a:t>
            </a:r>
          </a:p>
        </p:txBody>
      </p:sp>
      <p:sp>
        <p:nvSpPr>
          <p:cNvPr id="136195" name="Rectangle 3"/>
          <p:cNvSpPr>
            <a:spLocks noGrp="1" noChangeArrowheads="1"/>
          </p:cNvSpPr>
          <p:nvPr>
            <p:ph type="body" idx="1"/>
          </p:nvPr>
        </p:nvSpPr>
        <p:spPr>
          <a:xfrm>
            <a:off x="304800" y="762000"/>
            <a:ext cx="8610600" cy="2209800"/>
          </a:xfrm>
        </p:spPr>
        <p:txBody>
          <a:bodyPr/>
          <a:lstStyle/>
          <a:p>
            <a:pPr eaLnBrk="1" hangingPunct="1"/>
            <a:r>
              <a:rPr lang="en-GB" sz="2400" smtClean="0">
                <a:solidFill>
                  <a:srgbClr val="FFFFFF"/>
                </a:solidFill>
              </a:rPr>
              <a:t>1/5 of the part of the Milky Way consisting of stars, planets and other “baryonic matter” is present as gas and dust. Of this 1/5 then 99% is gas and 1% is dust.</a:t>
            </a:r>
          </a:p>
          <a:p>
            <a:pPr eaLnBrk="1" hangingPunct="1"/>
            <a:r>
              <a:rPr lang="en-GB" sz="2400" smtClean="0">
                <a:solidFill>
                  <a:srgbClr val="FFFFFF"/>
                </a:solidFill>
              </a:rPr>
              <a:t>Smoke particles consisting of C, O, Si, Mg, Al, Fe. </a:t>
            </a:r>
          </a:p>
        </p:txBody>
      </p:sp>
      <p:pic>
        <p:nvPicPr>
          <p:cNvPr id="136196" name="Picture 4" descr="phot-27-04-preview"/>
          <p:cNvPicPr>
            <a:picLocks noChangeAspect="1" noChangeArrowheads="1"/>
          </p:cNvPicPr>
          <p:nvPr/>
        </p:nvPicPr>
        <p:blipFill>
          <a:blip r:embed="rId3"/>
          <a:srcRect/>
          <a:stretch>
            <a:fillRect/>
          </a:stretch>
        </p:blipFill>
        <p:spPr bwMode="auto">
          <a:xfrm>
            <a:off x="1524000" y="2565400"/>
            <a:ext cx="6388100" cy="424497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 name="a1689-zd1_spec.png"/>
          <p:cNvPicPr/>
          <p:nvPr/>
        </p:nvPicPr>
        <p:blipFill>
          <a:blip r:embed="rId2">
            <a:extLst/>
          </a:blip>
          <a:srcRect t="2124" b="2049"/>
          <a:stretch>
            <a:fillRect/>
          </a:stretch>
        </p:blipFill>
        <p:spPr>
          <a:xfrm>
            <a:off x="962028" y="1093111"/>
            <a:ext cx="7043539" cy="4947047"/>
          </a:xfrm>
          <a:prstGeom prst="rect">
            <a:avLst/>
          </a:prstGeom>
          <a:ln w="12700">
            <a:miter lim="400000"/>
          </a:ln>
        </p:spPr>
      </p:pic>
      <p:sp>
        <p:nvSpPr>
          <p:cNvPr id="2" name="Title 1"/>
          <p:cNvSpPr>
            <a:spLocks noGrp="1"/>
          </p:cNvSpPr>
          <p:nvPr>
            <p:ph type="title"/>
          </p:nvPr>
        </p:nvSpPr>
        <p:spPr>
          <a:xfrm>
            <a:off x="0" y="274638"/>
            <a:ext cx="9268742" cy="1143000"/>
          </a:xfrm>
        </p:spPr>
        <p:txBody>
          <a:bodyPr/>
          <a:lstStyle/>
          <a:p>
            <a:r>
              <a:rPr lang="en-US" sz="3200" dirty="0" smtClean="0">
                <a:solidFill>
                  <a:schemeClr val="bg1"/>
                </a:solidFill>
              </a:rPr>
              <a:t>Spectroscopic redshift – so properly OK!</a:t>
            </a:r>
            <a:endParaRPr lang="en-US" sz="3200" dirty="0">
              <a:solidFill>
                <a:schemeClr val="bg1"/>
              </a:solidFill>
            </a:endParaRPr>
          </a:p>
        </p:txBody>
      </p:sp>
      <p:sp>
        <p:nvSpPr>
          <p:cNvPr id="4" name="Content Placeholder 3"/>
          <p:cNvSpPr>
            <a:spLocks noGrp="1"/>
          </p:cNvSpPr>
          <p:nvPr>
            <p:ph idx="1"/>
          </p:nvPr>
        </p:nvSpPr>
        <p:spPr/>
        <p:txBody>
          <a:bodyPr/>
          <a:lstStyle/>
          <a:p>
            <a:endParaRPr lang="en-US"/>
          </a:p>
        </p:txBody>
      </p:sp>
      <p:sp>
        <p:nvSpPr>
          <p:cNvPr id="3" name="TextBox 2"/>
          <p:cNvSpPr txBox="1"/>
          <p:nvPr/>
        </p:nvSpPr>
        <p:spPr>
          <a:xfrm>
            <a:off x="5731438" y="5996473"/>
            <a:ext cx="3412562" cy="369332"/>
          </a:xfrm>
          <a:prstGeom prst="rect">
            <a:avLst/>
          </a:prstGeom>
          <a:noFill/>
        </p:spPr>
        <p:txBody>
          <a:bodyPr wrap="square" rtlCol="0">
            <a:spAutoFit/>
          </a:bodyPr>
          <a:lstStyle/>
          <a:p>
            <a:r>
              <a:rPr lang="en-US" dirty="0" smtClean="0">
                <a:solidFill>
                  <a:schemeClr val="bg1"/>
                </a:solidFill>
              </a:rPr>
              <a:t>Watson et al. 2015</a:t>
            </a:r>
            <a:endParaRPr lang="en-US" dirty="0">
              <a:solidFill>
                <a:schemeClr val="bg1"/>
              </a:solidFill>
            </a:endParaRPr>
          </a:p>
        </p:txBody>
      </p:sp>
    </p:spTree>
    <p:extLst>
      <p:ext uri="{BB962C8B-B14F-4D97-AF65-F5344CB8AC3E}">
        <p14:creationId xmlns:p14="http://schemas.microsoft.com/office/powerpoint/2010/main" val="849853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71438"/>
            <a:ext cx="8229600" cy="1143000"/>
          </a:xfrm>
        </p:spPr>
        <p:txBody>
          <a:bodyPr/>
          <a:lstStyle/>
          <a:p>
            <a:r>
              <a:rPr lang="en-GB" dirty="0" smtClean="0">
                <a:solidFill>
                  <a:srgbClr val="FFFFFF"/>
                </a:solidFill>
              </a:rPr>
              <a:t>Implications of the observations</a:t>
            </a:r>
            <a:endParaRPr lang="en-GB" dirty="0">
              <a:solidFill>
                <a:srgbClr val="FFFFFF"/>
              </a:solidFill>
            </a:endParaRPr>
          </a:p>
        </p:txBody>
      </p:sp>
      <p:sp>
        <p:nvSpPr>
          <p:cNvPr id="3" name="Content Placeholder 2"/>
          <p:cNvSpPr>
            <a:spLocks noGrp="1"/>
          </p:cNvSpPr>
          <p:nvPr>
            <p:ph idx="1"/>
          </p:nvPr>
        </p:nvSpPr>
        <p:spPr/>
        <p:txBody>
          <a:bodyPr/>
          <a:lstStyle/>
          <a:p>
            <a:r>
              <a:rPr lang="en-US" dirty="0" smtClean="0"/>
              <a:t>The maximum time available to build up large dust masses is at most ∼400–500 </a:t>
            </a:r>
            <a:r>
              <a:rPr lang="en-US" dirty="0" err="1" smtClean="0"/>
              <a:t>Myr</a:t>
            </a:r>
            <a:r>
              <a:rPr lang="en-US" dirty="0" smtClean="0"/>
              <a:t>, and possibly less.</a:t>
            </a:r>
          </a:p>
          <a:p>
            <a:r>
              <a:rPr lang="en-US" dirty="0" smtClean="0"/>
              <a:t>The universe have been </a:t>
            </a:r>
            <a:r>
              <a:rPr lang="en-US" b="1" dirty="0" smtClean="0"/>
              <a:t>at least as dusty </a:t>
            </a:r>
            <a:r>
              <a:rPr lang="en-US" dirty="0" smtClean="0"/>
              <a:t>and possibly even more dusty at earlier epochs.</a:t>
            </a:r>
            <a:endParaRPr lang="da-DK" dirty="0"/>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31941"/>
            <a:ext cx="8229600" cy="1143000"/>
          </a:xfrm>
        </p:spPr>
        <p:txBody>
          <a:bodyPr/>
          <a:lstStyle/>
          <a:p>
            <a:r>
              <a:rPr lang="da-DK" dirty="0" smtClean="0">
                <a:solidFill>
                  <a:srgbClr val="FFFFFF"/>
                </a:solidFill>
              </a:rPr>
              <a:t>Supernova </a:t>
            </a:r>
            <a:r>
              <a:rPr lang="da-DK" dirty="0" err="1" smtClean="0">
                <a:solidFill>
                  <a:srgbClr val="FFFFFF"/>
                </a:solidFill>
              </a:rPr>
              <a:t>grain</a:t>
            </a:r>
            <a:r>
              <a:rPr lang="da-DK" dirty="0" smtClean="0">
                <a:solidFill>
                  <a:srgbClr val="FFFFFF"/>
                </a:solidFill>
              </a:rPr>
              <a:t> </a:t>
            </a:r>
            <a:r>
              <a:rPr lang="da-DK" dirty="0" err="1" smtClean="0">
                <a:solidFill>
                  <a:srgbClr val="FFFFFF"/>
                </a:solidFill>
              </a:rPr>
              <a:t>size</a:t>
            </a:r>
            <a:r>
              <a:rPr lang="da-DK" dirty="0" smtClean="0">
                <a:solidFill>
                  <a:srgbClr val="FFFFFF"/>
                </a:solidFill>
              </a:rPr>
              <a:t> </a:t>
            </a:r>
            <a:r>
              <a:rPr lang="da-DK" dirty="0" err="1" smtClean="0">
                <a:solidFill>
                  <a:srgbClr val="FFFFFF"/>
                </a:solidFill>
              </a:rPr>
              <a:t>predictions</a:t>
            </a:r>
            <a:endParaRPr lang="da-DK" dirty="0">
              <a:solidFill>
                <a:srgbClr val="FFFFFF"/>
              </a:solidFill>
            </a:endParaRPr>
          </a:p>
        </p:txBody>
      </p:sp>
      <p:pic>
        <p:nvPicPr>
          <p:cNvPr id="4" name="Content Placeholder 3" descr="Screen shot 2011-11-09 at 12.43.24 PM.png"/>
          <p:cNvPicPr>
            <a:picLocks noGrp="1" noChangeAspect="1"/>
          </p:cNvPicPr>
          <p:nvPr>
            <p:ph idx="1"/>
          </p:nvPr>
        </p:nvPicPr>
        <p:blipFill>
          <a:blip r:embed="rId3"/>
          <a:srcRect t="-21029" b="-21029"/>
          <a:stretch>
            <a:fillRect/>
          </a:stretch>
        </p:blipFill>
        <p:spPr>
          <a:xfrm>
            <a:off x="125246" y="2118390"/>
            <a:ext cx="8890150" cy="4889240"/>
          </a:xfrm>
        </p:spPr>
      </p:pic>
      <p:sp>
        <p:nvSpPr>
          <p:cNvPr id="6" name="TextBox 5"/>
          <p:cNvSpPr txBox="1"/>
          <p:nvPr/>
        </p:nvSpPr>
        <p:spPr>
          <a:xfrm>
            <a:off x="861299" y="1417133"/>
            <a:ext cx="7445124" cy="1200328"/>
          </a:xfrm>
          <a:prstGeom prst="rect">
            <a:avLst/>
          </a:prstGeom>
          <a:noFill/>
        </p:spPr>
        <p:txBody>
          <a:bodyPr wrap="square" rtlCol="0">
            <a:spAutoFit/>
          </a:bodyPr>
          <a:lstStyle/>
          <a:p>
            <a:r>
              <a:rPr lang="en-GB" sz="2400" dirty="0" smtClean="0">
                <a:solidFill>
                  <a:prstClr val="black"/>
                </a:solidFill>
                <a:latin typeface="Calibri"/>
              </a:rPr>
              <a:t>Grain sizes 0.001 – 0.008 </a:t>
            </a:r>
            <a:r>
              <a:rPr lang="en-GB" sz="2400" dirty="0" err="1" smtClean="0">
                <a:solidFill>
                  <a:prstClr val="black"/>
                </a:solidFill>
                <a:latin typeface="Calibri"/>
              </a:rPr>
              <a:t>μm</a:t>
            </a:r>
            <a:r>
              <a:rPr lang="en-GB" sz="2400" dirty="0" smtClean="0">
                <a:solidFill>
                  <a:prstClr val="black"/>
                </a:solidFill>
                <a:latin typeface="Calibri"/>
              </a:rPr>
              <a:t> </a:t>
            </a:r>
          </a:p>
          <a:p>
            <a:r>
              <a:rPr lang="en-GB" sz="2400" dirty="0" smtClean="0">
                <a:solidFill>
                  <a:prstClr val="black"/>
                </a:solidFill>
                <a:latin typeface="Calibri"/>
              </a:rPr>
              <a:t>assuming a lattice spacing of 2-3 Å </a:t>
            </a:r>
          </a:p>
          <a:p>
            <a:r>
              <a:rPr lang="en-GB" sz="2400" dirty="0" smtClean="0">
                <a:solidFill>
                  <a:prstClr val="black"/>
                </a:solidFill>
                <a:latin typeface="Calibri"/>
              </a:rPr>
              <a:t>=&gt; few hundred to 1000 atoms per grain. </a:t>
            </a:r>
            <a:endParaRPr lang="en-GB" sz="2400" dirty="0">
              <a:solidFill>
                <a:prstClr val="black"/>
              </a:solidFill>
              <a:latin typeface="Calibri"/>
            </a:endParaRPr>
          </a:p>
        </p:txBody>
      </p:sp>
      <p:sp>
        <p:nvSpPr>
          <p:cNvPr id="7" name="TextBox 6"/>
          <p:cNvSpPr txBox="1"/>
          <p:nvPr/>
        </p:nvSpPr>
        <p:spPr>
          <a:xfrm>
            <a:off x="6955290" y="6440359"/>
            <a:ext cx="2162202" cy="400110"/>
          </a:xfrm>
          <a:prstGeom prst="rect">
            <a:avLst/>
          </a:prstGeom>
          <a:noFill/>
        </p:spPr>
        <p:txBody>
          <a:bodyPr wrap="square" rtlCol="0">
            <a:spAutoFit/>
          </a:bodyPr>
          <a:lstStyle/>
          <a:p>
            <a:r>
              <a:rPr lang="en-US" sz="2000" dirty="0" err="1" smtClean="0">
                <a:solidFill>
                  <a:prstClr val="black"/>
                </a:solidFill>
                <a:latin typeface="Calibri"/>
              </a:rPr>
              <a:t>Nozawa</a:t>
            </a:r>
            <a:r>
              <a:rPr lang="en-US" sz="2000" dirty="0" smtClean="0">
                <a:solidFill>
                  <a:prstClr val="black"/>
                </a:solidFill>
                <a:latin typeface="Calibri"/>
              </a:rPr>
              <a:t> et al. 2003</a:t>
            </a:r>
            <a:endParaRPr lang="da-DK" sz="2000"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1" y="32750"/>
            <a:ext cx="9143999" cy="1143000"/>
          </a:xfrm>
        </p:spPr>
        <p:txBody>
          <a:bodyPr>
            <a:normAutofit/>
          </a:bodyPr>
          <a:lstStyle/>
          <a:p>
            <a:r>
              <a:rPr lang="en-GB" dirty="0" smtClean="0">
                <a:solidFill>
                  <a:srgbClr val="FFFFFF"/>
                </a:solidFill>
              </a:rPr>
              <a:t>Supernova dust production efficiency</a:t>
            </a:r>
            <a:endParaRPr lang="en-GB" dirty="0">
              <a:solidFill>
                <a:srgbClr val="FFFFFF"/>
              </a:solidFill>
            </a:endParaRPr>
          </a:p>
        </p:txBody>
      </p:sp>
      <p:pic>
        <p:nvPicPr>
          <p:cNvPr id="4" name="Content Placeholder 3" descr="Screen shot 2012-03-09 at 9.14.32 AM.png"/>
          <p:cNvPicPr>
            <a:picLocks noGrp="1" noChangeAspect="1"/>
          </p:cNvPicPr>
          <p:nvPr>
            <p:ph idx="1"/>
          </p:nvPr>
        </p:nvPicPr>
        <p:blipFill>
          <a:blip r:embed="rId3"/>
          <a:srcRect l="-34110" r="-34110"/>
          <a:stretch>
            <a:fillRect/>
          </a:stretch>
        </p:blipFill>
        <p:spPr>
          <a:xfrm>
            <a:off x="396720" y="1569964"/>
            <a:ext cx="8229600" cy="4525963"/>
          </a:xfrm>
        </p:spPr>
      </p:pic>
      <p:sp>
        <p:nvSpPr>
          <p:cNvPr id="5" name="TextBox 4"/>
          <p:cNvSpPr txBox="1"/>
          <p:nvPr/>
        </p:nvSpPr>
        <p:spPr>
          <a:xfrm>
            <a:off x="0" y="6126163"/>
            <a:ext cx="9143999" cy="707886"/>
          </a:xfrm>
          <a:prstGeom prst="rect">
            <a:avLst/>
          </a:prstGeom>
          <a:noFill/>
        </p:spPr>
        <p:txBody>
          <a:bodyPr wrap="square" rtlCol="0">
            <a:spAutoFit/>
          </a:bodyPr>
          <a:lstStyle/>
          <a:p>
            <a:pPr algn="ctr"/>
            <a:r>
              <a:rPr lang="en-US" sz="2000" dirty="0" smtClean="0">
                <a:solidFill>
                  <a:prstClr val="black"/>
                </a:solidFill>
                <a:latin typeface="Calibri"/>
              </a:rPr>
              <a:t>Mass of dust that </a:t>
            </a:r>
            <a:r>
              <a:rPr lang="en-US" sz="2000" b="1" dirty="0" smtClean="0">
                <a:solidFill>
                  <a:prstClr val="black"/>
                </a:solidFill>
                <a:latin typeface="Calibri"/>
              </a:rPr>
              <a:t>survives</a:t>
            </a:r>
            <a:r>
              <a:rPr lang="en-US" sz="2000" dirty="0" smtClean="0">
                <a:solidFill>
                  <a:prstClr val="black"/>
                </a:solidFill>
                <a:latin typeface="Calibri"/>
              </a:rPr>
              <a:t> the passage of </a:t>
            </a:r>
            <a:r>
              <a:rPr lang="en-US" sz="2000" b="1" dirty="0" smtClean="0">
                <a:solidFill>
                  <a:prstClr val="black"/>
                </a:solidFill>
                <a:latin typeface="Calibri"/>
              </a:rPr>
              <a:t>the reverse shock </a:t>
            </a:r>
            <a:r>
              <a:rPr lang="en-US" sz="2000" dirty="0" smtClean="0">
                <a:solidFill>
                  <a:prstClr val="black"/>
                </a:solidFill>
                <a:latin typeface="Calibri"/>
              </a:rPr>
              <a:t>in the </a:t>
            </a:r>
            <a:r>
              <a:rPr lang="en-US" sz="2000" dirty="0" err="1" smtClean="0">
                <a:solidFill>
                  <a:prstClr val="black"/>
                </a:solidFill>
                <a:latin typeface="Calibri"/>
              </a:rPr>
              <a:t>ejecta</a:t>
            </a:r>
            <a:r>
              <a:rPr lang="en-US" sz="2000" dirty="0" smtClean="0">
                <a:solidFill>
                  <a:prstClr val="black"/>
                </a:solidFill>
                <a:latin typeface="Calibri"/>
              </a:rPr>
              <a:t>, as a function of the </a:t>
            </a:r>
            <a:r>
              <a:rPr lang="en-US" sz="2000" b="1" dirty="0" smtClean="0">
                <a:solidFill>
                  <a:prstClr val="black"/>
                </a:solidFill>
                <a:latin typeface="Calibri"/>
              </a:rPr>
              <a:t>mass of the progenitor </a:t>
            </a:r>
            <a:r>
              <a:rPr lang="en-US" sz="2000" dirty="0" smtClean="0">
                <a:solidFill>
                  <a:prstClr val="black"/>
                </a:solidFill>
                <a:latin typeface="Calibri"/>
              </a:rPr>
              <a:t>star and of the </a:t>
            </a:r>
            <a:r>
              <a:rPr lang="en-US" sz="2000" b="1" dirty="0" smtClean="0">
                <a:solidFill>
                  <a:prstClr val="black"/>
                </a:solidFill>
                <a:latin typeface="Calibri"/>
              </a:rPr>
              <a:t>density of the surrounding ISM</a:t>
            </a:r>
            <a:r>
              <a:rPr lang="en-US" sz="2000" dirty="0" smtClean="0">
                <a:solidFill>
                  <a:prstClr val="black"/>
                </a:solidFill>
                <a:latin typeface="Calibri"/>
              </a:rPr>
              <a:t>.</a:t>
            </a:r>
            <a:endParaRPr lang="da-DK" sz="2000" dirty="0">
              <a:solidFill>
                <a:prstClr val="black"/>
              </a:solidFill>
              <a:latin typeface="Calibri"/>
            </a:endParaRPr>
          </a:p>
        </p:txBody>
      </p:sp>
      <p:sp>
        <p:nvSpPr>
          <p:cNvPr id="6" name="TextBox 5"/>
          <p:cNvSpPr txBox="1"/>
          <p:nvPr/>
        </p:nvSpPr>
        <p:spPr>
          <a:xfrm>
            <a:off x="6229557" y="5699567"/>
            <a:ext cx="3141241" cy="400110"/>
          </a:xfrm>
          <a:prstGeom prst="rect">
            <a:avLst/>
          </a:prstGeom>
          <a:noFill/>
        </p:spPr>
        <p:txBody>
          <a:bodyPr wrap="square" rtlCol="0">
            <a:spAutoFit/>
          </a:bodyPr>
          <a:lstStyle/>
          <a:p>
            <a:r>
              <a:rPr lang="da-DK" sz="2000" dirty="0" err="1" smtClean="0">
                <a:solidFill>
                  <a:prstClr val="black"/>
                </a:solidFill>
                <a:latin typeface="Calibri"/>
              </a:rPr>
              <a:t>Bianchi</a:t>
            </a:r>
            <a:r>
              <a:rPr lang="da-DK" sz="2000" dirty="0" smtClean="0">
                <a:solidFill>
                  <a:prstClr val="black"/>
                </a:solidFill>
                <a:latin typeface="Calibri"/>
              </a:rPr>
              <a:t> &amp; Schneider 2007</a:t>
            </a:r>
            <a:endParaRPr lang="da-DK" sz="2000" dirty="0">
              <a:solidFill>
                <a:prstClr val="black"/>
              </a:solidFill>
              <a:latin typeface="Calibri"/>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46082" name="Rectangle 2"/>
          <p:cNvSpPr>
            <a:spLocks noGrp="1" noChangeArrowheads="1"/>
          </p:cNvSpPr>
          <p:nvPr>
            <p:ph type="title"/>
          </p:nvPr>
        </p:nvSpPr>
        <p:spPr>
          <a:xfrm>
            <a:off x="-1" y="192275"/>
            <a:ext cx="9143999" cy="809278"/>
          </a:xfrm>
        </p:spPr>
        <p:txBody>
          <a:bodyPr/>
          <a:lstStyle/>
          <a:p>
            <a:r>
              <a:rPr lang="en-US" sz="3800" dirty="0">
                <a:solidFill>
                  <a:srgbClr val="FFFFFF"/>
                </a:solidFill>
              </a:rPr>
              <a:t>Observations of dust in supernova </a:t>
            </a:r>
            <a:r>
              <a:rPr lang="en-US" sz="3800" dirty="0" err="1">
                <a:solidFill>
                  <a:srgbClr val="FFFFFF"/>
                </a:solidFill>
              </a:rPr>
              <a:t>Cas</a:t>
            </a:r>
            <a:r>
              <a:rPr lang="en-US" sz="3800" dirty="0">
                <a:solidFill>
                  <a:srgbClr val="FFFFFF"/>
                </a:solidFill>
              </a:rPr>
              <a:t> A</a:t>
            </a:r>
          </a:p>
        </p:txBody>
      </p:sp>
      <p:sp>
        <p:nvSpPr>
          <p:cNvPr id="46083" name="Rectangle 3"/>
          <p:cNvSpPr>
            <a:spLocks noGrp="1" noChangeArrowheads="1"/>
          </p:cNvSpPr>
          <p:nvPr>
            <p:ph type="body" sz="half" idx="1"/>
          </p:nvPr>
        </p:nvSpPr>
        <p:spPr>
          <a:xfrm>
            <a:off x="228600" y="1828800"/>
            <a:ext cx="3657600" cy="4724400"/>
          </a:xfrm>
        </p:spPr>
        <p:txBody>
          <a:bodyPr/>
          <a:lstStyle/>
          <a:p>
            <a:r>
              <a:rPr lang="en-US" sz="2800" dirty="0"/>
              <a:t>Dunne et al. (2003) estimated </a:t>
            </a:r>
            <a:r>
              <a:rPr lang="en-US" altLang="ja-JP" sz="2800" dirty="0"/>
              <a:t>~</a:t>
            </a:r>
            <a:r>
              <a:rPr lang="en-US" altLang="ja-JP" sz="2800" dirty="0" smtClean="0"/>
              <a:t>2–4M</a:t>
            </a:r>
            <a:r>
              <a:rPr lang="en-US" altLang="ja-JP" sz="2800" baseline="-25000" dirty="0" smtClean="0"/>
              <a:t>sun</a:t>
            </a:r>
            <a:r>
              <a:rPr lang="en-US" altLang="ja-JP" sz="2800" dirty="0" smtClean="0"/>
              <a:t> </a:t>
            </a:r>
            <a:r>
              <a:rPr lang="en-US" altLang="ja-JP" sz="2800" dirty="0"/>
              <a:t>dust from observations </a:t>
            </a:r>
            <a:r>
              <a:rPr lang="en-US" altLang="ja-JP" sz="2800" dirty="0" err="1" smtClean="0"/>
              <a:t>ith</a:t>
            </a:r>
            <a:r>
              <a:rPr lang="en-US" altLang="ja-JP" sz="2800" dirty="0" smtClean="0"/>
              <a:t> </a:t>
            </a:r>
            <a:r>
              <a:rPr lang="en-US" altLang="ja-JP" sz="2800" dirty="0"/>
              <a:t>SCUBA on JCMT. </a:t>
            </a:r>
          </a:p>
          <a:p>
            <a:r>
              <a:rPr lang="en-US" altLang="ja-JP" sz="2800" dirty="0"/>
              <a:t>Krause et al. (2004) could not confirm this with Spitzer observations.  </a:t>
            </a:r>
            <a:endParaRPr lang="en-US" sz="2800" dirty="0"/>
          </a:p>
        </p:txBody>
      </p:sp>
      <p:pic>
        <p:nvPicPr>
          <p:cNvPr id="46084" name="Picture 4" descr="casA_chandra_big"/>
          <p:cNvPicPr>
            <a:picLocks noChangeAspect="1" noChangeArrowheads="1"/>
          </p:cNvPicPr>
          <p:nvPr/>
        </p:nvPicPr>
        <p:blipFill>
          <a:blip r:embed="rId4"/>
          <a:srcRect/>
          <a:stretch>
            <a:fillRect/>
          </a:stretch>
        </p:blipFill>
        <p:spPr bwMode="auto">
          <a:xfrm>
            <a:off x="3886200" y="1752600"/>
            <a:ext cx="5105400" cy="4252913"/>
          </a:xfrm>
          <a:prstGeom prst="rect">
            <a:avLst/>
          </a:prstGeom>
          <a:noFill/>
        </p:spPr>
      </p:pic>
      <p:sp>
        <p:nvSpPr>
          <p:cNvPr id="46085" name="Text Box 5"/>
          <p:cNvSpPr txBox="1">
            <a:spLocks noChangeArrowheads="1"/>
          </p:cNvSpPr>
          <p:nvPr/>
        </p:nvSpPr>
        <p:spPr bwMode="auto">
          <a:xfrm>
            <a:off x="5638800" y="6324600"/>
            <a:ext cx="23622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rgbClr val="000000"/>
                </a:solidFill>
                <a:latin typeface="Arial"/>
                <a:ea typeface="ＭＳ Ｐゴシック"/>
                <a:cs typeface="ＭＳ Ｐゴシック"/>
              </a:rPr>
              <a:t>Picture from Chandra</a:t>
            </a: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48130" name="Rectangle 2"/>
          <p:cNvSpPr>
            <a:spLocks noGrp="1" noChangeArrowheads="1"/>
          </p:cNvSpPr>
          <p:nvPr>
            <p:ph type="title"/>
          </p:nvPr>
        </p:nvSpPr>
        <p:spPr>
          <a:xfrm>
            <a:off x="0" y="-28600"/>
            <a:ext cx="9144000" cy="1143000"/>
          </a:xfrm>
        </p:spPr>
        <p:txBody>
          <a:bodyPr/>
          <a:lstStyle/>
          <a:p>
            <a:r>
              <a:rPr lang="en-US" dirty="0">
                <a:solidFill>
                  <a:srgbClr val="FFFFFF"/>
                </a:solidFill>
              </a:rPr>
              <a:t>Type II SN 2003gd in NGC 628</a:t>
            </a:r>
          </a:p>
        </p:txBody>
      </p:sp>
      <p:sp>
        <p:nvSpPr>
          <p:cNvPr id="48131" name="Rectangle 3"/>
          <p:cNvSpPr>
            <a:spLocks noGrp="1" noChangeArrowheads="1"/>
          </p:cNvSpPr>
          <p:nvPr>
            <p:ph type="body" sz="half" idx="1"/>
          </p:nvPr>
        </p:nvSpPr>
        <p:spPr>
          <a:xfrm>
            <a:off x="381000" y="1600200"/>
            <a:ext cx="5029200" cy="4724400"/>
          </a:xfrm>
        </p:spPr>
        <p:txBody>
          <a:bodyPr/>
          <a:lstStyle/>
          <a:p>
            <a:r>
              <a:rPr lang="en-US" sz="2800"/>
              <a:t>One of three cases where the progenitor (</a:t>
            </a:r>
            <a:r>
              <a:rPr lang="en-US" altLang="ja-JP" sz="2800"/>
              <a:t>~9M</a:t>
            </a:r>
            <a:r>
              <a:rPr lang="en-US" altLang="ja-JP" sz="2800" baseline="-25000"/>
              <a:t>sun</a:t>
            </a:r>
            <a:r>
              <a:rPr lang="en-US" altLang="ja-JP" sz="2800"/>
              <a:t>) </a:t>
            </a:r>
            <a:r>
              <a:rPr lang="en-US" sz="2800"/>
              <a:t>of a supernova could be identified (the other two are SN1987A in LMC and SN1993J in M81).</a:t>
            </a:r>
          </a:p>
          <a:p>
            <a:r>
              <a:rPr lang="en-US" sz="2800"/>
              <a:t>Sugerman et al. (2006); estimates 0.02M</a:t>
            </a:r>
            <a:r>
              <a:rPr lang="en-US" sz="2800" baseline="-25000"/>
              <a:t>sun</a:t>
            </a:r>
            <a:r>
              <a:rPr lang="en-US" sz="2800"/>
              <a:t> of dust.</a:t>
            </a:r>
          </a:p>
          <a:p>
            <a:r>
              <a:rPr lang="en-US" sz="2800"/>
              <a:t>Meikle et al. (2007); cannot confirm this.</a:t>
            </a:r>
          </a:p>
        </p:txBody>
      </p:sp>
      <p:pic>
        <p:nvPicPr>
          <p:cNvPr id="48132" name="Picture 4" descr="m74s03gd_dis"/>
          <p:cNvPicPr>
            <a:picLocks noChangeAspect="1" noChangeArrowheads="1"/>
          </p:cNvPicPr>
          <p:nvPr/>
        </p:nvPicPr>
        <p:blipFill>
          <a:blip r:embed="rId4"/>
          <a:srcRect/>
          <a:stretch>
            <a:fillRect/>
          </a:stretch>
        </p:blipFill>
        <p:spPr bwMode="auto">
          <a:xfrm>
            <a:off x="5668963" y="1295400"/>
            <a:ext cx="3246437" cy="5029200"/>
          </a:xfrm>
          <a:prstGeom prst="rect">
            <a:avLst/>
          </a:prstGeom>
          <a:noFill/>
        </p:spPr>
      </p:pic>
      <p:sp>
        <p:nvSpPr>
          <p:cNvPr id="48133" name="Text Box 5"/>
          <p:cNvSpPr txBox="1">
            <a:spLocks noChangeArrowheads="1"/>
          </p:cNvSpPr>
          <p:nvPr/>
        </p:nvSpPr>
        <p:spPr bwMode="auto">
          <a:xfrm>
            <a:off x="6477000" y="6400800"/>
            <a:ext cx="2286000" cy="336550"/>
          </a:xfrm>
          <a:prstGeom prst="rect">
            <a:avLst/>
          </a:prstGeom>
          <a:noFill/>
          <a:ln w="9525">
            <a:noFill/>
            <a:miter lim="800000"/>
            <a:headEnd/>
            <a:tailEnd/>
          </a:ln>
        </p:spPr>
        <p:txBody>
          <a:bodyPr>
            <a:prstTxWarp prst="textNoShape">
              <a:avLst/>
            </a:prstTxWarp>
            <a:spAutoFit/>
          </a:bodyPr>
          <a:lstStyle/>
          <a:p>
            <a:pPr>
              <a:spcBef>
                <a:spcPct val="50000"/>
              </a:spcBef>
            </a:pPr>
            <a:r>
              <a:rPr lang="en-US" sz="1600">
                <a:solidFill>
                  <a:srgbClr val="000000"/>
                </a:solidFill>
                <a:latin typeface="Arial"/>
                <a:ea typeface="ＭＳ Ｐゴシック"/>
                <a:cs typeface="ＭＳ Ｐゴシック"/>
              </a:rPr>
              <a:t>Photo Ted Dobosz</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0" y="-19458"/>
            <a:ext cx="9144000" cy="1143000"/>
          </a:xfrm>
        </p:spPr>
        <p:txBody>
          <a:bodyPr>
            <a:normAutofit/>
          </a:bodyPr>
          <a:lstStyle/>
          <a:p>
            <a:r>
              <a:rPr lang="en-GB" dirty="0" smtClean="0">
                <a:solidFill>
                  <a:srgbClr val="FFFFFF"/>
                </a:solidFill>
              </a:rPr>
              <a:t>Herschel looked at supernova </a:t>
            </a:r>
            <a:r>
              <a:rPr lang="en-GB" dirty="0">
                <a:solidFill>
                  <a:srgbClr val="FFFFFF"/>
                </a:solidFill>
              </a:rPr>
              <a:t>1987A</a:t>
            </a:r>
            <a:endParaRPr lang="en-US" dirty="0">
              <a:solidFill>
                <a:srgbClr val="FFFFFF"/>
              </a:solidFill>
            </a:endParaRPr>
          </a:p>
        </p:txBody>
      </p:sp>
      <p:sp>
        <p:nvSpPr>
          <p:cNvPr id="3" name="Content Placeholder 2"/>
          <p:cNvSpPr>
            <a:spLocks noGrp="1"/>
          </p:cNvSpPr>
          <p:nvPr>
            <p:ph idx="1"/>
          </p:nvPr>
        </p:nvSpPr>
        <p:spPr/>
        <p:txBody>
          <a:bodyPr>
            <a:normAutofit/>
          </a:bodyPr>
          <a:lstStyle/>
          <a:p>
            <a:r>
              <a:rPr lang="en-GB" sz="2800" dirty="0"/>
              <a:t>Nearest supernova explosion detected in 400 years </a:t>
            </a:r>
          </a:p>
          <a:p>
            <a:pPr lvl="1"/>
            <a:r>
              <a:rPr lang="en-GB" sz="2400" dirty="0"/>
              <a:t>Only 50 </a:t>
            </a:r>
            <a:r>
              <a:rPr lang="en-GB" sz="2400" dirty="0" err="1" smtClean="0"/>
              <a:t>kpc</a:t>
            </a:r>
            <a:r>
              <a:rPr lang="en-GB" sz="2400" dirty="0" smtClean="0"/>
              <a:t> – the Large Magellanic Cloud</a:t>
            </a:r>
            <a:endParaRPr lang="en-GB" sz="2400" dirty="0"/>
          </a:p>
          <a:p>
            <a:r>
              <a:rPr lang="en-GB" sz="2800" dirty="0"/>
              <a:t>Relatively well-isolated from ISM gas/dust</a:t>
            </a:r>
          </a:p>
          <a:p>
            <a:pPr lvl="1"/>
            <a:r>
              <a:rPr lang="en-GB" sz="2400" dirty="0"/>
              <a:t>C.f. Galactic supernova remnants</a:t>
            </a:r>
          </a:p>
          <a:p>
            <a:r>
              <a:rPr lang="en-GB" sz="2800" dirty="0"/>
              <a:t>Type II (core-collapse </a:t>
            </a:r>
            <a:r>
              <a:rPr lang="en-GB" sz="2800" dirty="0" smtClean="0"/>
              <a:t>supernova)</a:t>
            </a:r>
            <a:endParaRPr lang="en-GB" sz="2800" dirty="0"/>
          </a:p>
          <a:p>
            <a:pPr lvl="1"/>
            <a:r>
              <a:rPr lang="en-GB" sz="2400" dirty="0"/>
              <a:t> high-mass star in origin</a:t>
            </a:r>
          </a:p>
        </p:txBody>
      </p:sp>
      <p:pic>
        <p:nvPicPr>
          <p:cNvPr id="4" name="Picture 3" descr="string of pearl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01" y="4279535"/>
            <a:ext cx="3088890" cy="2412275"/>
          </a:xfrm>
          <a:prstGeom prst="rect">
            <a:avLst/>
          </a:prstGeom>
        </p:spPr>
      </p:pic>
    </p:spTree>
    <p:extLst>
      <p:ext uri="{BB962C8B-B14F-4D97-AF65-F5344CB8AC3E}">
        <p14:creationId xmlns:p14="http://schemas.microsoft.com/office/powerpoint/2010/main" val="21930336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n1987a_irac_mips_sp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2" y="-68532"/>
            <a:ext cx="9167305" cy="6961485"/>
          </a:xfrm>
          <a:prstGeom prst="rect">
            <a:avLst/>
          </a:prstGeom>
        </p:spPr>
      </p:pic>
      <p:sp>
        <p:nvSpPr>
          <p:cNvPr id="7" name="Title 6"/>
          <p:cNvSpPr>
            <a:spLocks noGrp="1"/>
          </p:cNvSpPr>
          <p:nvPr>
            <p:ph type="title"/>
          </p:nvPr>
        </p:nvSpPr>
        <p:spPr/>
        <p:txBody>
          <a:bodyPr>
            <a:normAutofit/>
          </a:bodyPr>
          <a:lstStyle/>
          <a:p>
            <a:r>
              <a:rPr lang="en-US" sz="3200" dirty="0" smtClean="0">
                <a:solidFill>
                  <a:schemeClr val="bg1"/>
                </a:solidFill>
              </a:rPr>
              <a:t>Herschel detection of cold dust</a:t>
            </a:r>
            <a:endParaRPr lang="en-US" sz="3200" dirty="0">
              <a:solidFill>
                <a:schemeClr val="bg1"/>
              </a:solidFill>
            </a:endParaRPr>
          </a:p>
        </p:txBody>
      </p:sp>
      <p:sp>
        <p:nvSpPr>
          <p:cNvPr id="2" name="TextBox 1"/>
          <p:cNvSpPr txBox="1"/>
          <p:nvPr/>
        </p:nvSpPr>
        <p:spPr>
          <a:xfrm>
            <a:off x="101017" y="6431464"/>
            <a:ext cx="4068241" cy="369332"/>
          </a:xfrm>
          <a:prstGeom prst="rect">
            <a:avLst/>
          </a:prstGeom>
          <a:noFill/>
        </p:spPr>
        <p:txBody>
          <a:bodyPr wrap="none" rtlCol="0">
            <a:spAutoFit/>
          </a:bodyPr>
          <a:lstStyle/>
          <a:p>
            <a:r>
              <a:rPr lang="en-US" dirty="0" smtClean="0">
                <a:solidFill>
                  <a:srgbClr val="FFFFFF"/>
                </a:solidFill>
                <a:latin typeface="Calibri"/>
              </a:rPr>
              <a:t>Matsuura et al. (2011, Science 333, 1258)</a:t>
            </a:r>
            <a:endParaRPr lang="en-US" dirty="0">
              <a:solidFill>
                <a:srgbClr val="FFFFFF"/>
              </a:solidFill>
              <a:latin typeface="Calibri"/>
            </a:endParaRPr>
          </a:p>
        </p:txBody>
      </p:sp>
      <p:sp>
        <p:nvSpPr>
          <p:cNvPr id="5" name="TextBox 4"/>
          <p:cNvSpPr txBox="1"/>
          <p:nvPr/>
        </p:nvSpPr>
        <p:spPr>
          <a:xfrm>
            <a:off x="5243792" y="5877466"/>
            <a:ext cx="3620440" cy="923330"/>
          </a:xfrm>
          <a:prstGeom prst="rect">
            <a:avLst/>
          </a:prstGeom>
          <a:noFill/>
        </p:spPr>
        <p:txBody>
          <a:bodyPr wrap="none" rtlCol="0">
            <a:spAutoFit/>
          </a:bodyPr>
          <a:lstStyle/>
          <a:p>
            <a:r>
              <a:rPr lang="en-US" dirty="0" smtClean="0">
                <a:solidFill>
                  <a:prstClr val="white"/>
                </a:solidFill>
                <a:latin typeface="Calibri"/>
              </a:rPr>
              <a:t>Herschel 250 micron from HERITAGE </a:t>
            </a:r>
          </a:p>
          <a:p>
            <a:r>
              <a:rPr lang="en-US" dirty="0" smtClean="0">
                <a:solidFill>
                  <a:prstClr val="white"/>
                </a:solidFill>
                <a:latin typeface="Calibri"/>
              </a:rPr>
              <a:t>(</a:t>
            </a:r>
            <a:r>
              <a:rPr lang="en-US" dirty="0" err="1" smtClean="0">
                <a:solidFill>
                  <a:prstClr val="white"/>
                </a:solidFill>
                <a:latin typeface="Calibri"/>
              </a:rPr>
              <a:t>Meixner</a:t>
            </a:r>
            <a:r>
              <a:rPr lang="en-US" dirty="0" smtClean="0">
                <a:solidFill>
                  <a:prstClr val="white"/>
                </a:solidFill>
                <a:latin typeface="Calibri"/>
              </a:rPr>
              <a:t> et al 2013)</a:t>
            </a:r>
          </a:p>
          <a:p>
            <a:r>
              <a:rPr lang="en-US" dirty="0" smtClean="0">
                <a:solidFill>
                  <a:prstClr val="white"/>
                </a:solidFill>
                <a:latin typeface="Calibri"/>
              </a:rPr>
              <a:t>Spitzer 8 micron + 24 micron</a:t>
            </a:r>
            <a:endParaRPr lang="en-US" dirty="0">
              <a:solidFill>
                <a:prstClr val="white"/>
              </a:solidFill>
              <a:latin typeface="Calibri"/>
            </a:endParaRPr>
          </a:p>
        </p:txBody>
      </p:sp>
      <p:cxnSp>
        <p:nvCxnSpPr>
          <p:cNvPr id="8" name="Straight Connector 7"/>
          <p:cNvCxnSpPr/>
          <p:nvPr/>
        </p:nvCxnSpPr>
        <p:spPr>
          <a:xfrm flipV="1">
            <a:off x="3240950" y="3480827"/>
            <a:ext cx="725737"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4243850" y="3474467"/>
            <a:ext cx="725737" cy="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961605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Screen shot 2010-09-01 at 10.36.57 PM.png"/>
          <p:cNvPicPr>
            <a:picLocks noChangeAspect="1"/>
          </p:cNvPicPr>
          <p:nvPr/>
        </p:nvPicPr>
        <p:blipFill>
          <a:blip r:embed="rId2"/>
          <a:stretch>
            <a:fillRect/>
          </a:stretch>
        </p:blipFill>
        <p:spPr>
          <a:xfrm>
            <a:off x="0" y="6460"/>
            <a:ext cx="9143999" cy="1107618"/>
          </a:xfrm>
          <a:prstGeom prst="rect">
            <a:avLst/>
          </a:prstGeom>
        </p:spPr>
      </p:pic>
      <p:pic>
        <p:nvPicPr>
          <p:cNvPr id="5" name="Content Placeholder 6" descr="plot_histogauss_IRspec02.eps"/>
          <p:cNvPicPr>
            <a:picLocks noChangeAspect="1"/>
          </p:cNvPicPr>
          <p:nvPr/>
        </p:nvPicPr>
        <p:blipFill rotWithShape="1">
          <a:blip r:embed="rId3">
            <a:extLst>
              <a:ext uri="{28A0092B-C50C-407E-A947-70E740481C1C}">
                <a14:useLocalDpi xmlns:a14="http://schemas.microsoft.com/office/drawing/2010/main" val="0"/>
              </a:ext>
            </a:extLst>
          </a:blip>
          <a:srcRect l="2408" t="-27374" b="-27374"/>
          <a:stretch/>
        </p:blipFill>
        <p:spPr>
          <a:xfrm>
            <a:off x="266164" y="1649886"/>
            <a:ext cx="3933308" cy="4454917"/>
          </a:xfrm>
          <a:prstGeom prst="rect">
            <a:avLst/>
          </a:prstGeom>
        </p:spPr>
      </p:pic>
      <p:sp>
        <p:nvSpPr>
          <p:cNvPr id="2" name="Title 1"/>
          <p:cNvSpPr>
            <a:spLocks noGrp="1"/>
          </p:cNvSpPr>
          <p:nvPr>
            <p:ph type="title"/>
          </p:nvPr>
        </p:nvSpPr>
        <p:spPr>
          <a:xfrm>
            <a:off x="457200" y="-72930"/>
            <a:ext cx="8229600" cy="1143000"/>
          </a:xfrm>
        </p:spPr>
        <p:txBody>
          <a:bodyPr/>
          <a:lstStyle/>
          <a:p>
            <a:r>
              <a:rPr lang="en-US" dirty="0" smtClean="0">
                <a:solidFill>
                  <a:srgbClr val="FFFFFF"/>
                </a:solidFill>
              </a:rPr>
              <a:t>Dust mass in SN 1987A</a:t>
            </a:r>
            <a:endParaRPr lang="en-US" dirty="0">
              <a:solidFill>
                <a:srgbClr val="FFFFFF"/>
              </a:solidFill>
            </a:endParaRPr>
          </a:p>
        </p:txBody>
      </p:sp>
      <p:sp>
        <p:nvSpPr>
          <p:cNvPr id="10" name="Content Placeholder 9"/>
          <p:cNvSpPr>
            <a:spLocks noGrp="1"/>
          </p:cNvSpPr>
          <p:nvPr>
            <p:ph sz="half" idx="1"/>
          </p:nvPr>
        </p:nvSpPr>
        <p:spPr/>
        <p:txBody>
          <a:bodyPr/>
          <a:lstStyle/>
          <a:p>
            <a:endParaRPr lang="en-US"/>
          </a:p>
        </p:txBody>
      </p:sp>
      <p:sp>
        <p:nvSpPr>
          <p:cNvPr id="11" name="Content Placeholder 10"/>
          <p:cNvSpPr>
            <a:spLocks noGrp="1"/>
          </p:cNvSpPr>
          <p:nvPr>
            <p:ph sz="half" idx="2"/>
          </p:nvPr>
        </p:nvSpPr>
        <p:spPr/>
        <p:txBody>
          <a:bodyPr/>
          <a:lstStyle/>
          <a:p>
            <a:r>
              <a:rPr lang="en-US" dirty="0"/>
              <a:t>Significantly large dust mass: </a:t>
            </a:r>
            <a:endParaRPr lang="en-US" dirty="0" smtClean="0"/>
          </a:p>
          <a:p>
            <a:pPr lvl="1">
              <a:spcAft>
                <a:spcPts val="600"/>
              </a:spcAft>
            </a:pPr>
            <a:r>
              <a:rPr lang="en-US" dirty="0"/>
              <a:t>0.4-0.7 M</a:t>
            </a:r>
            <a:r>
              <a:rPr lang="en-US" baseline="-25000" dirty="0">
                <a:latin typeface="Wingdings"/>
                <a:ea typeface="Wingdings"/>
                <a:cs typeface="Wingdings"/>
              </a:rPr>
              <a:t></a:t>
            </a:r>
            <a:r>
              <a:rPr lang="en-US" dirty="0"/>
              <a:t> of dust</a:t>
            </a:r>
          </a:p>
          <a:p>
            <a:pPr lvl="2"/>
            <a:r>
              <a:rPr lang="en-US" dirty="0"/>
              <a:t>P</a:t>
            </a:r>
            <a:r>
              <a:rPr lang="en-US" dirty="0" smtClean="0"/>
              <a:t>reviously reported dust mass: 10</a:t>
            </a:r>
            <a:r>
              <a:rPr lang="en-US" baseline="30000" dirty="0" smtClean="0"/>
              <a:t>-6</a:t>
            </a:r>
            <a:r>
              <a:rPr lang="en-US" dirty="0" smtClean="0"/>
              <a:t> -10</a:t>
            </a:r>
            <a:r>
              <a:rPr lang="en-US" baseline="30000" dirty="0" smtClean="0"/>
              <a:t>-4</a:t>
            </a:r>
            <a:r>
              <a:rPr lang="en-US" dirty="0" smtClean="0"/>
              <a:t> </a:t>
            </a:r>
            <a:r>
              <a:rPr lang="en-US" dirty="0"/>
              <a:t>M</a:t>
            </a:r>
            <a:r>
              <a:rPr lang="en-US" baseline="-25000" dirty="0" smtClean="0">
                <a:latin typeface="Wingdings"/>
                <a:ea typeface="Wingdings"/>
                <a:cs typeface="Wingdings"/>
              </a:rPr>
              <a:t></a:t>
            </a:r>
          </a:p>
          <a:p>
            <a:pPr lvl="2"/>
            <a:r>
              <a:rPr lang="en-US" dirty="0">
                <a:latin typeface="+mj-lt"/>
                <a:ea typeface="Wingdings"/>
                <a:cs typeface="Wingdings"/>
              </a:rPr>
              <a:t>P</a:t>
            </a:r>
            <a:r>
              <a:rPr lang="en-US" dirty="0" smtClean="0">
                <a:latin typeface="+mj-lt"/>
                <a:ea typeface="Wingdings"/>
                <a:cs typeface="Wingdings"/>
              </a:rPr>
              <a:t>rogenitor star: 20 </a:t>
            </a:r>
            <a:r>
              <a:rPr lang="en-US" dirty="0" err="1" smtClean="0">
                <a:latin typeface="+mj-lt"/>
                <a:ea typeface="Wingdings"/>
                <a:cs typeface="Wingdings"/>
              </a:rPr>
              <a:t>Msun</a:t>
            </a:r>
            <a:endParaRPr lang="en-US" dirty="0" smtClean="0">
              <a:latin typeface="+mj-lt"/>
              <a:ea typeface="Wingdings"/>
              <a:cs typeface="Wingdings"/>
            </a:endParaRPr>
          </a:p>
          <a:p>
            <a:pPr lvl="2"/>
            <a:endParaRPr lang="en-US" dirty="0">
              <a:latin typeface="+mj-lt"/>
              <a:ea typeface="Wingdings"/>
              <a:cs typeface="Wingdings"/>
            </a:endParaRPr>
          </a:p>
          <a:p>
            <a:pPr lvl="1"/>
            <a:r>
              <a:rPr lang="en-US" dirty="0" smtClean="0">
                <a:latin typeface="+mj-lt"/>
                <a:ea typeface="Wingdings"/>
                <a:cs typeface="Wingdings"/>
              </a:rPr>
              <a:t>T=17-25 K depending on </a:t>
            </a:r>
            <a:r>
              <a:rPr lang="en-US" smtClean="0">
                <a:latin typeface="+mj-lt"/>
                <a:ea typeface="Wingdings"/>
                <a:cs typeface="Wingdings"/>
              </a:rPr>
              <a:t>dust grains </a:t>
            </a:r>
            <a:endParaRPr lang="en-US" dirty="0">
              <a:latin typeface="+mj-lt"/>
            </a:endParaRPr>
          </a:p>
          <a:p>
            <a:endParaRPr lang="en-US" dirty="0" smtClean="0"/>
          </a:p>
          <a:p>
            <a:endParaRPr lang="en-US" dirty="0"/>
          </a:p>
          <a:p>
            <a:endParaRPr lang="en-US" dirty="0"/>
          </a:p>
        </p:txBody>
      </p:sp>
      <p:sp>
        <p:nvSpPr>
          <p:cNvPr id="6" name="Content Placeholder 2"/>
          <p:cNvSpPr txBox="1">
            <a:spLocks/>
          </p:cNvSpPr>
          <p:nvPr/>
        </p:nvSpPr>
        <p:spPr>
          <a:xfrm>
            <a:off x="4250268" y="1480949"/>
            <a:ext cx="4842933" cy="508000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endParaRPr lang="en-US" dirty="0" smtClean="0">
              <a:solidFill>
                <a:prstClr val="black"/>
              </a:solidFill>
              <a:latin typeface="Calibri"/>
            </a:endParaRPr>
          </a:p>
        </p:txBody>
      </p:sp>
      <p:sp>
        <p:nvSpPr>
          <p:cNvPr id="7" name="TextBox 6"/>
          <p:cNvSpPr txBox="1"/>
          <p:nvPr/>
        </p:nvSpPr>
        <p:spPr>
          <a:xfrm rot="16200000">
            <a:off x="-681340" y="3915692"/>
            <a:ext cx="1830474" cy="369332"/>
          </a:xfrm>
          <a:prstGeom prst="rect">
            <a:avLst/>
          </a:prstGeom>
          <a:noFill/>
        </p:spPr>
        <p:txBody>
          <a:bodyPr wrap="none" rtlCol="0">
            <a:spAutoFit/>
          </a:bodyPr>
          <a:lstStyle/>
          <a:p>
            <a:r>
              <a:rPr lang="en-US" dirty="0" smtClean="0">
                <a:solidFill>
                  <a:prstClr val="black"/>
                </a:solidFill>
                <a:latin typeface="Calibri"/>
                <a:cs typeface="Symbol" charset="2"/>
              </a:rPr>
              <a:t>Luminosity</a:t>
            </a:r>
            <a:r>
              <a:rPr lang="en-US" dirty="0" smtClean="0">
                <a:solidFill>
                  <a:prstClr val="black"/>
                </a:solidFill>
                <a:latin typeface="Calibri"/>
              </a:rPr>
              <a:t> (</a:t>
            </a:r>
            <a:r>
              <a:rPr lang="en-US" dirty="0" err="1" smtClean="0">
                <a:solidFill>
                  <a:prstClr val="black"/>
                </a:solidFill>
                <a:latin typeface="Calibri"/>
              </a:rPr>
              <a:t>Lsun</a:t>
            </a:r>
            <a:r>
              <a:rPr lang="en-US" dirty="0" smtClean="0">
                <a:solidFill>
                  <a:prstClr val="black"/>
                </a:solidFill>
                <a:latin typeface="Calibri"/>
              </a:rPr>
              <a:t>)</a:t>
            </a:r>
            <a:endParaRPr lang="en-US" dirty="0">
              <a:solidFill>
                <a:prstClr val="black"/>
              </a:solidFill>
              <a:latin typeface="Calibri"/>
            </a:endParaRPr>
          </a:p>
        </p:txBody>
      </p:sp>
      <p:sp>
        <p:nvSpPr>
          <p:cNvPr id="8" name="TextBox 7"/>
          <p:cNvSpPr txBox="1"/>
          <p:nvPr/>
        </p:nvSpPr>
        <p:spPr>
          <a:xfrm>
            <a:off x="1303867" y="5098818"/>
            <a:ext cx="2147643" cy="369332"/>
          </a:xfrm>
          <a:prstGeom prst="rect">
            <a:avLst/>
          </a:prstGeom>
          <a:noFill/>
        </p:spPr>
        <p:txBody>
          <a:bodyPr wrap="none" rtlCol="0">
            <a:spAutoFit/>
          </a:bodyPr>
          <a:lstStyle/>
          <a:p>
            <a:r>
              <a:rPr lang="en-US" dirty="0" smtClean="0">
                <a:solidFill>
                  <a:prstClr val="black"/>
                </a:solidFill>
                <a:latin typeface="Calibri"/>
              </a:rPr>
              <a:t>Wavelength (micron)</a:t>
            </a:r>
            <a:endParaRPr lang="en-US" dirty="0">
              <a:solidFill>
                <a:prstClr val="black"/>
              </a:solidFill>
              <a:latin typeface="Calibri"/>
            </a:endParaRPr>
          </a:p>
        </p:txBody>
      </p:sp>
      <p:sp>
        <p:nvSpPr>
          <p:cNvPr id="9" name="TextBox 8"/>
          <p:cNvSpPr txBox="1"/>
          <p:nvPr/>
        </p:nvSpPr>
        <p:spPr>
          <a:xfrm>
            <a:off x="231882" y="6104803"/>
            <a:ext cx="4078272" cy="369332"/>
          </a:xfrm>
          <a:prstGeom prst="rect">
            <a:avLst/>
          </a:prstGeom>
          <a:noFill/>
        </p:spPr>
        <p:txBody>
          <a:bodyPr wrap="none" rtlCol="0">
            <a:spAutoFit/>
          </a:bodyPr>
          <a:lstStyle/>
          <a:p>
            <a:r>
              <a:rPr lang="en-US" dirty="0" smtClean="0">
                <a:solidFill>
                  <a:prstClr val="black"/>
                </a:solidFill>
                <a:latin typeface="Calibri"/>
              </a:rPr>
              <a:t>Matsuura et al. (2011, Science 333, 1258)</a:t>
            </a:r>
            <a:endParaRPr lang="en-US" dirty="0">
              <a:solidFill>
                <a:prstClr val="black"/>
              </a:solidFill>
              <a:latin typeface="Calibri"/>
            </a:endParaRPr>
          </a:p>
        </p:txBody>
      </p:sp>
    </p:spTree>
    <p:extLst>
      <p:ext uri="{BB962C8B-B14F-4D97-AF65-F5344CB8AC3E}">
        <p14:creationId xmlns:p14="http://schemas.microsoft.com/office/powerpoint/2010/main" val="3255958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0-09-01 at 10.36.57 PM.png"/>
          <p:cNvPicPr>
            <a:picLocks noChangeAspect="1"/>
          </p:cNvPicPr>
          <p:nvPr/>
        </p:nvPicPr>
        <p:blipFill>
          <a:blip r:embed="rId3"/>
          <a:stretch>
            <a:fillRect/>
          </a:stretch>
        </p:blipFill>
        <p:spPr>
          <a:xfrm>
            <a:off x="0" y="6460"/>
            <a:ext cx="9143999" cy="1107618"/>
          </a:xfrm>
          <a:prstGeom prst="rect">
            <a:avLst/>
          </a:prstGeom>
        </p:spPr>
      </p:pic>
      <p:pic>
        <p:nvPicPr>
          <p:cNvPr id="3" name="Picture 2" descr="sed7.jpg"/>
          <p:cNvPicPr>
            <a:picLocks noChangeAspect="1"/>
          </p:cNvPicPr>
          <p:nvPr/>
        </p:nvPicPr>
        <p:blipFill rotWithShape="1">
          <a:blip r:embed="rId4">
            <a:extLst>
              <a:ext uri="{28A0092B-C50C-407E-A947-70E740481C1C}">
                <a14:useLocalDpi xmlns:a14="http://schemas.microsoft.com/office/drawing/2010/main" val="0"/>
              </a:ext>
            </a:extLst>
          </a:blip>
          <a:srcRect l="13215" t="11943" r="12199" b="45886"/>
          <a:stretch/>
        </p:blipFill>
        <p:spPr>
          <a:xfrm>
            <a:off x="4790124" y="3533323"/>
            <a:ext cx="3952558" cy="2892080"/>
          </a:xfrm>
          <a:prstGeom prst="rect">
            <a:avLst/>
          </a:prstGeom>
        </p:spPr>
      </p:pic>
      <p:pic>
        <p:nvPicPr>
          <p:cNvPr id="16" name="Picture 15" descr="string of pearls .jpg"/>
          <p:cNvPicPr>
            <a:picLocks noChangeAspect="1"/>
          </p:cNvPicPr>
          <p:nvPr/>
        </p:nvPicPr>
        <p:blipFill rotWithShape="1">
          <a:blip r:embed="rId5">
            <a:extLst>
              <a:ext uri="{28A0092B-C50C-407E-A947-70E740481C1C}">
                <a14:useLocalDpi xmlns:a14="http://schemas.microsoft.com/office/drawing/2010/main" val="0"/>
              </a:ext>
            </a:extLst>
          </a:blip>
          <a:srcRect l="28836" t="30477" r="26294" b="30905"/>
          <a:stretch/>
        </p:blipFill>
        <p:spPr>
          <a:xfrm>
            <a:off x="269097" y="2462162"/>
            <a:ext cx="3615822" cy="2430258"/>
          </a:xfrm>
          <a:prstGeom prst="rect">
            <a:avLst/>
          </a:prstGeom>
        </p:spPr>
      </p:pic>
      <p:sp>
        <p:nvSpPr>
          <p:cNvPr id="2" name="Title 1"/>
          <p:cNvSpPr>
            <a:spLocks noGrp="1"/>
          </p:cNvSpPr>
          <p:nvPr>
            <p:ph type="title"/>
          </p:nvPr>
        </p:nvSpPr>
        <p:spPr>
          <a:xfrm>
            <a:off x="457200" y="-46194"/>
            <a:ext cx="8229600" cy="1143000"/>
          </a:xfrm>
        </p:spPr>
        <p:txBody>
          <a:bodyPr>
            <a:normAutofit fontScale="90000"/>
          </a:bodyPr>
          <a:lstStyle/>
          <a:p>
            <a:r>
              <a:rPr lang="en-US" dirty="0" smtClean="0">
                <a:solidFill>
                  <a:srgbClr val="FFFFFF"/>
                </a:solidFill>
              </a:rPr>
              <a:t>The locations of dust</a:t>
            </a:r>
            <a:r>
              <a:rPr lang="en-US" dirty="0">
                <a:solidFill>
                  <a:srgbClr val="FFFFFF"/>
                </a:solidFill>
              </a:rPr>
              <a:t> </a:t>
            </a:r>
            <a:r>
              <a:rPr lang="en-US" dirty="0" smtClean="0">
                <a:solidFill>
                  <a:srgbClr val="FFFFFF"/>
                </a:solidFill>
              </a:rPr>
              <a:t>within SN 1987A</a:t>
            </a:r>
            <a:endParaRPr lang="en-US" dirty="0">
              <a:solidFill>
                <a:srgbClr val="FFFFFF"/>
              </a:solidFill>
            </a:endParaRPr>
          </a:p>
        </p:txBody>
      </p:sp>
      <p:sp>
        <p:nvSpPr>
          <p:cNvPr id="20" name="TextBox 19"/>
          <p:cNvSpPr txBox="1"/>
          <p:nvPr/>
        </p:nvSpPr>
        <p:spPr>
          <a:xfrm>
            <a:off x="269097" y="5434326"/>
            <a:ext cx="4475700" cy="523220"/>
          </a:xfrm>
          <a:prstGeom prst="rect">
            <a:avLst/>
          </a:prstGeom>
          <a:noFill/>
        </p:spPr>
        <p:txBody>
          <a:bodyPr wrap="square" rtlCol="0">
            <a:spAutoFit/>
          </a:bodyPr>
          <a:lstStyle/>
          <a:p>
            <a:r>
              <a:rPr lang="en-US" sz="2800" dirty="0" smtClean="0">
                <a:solidFill>
                  <a:prstClr val="black"/>
                </a:solidFill>
                <a:latin typeface="Calibri"/>
              </a:rPr>
              <a:t>Ring: progenitor</a:t>
            </a:r>
            <a:endParaRPr lang="en-US" sz="2800" dirty="0">
              <a:solidFill>
                <a:prstClr val="black"/>
              </a:solidFill>
              <a:latin typeface="Calibri"/>
            </a:endParaRPr>
          </a:p>
        </p:txBody>
      </p:sp>
      <p:cxnSp>
        <p:nvCxnSpPr>
          <p:cNvPr id="24" name="Straight Arrow Connector 23"/>
          <p:cNvCxnSpPr/>
          <p:nvPr/>
        </p:nvCxnSpPr>
        <p:spPr>
          <a:xfrm flipV="1">
            <a:off x="1079311" y="4259774"/>
            <a:ext cx="442529" cy="1174552"/>
          </a:xfrm>
          <a:prstGeom prst="straightConnector1">
            <a:avLst/>
          </a:prstGeom>
          <a:ln>
            <a:solidFill>
              <a:srgbClr val="FEB80A"/>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064334" y="2371745"/>
            <a:ext cx="0" cy="1339378"/>
          </a:xfrm>
          <a:prstGeom prst="straightConnector1">
            <a:avLst/>
          </a:prstGeom>
          <a:ln>
            <a:solidFill>
              <a:srgbClr val="FEB80A"/>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1463957" y="1832435"/>
            <a:ext cx="1453187" cy="523220"/>
          </a:xfrm>
          <a:prstGeom prst="rect">
            <a:avLst/>
          </a:prstGeom>
          <a:noFill/>
        </p:spPr>
        <p:txBody>
          <a:bodyPr wrap="square" rtlCol="0">
            <a:spAutoFit/>
          </a:bodyPr>
          <a:lstStyle/>
          <a:p>
            <a:r>
              <a:rPr lang="en-US" sz="2800" dirty="0" err="1" smtClean="0">
                <a:solidFill>
                  <a:prstClr val="black"/>
                </a:solidFill>
                <a:latin typeface="Calibri"/>
              </a:rPr>
              <a:t>Ejecta</a:t>
            </a:r>
            <a:endParaRPr lang="en-US" sz="2800" dirty="0">
              <a:solidFill>
                <a:prstClr val="black"/>
              </a:solidFill>
              <a:latin typeface="Calibri"/>
            </a:endParaRPr>
          </a:p>
        </p:txBody>
      </p:sp>
      <p:pic>
        <p:nvPicPr>
          <p:cNvPr id="10" name="Picture 9"/>
          <p:cNvPicPr>
            <a:picLocks noChangeAspect="1"/>
          </p:cNvPicPr>
          <p:nvPr/>
        </p:nvPicPr>
        <p:blipFill rotWithShape="1">
          <a:blip r:embed="rId6"/>
          <a:srcRect l="-46005" r="45881" b="52137"/>
          <a:stretch/>
        </p:blipFill>
        <p:spPr>
          <a:xfrm>
            <a:off x="2534804" y="1537702"/>
            <a:ext cx="3645166" cy="1640853"/>
          </a:xfrm>
          <a:prstGeom prst="rect">
            <a:avLst/>
          </a:prstGeom>
        </p:spPr>
      </p:pic>
      <p:sp>
        <p:nvSpPr>
          <p:cNvPr id="11" name="TextBox 10"/>
          <p:cNvSpPr txBox="1"/>
          <p:nvPr/>
        </p:nvSpPr>
        <p:spPr>
          <a:xfrm>
            <a:off x="4175590" y="1219878"/>
            <a:ext cx="2128708" cy="369332"/>
          </a:xfrm>
          <a:prstGeom prst="rect">
            <a:avLst/>
          </a:prstGeom>
          <a:noFill/>
        </p:spPr>
        <p:txBody>
          <a:bodyPr wrap="none" rtlCol="0">
            <a:spAutoFit/>
          </a:bodyPr>
          <a:lstStyle/>
          <a:p>
            <a:r>
              <a:rPr lang="en-US" dirty="0" err="1" smtClean="0">
                <a:solidFill>
                  <a:prstClr val="black"/>
                </a:solidFill>
                <a:latin typeface="Calibri"/>
              </a:rPr>
              <a:t>Bouchet</a:t>
            </a:r>
            <a:r>
              <a:rPr lang="en-US" dirty="0" smtClean="0">
                <a:solidFill>
                  <a:prstClr val="black"/>
                </a:solidFill>
                <a:latin typeface="Calibri"/>
              </a:rPr>
              <a:t> et al. (2006)</a:t>
            </a:r>
            <a:endParaRPr lang="en-US" dirty="0">
              <a:solidFill>
                <a:prstClr val="black"/>
              </a:solidFill>
              <a:latin typeface="Calibri"/>
            </a:endParaRPr>
          </a:p>
        </p:txBody>
      </p:sp>
      <p:cxnSp>
        <p:nvCxnSpPr>
          <p:cNvPr id="12" name="Straight Arrow Connector 11"/>
          <p:cNvCxnSpPr/>
          <p:nvPr/>
        </p:nvCxnSpPr>
        <p:spPr>
          <a:xfrm>
            <a:off x="5325608" y="3051555"/>
            <a:ext cx="224292" cy="659568"/>
          </a:xfrm>
          <a:prstGeom prst="straightConnector1">
            <a:avLst/>
          </a:prstGeom>
          <a:ln>
            <a:solidFill>
              <a:srgbClr val="FEB80A"/>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179970" y="1520638"/>
            <a:ext cx="2602771" cy="646331"/>
          </a:xfrm>
          <a:prstGeom prst="rect">
            <a:avLst/>
          </a:prstGeom>
          <a:noFill/>
        </p:spPr>
        <p:txBody>
          <a:bodyPr wrap="none" rtlCol="0">
            <a:spAutoFit/>
          </a:bodyPr>
          <a:lstStyle/>
          <a:p>
            <a:r>
              <a:rPr lang="en-GB" dirty="0" smtClean="0">
                <a:solidFill>
                  <a:prstClr val="black"/>
                </a:solidFill>
                <a:latin typeface="Calibri"/>
              </a:rPr>
              <a:t>10 </a:t>
            </a:r>
            <a:r>
              <a:rPr lang="en-GB" dirty="0" smtClean="0">
                <a:solidFill>
                  <a:prstClr val="black"/>
                </a:solidFill>
                <a:latin typeface="Symbol" charset="2"/>
                <a:cs typeface="Symbol" charset="2"/>
              </a:rPr>
              <a:t>m</a:t>
            </a:r>
            <a:r>
              <a:rPr lang="en-GB" dirty="0" smtClean="0">
                <a:solidFill>
                  <a:prstClr val="black"/>
                </a:solidFill>
                <a:latin typeface="Calibri"/>
              </a:rPr>
              <a:t>m: dust from the ring</a:t>
            </a:r>
          </a:p>
          <a:p>
            <a:r>
              <a:rPr lang="en-US" dirty="0" smtClean="0">
                <a:solidFill>
                  <a:prstClr val="black"/>
                </a:solidFill>
                <a:latin typeface="Calibri"/>
              </a:rPr>
              <a:t>~10</a:t>
            </a:r>
            <a:r>
              <a:rPr lang="en-US" baseline="30000" dirty="0" smtClean="0">
                <a:solidFill>
                  <a:prstClr val="black"/>
                </a:solidFill>
                <a:latin typeface="Calibri"/>
              </a:rPr>
              <a:t>-6</a:t>
            </a:r>
            <a:r>
              <a:rPr lang="en-US" dirty="0" smtClean="0">
                <a:solidFill>
                  <a:prstClr val="black"/>
                </a:solidFill>
                <a:latin typeface="Calibri"/>
              </a:rPr>
              <a:t> </a:t>
            </a:r>
            <a:r>
              <a:rPr lang="en-US" dirty="0">
                <a:solidFill>
                  <a:prstClr val="black"/>
                </a:solidFill>
                <a:latin typeface="Calibri"/>
              </a:rPr>
              <a:t>M</a:t>
            </a:r>
            <a:r>
              <a:rPr lang="en-US" baseline="-25000" dirty="0">
                <a:solidFill>
                  <a:prstClr val="black"/>
                </a:solidFill>
                <a:latin typeface="Wingdings"/>
                <a:ea typeface="Wingdings"/>
                <a:cs typeface="Wingdings"/>
              </a:rPr>
              <a:t></a:t>
            </a:r>
            <a:r>
              <a:rPr lang="en-US" dirty="0">
                <a:solidFill>
                  <a:prstClr val="black"/>
                </a:solidFill>
                <a:latin typeface="Calibri"/>
              </a:rPr>
              <a:t> of dust </a:t>
            </a:r>
            <a:endParaRPr lang="en-GB" dirty="0">
              <a:solidFill>
                <a:prstClr val="black"/>
              </a:solidFill>
              <a:latin typeface="Calibri"/>
            </a:endParaRPr>
          </a:p>
        </p:txBody>
      </p:sp>
      <p:sp>
        <p:nvSpPr>
          <p:cNvPr id="6" name="TextBox 5"/>
          <p:cNvSpPr txBox="1"/>
          <p:nvPr/>
        </p:nvSpPr>
        <p:spPr>
          <a:xfrm>
            <a:off x="6612093" y="2299130"/>
            <a:ext cx="2238946" cy="1200329"/>
          </a:xfrm>
          <a:prstGeom prst="rect">
            <a:avLst/>
          </a:prstGeom>
          <a:noFill/>
        </p:spPr>
        <p:txBody>
          <a:bodyPr wrap="square" rtlCol="0">
            <a:spAutoFit/>
          </a:bodyPr>
          <a:lstStyle/>
          <a:p>
            <a:pPr marL="0" lvl="1"/>
            <a:r>
              <a:rPr lang="en-US" dirty="0">
                <a:solidFill>
                  <a:prstClr val="black"/>
                </a:solidFill>
                <a:latin typeface="Calibri"/>
              </a:rPr>
              <a:t>0.4-0.7 M</a:t>
            </a:r>
            <a:r>
              <a:rPr lang="en-US" baseline="-25000" dirty="0">
                <a:solidFill>
                  <a:prstClr val="black"/>
                </a:solidFill>
                <a:latin typeface="Wingdings"/>
                <a:ea typeface="Wingdings"/>
                <a:cs typeface="Wingdings"/>
              </a:rPr>
              <a:t></a:t>
            </a:r>
            <a:r>
              <a:rPr lang="en-US" dirty="0">
                <a:solidFill>
                  <a:prstClr val="black"/>
                </a:solidFill>
                <a:latin typeface="Calibri"/>
              </a:rPr>
              <a:t> of </a:t>
            </a:r>
            <a:r>
              <a:rPr lang="en-US" dirty="0" smtClean="0">
                <a:solidFill>
                  <a:prstClr val="black"/>
                </a:solidFill>
                <a:latin typeface="Calibri"/>
              </a:rPr>
              <a:t>dust must have formed from SN </a:t>
            </a:r>
            <a:r>
              <a:rPr lang="en-US" dirty="0" err="1" smtClean="0">
                <a:solidFill>
                  <a:prstClr val="black"/>
                </a:solidFill>
                <a:latin typeface="Calibri"/>
              </a:rPr>
              <a:t>ejecta</a:t>
            </a:r>
            <a:endParaRPr lang="en-US" dirty="0">
              <a:solidFill>
                <a:prstClr val="black"/>
              </a:solidFill>
              <a:latin typeface="Calibri"/>
            </a:endParaRPr>
          </a:p>
          <a:p>
            <a:endParaRPr lang="en-GB" dirty="0">
              <a:solidFill>
                <a:prstClr val="black"/>
              </a:solidFill>
              <a:latin typeface="Calibri"/>
            </a:endParaRPr>
          </a:p>
        </p:txBody>
      </p:sp>
      <p:cxnSp>
        <p:nvCxnSpPr>
          <p:cNvPr id="17" name="Straight Arrow Connector 16"/>
          <p:cNvCxnSpPr/>
          <p:nvPr/>
        </p:nvCxnSpPr>
        <p:spPr>
          <a:xfrm>
            <a:off x="6499282" y="2706799"/>
            <a:ext cx="1" cy="792660"/>
          </a:xfrm>
          <a:prstGeom prst="straightConnector1">
            <a:avLst/>
          </a:prstGeom>
          <a:ln>
            <a:solidFill>
              <a:srgbClr val="FEB80A"/>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624726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2" name="Title 1"/>
          <p:cNvSpPr>
            <a:spLocks noGrp="1"/>
          </p:cNvSpPr>
          <p:nvPr>
            <p:ph type="title"/>
          </p:nvPr>
        </p:nvSpPr>
        <p:spPr>
          <a:xfrm>
            <a:off x="457200" y="38350"/>
            <a:ext cx="8229600" cy="1143000"/>
          </a:xfrm>
        </p:spPr>
        <p:txBody>
          <a:bodyPr/>
          <a:lstStyle/>
          <a:p>
            <a:r>
              <a:rPr lang="da-DK" dirty="0" err="1" smtClean="0">
                <a:solidFill>
                  <a:schemeClr val="bg1"/>
                </a:solidFill>
              </a:rPr>
              <a:t>Cosmic</a:t>
            </a:r>
            <a:r>
              <a:rPr lang="da-DK" dirty="0" smtClean="0">
                <a:solidFill>
                  <a:schemeClr val="bg1"/>
                </a:solidFill>
              </a:rPr>
              <a:t> </a:t>
            </a:r>
            <a:r>
              <a:rPr lang="da-DK" dirty="0" err="1" smtClean="0">
                <a:solidFill>
                  <a:schemeClr val="bg1"/>
                </a:solidFill>
              </a:rPr>
              <a:t>background</a:t>
            </a:r>
            <a:r>
              <a:rPr lang="da-DK" dirty="0" smtClean="0">
                <a:solidFill>
                  <a:schemeClr val="bg1"/>
                </a:solidFill>
              </a:rPr>
              <a:t> radiation</a:t>
            </a:r>
            <a:endParaRPr lang="da-DK" dirty="0">
              <a:solidFill>
                <a:schemeClr val="bg1"/>
              </a:solidFill>
            </a:endParaRPr>
          </a:p>
        </p:txBody>
      </p:sp>
      <p:pic>
        <p:nvPicPr>
          <p:cNvPr id="4" name="Content Placeholder 3" descr="figure1.jpg"/>
          <p:cNvPicPr>
            <a:picLocks noGrp="1" noChangeAspect="1"/>
          </p:cNvPicPr>
          <p:nvPr>
            <p:ph idx="1"/>
          </p:nvPr>
        </p:nvPicPr>
        <p:blipFill>
          <a:blip r:embed="rId4"/>
          <a:srcRect l="-16278" r="-16278"/>
          <a:stretch>
            <a:fillRect/>
          </a:stretch>
        </p:blipFill>
        <p:spPr>
          <a:xfrm>
            <a:off x="-148263" y="1369017"/>
            <a:ext cx="9255425" cy="5090127"/>
          </a:xfrm>
        </p:spPr>
      </p:pic>
      <p:sp>
        <p:nvSpPr>
          <p:cNvPr id="5" name="TextBox 4"/>
          <p:cNvSpPr txBox="1"/>
          <p:nvPr/>
        </p:nvSpPr>
        <p:spPr>
          <a:xfrm>
            <a:off x="6876878" y="6459144"/>
            <a:ext cx="2230286" cy="369332"/>
          </a:xfrm>
          <a:prstGeom prst="rect">
            <a:avLst/>
          </a:prstGeom>
          <a:noFill/>
        </p:spPr>
        <p:txBody>
          <a:bodyPr wrap="square" rtlCol="0">
            <a:spAutoFit/>
          </a:bodyPr>
          <a:lstStyle/>
          <a:p>
            <a:r>
              <a:rPr lang="da-DK" dirty="0" err="1" smtClean="0"/>
              <a:t>Hauser</a:t>
            </a:r>
            <a:r>
              <a:rPr lang="da-DK" dirty="0" smtClean="0"/>
              <a:t> &amp; </a:t>
            </a:r>
            <a:r>
              <a:rPr lang="da-DK" dirty="0" err="1" smtClean="0"/>
              <a:t>Dwek</a:t>
            </a:r>
            <a:r>
              <a:rPr lang="da-DK" dirty="0" smtClean="0"/>
              <a:t> 2001 </a:t>
            </a:r>
            <a:endParaRPr lang="da-DK" dirty="0"/>
          </a:p>
        </p:txBody>
      </p:sp>
      <p:cxnSp>
        <p:nvCxnSpPr>
          <p:cNvPr id="7" name="Straight Arrow Connector 6"/>
          <p:cNvCxnSpPr/>
          <p:nvPr/>
        </p:nvCxnSpPr>
        <p:spPr>
          <a:xfrm rot="5400000">
            <a:off x="5537105" y="3911112"/>
            <a:ext cx="573113" cy="1588"/>
          </a:xfrm>
          <a:prstGeom prst="straightConnector1">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529378" y="4104720"/>
            <a:ext cx="758935" cy="369332"/>
          </a:xfrm>
          <a:prstGeom prst="rect">
            <a:avLst/>
          </a:prstGeom>
          <a:noFill/>
        </p:spPr>
        <p:txBody>
          <a:bodyPr wrap="square" rtlCol="0">
            <a:spAutoFit/>
          </a:bodyPr>
          <a:lstStyle/>
          <a:p>
            <a:r>
              <a:rPr lang="da-DK" dirty="0" err="1" smtClean="0">
                <a:solidFill>
                  <a:srgbClr val="FF0000"/>
                </a:solidFill>
              </a:rPr>
              <a:t>Dust</a:t>
            </a:r>
            <a:endParaRPr lang="da-DK" dirty="0">
              <a:solidFill>
                <a:srgbClr val="FF0000"/>
              </a:solidFill>
            </a:endParaRPr>
          </a:p>
        </p:txBody>
      </p:sp>
      <p:sp>
        <p:nvSpPr>
          <p:cNvPr id="3" name="TextBox 2"/>
          <p:cNvSpPr txBox="1"/>
          <p:nvPr/>
        </p:nvSpPr>
        <p:spPr>
          <a:xfrm>
            <a:off x="547003" y="3681563"/>
            <a:ext cx="633281" cy="369332"/>
          </a:xfrm>
          <a:prstGeom prst="rect">
            <a:avLst/>
          </a:prstGeom>
          <a:noFill/>
        </p:spPr>
        <p:txBody>
          <a:bodyPr wrap="square" rtlCol="0">
            <a:spAutoFit/>
          </a:bodyPr>
          <a:lstStyle/>
          <a:p>
            <a:r>
              <a:rPr lang="en-US" dirty="0" smtClean="0"/>
              <a:t>Flux</a:t>
            </a:r>
            <a:endParaRPr lang="en-US" dirty="0"/>
          </a:p>
        </p:txBody>
      </p:sp>
      <p:sp>
        <p:nvSpPr>
          <p:cNvPr id="6" name="TextBox 5"/>
          <p:cNvSpPr txBox="1"/>
          <p:nvPr/>
        </p:nvSpPr>
        <p:spPr>
          <a:xfrm>
            <a:off x="3168800" y="5971680"/>
            <a:ext cx="3258619" cy="369332"/>
          </a:xfrm>
          <a:prstGeom prst="rect">
            <a:avLst/>
          </a:prstGeom>
          <a:noFill/>
        </p:spPr>
        <p:txBody>
          <a:bodyPr wrap="square" rtlCol="0">
            <a:spAutoFit/>
          </a:bodyPr>
          <a:lstStyle/>
          <a:p>
            <a:r>
              <a:rPr lang="en-US" dirty="0" smtClean="0"/>
              <a:t>Wavelength</a:t>
            </a:r>
            <a:endParaRPr lang="en-US" dirty="0"/>
          </a:p>
        </p:txBody>
      </p:sp>
      <p:sp>
        <p:nvSpPr>
          <p:cNvPr id="10" name="TextBox 9"/>
          <p:cNvSpPr txBox="1"/>
          <p:nvPr/>
        </p:nvSpPr>
        <p:spPr>
          <a:xfrm>
            <a:off x="2296424" y="2244845"/>
            <a:ext cx="1000676" cy="369332"/>
          </a:xfrm>
          <a:prstGeom prst="rect">
            <a:avLst/>
          </a:prstGeom>
          <a:noFill/>
        </p:spPr>
        <p:txBody>
          <a:bodyPr wrap="square" rtlCol="0">
            <a:spAutoFit/>
          </a:bodyPr>
          <a:lstStyle/>
          <a:p>
            <a:r>
              <a:rPr lang="en-US" dirty="0" smtClean="0"/>
              <a:t>gamma</a:t>
            </a:r>
            <a:endParaRPr lang="en-US" dirty="0"/>
          </a:p>
        </p:txBody>
      </p:sp>
      <p:sp>
        <p:nvSpPr>
          <p:cNvPr id="11" name="TextBox 10"/>
          <p:cNvSpPr txBox="1"/>
          <p:nvPr/>
        </p:nvSpPr>
        <p:spPr>
          <a:xfrm>
            <a:off x="3566509" y="2283325"/>
            <a:ext cx="795413" cy="369332"/>
          </a:xfrm>
          <a:prstGeom prst="rect">
            <a:avLst/>
          </a:prstGeom>
          <a:noFill/>
        </p:spPr>
        <p:txBody>
          <a:bodyPr wrap="square" rtlCol="0">
            <a:spAutoFit/>
          </a:bodyPr>
          <a:lstStyle/>
          <a:p>
            <a:r>
              <a:rPr lang="en-US" dirty="0" smtClean="0"/>
              <a:t>X-ray</a:t>
            </a:r>
            <a:endParaRPr lang="en-US" dirty="0"/>
          </a:p>
        </p:txBody>
      </p:sp>
      <p:sp>
        <p:nvSpPr>
          <p:cNvPr id="12" name="TextBox 11"/>
          <p:cNvSpPr txBox="1"/>
          <p:nvPr/>
        </p:nvSpPr>
        <p:spPr>
          <a:xfrm>
            <a:off x="4554361" y="2283325"/>
            <a:ext cx="808238" cy="369332"/>
          </a:xfrm>
          <a:prstGeom prst="rect">
            <a:avLst/>
          </a:prstGeom>
          <a:noFill/>
        </p:spPr>
        <p:txBody>
          <a:bodyPr wrap="square" rtlCol="0">
            <a:spAutoFit/>
          </a:bodyPr>
          <a:lstStyle/>
          <a:p>
            <a:r>
              <a:rPr lang="en-US" dirty="0" smtClean="0"/>
              <a:t>optical</a:t>
            </a:r>
            <a:endParaRPr lang="en-US" dirty="0"/>
          </a:p>
        </p:txBody>
      </p:sp>
      <p:sp>
        <p:nvSpPr>
          <p:cNvPr id="13" name="TextBox 12"/>
          <p:cNvSpPr txBox="1"/>
          <p:nvPr/>
        </p:nvSpPr>
        <p:spPr>
          <a:xfrm>
            <a:off x="5529376" y="2283324"/>
            <a:ext cx="461857" cy="369332"/>
          </a:xfrm>
          <a:prstGeom prst="rect">
            <a:avLst/>
          </a:prstGeom>
          <a:noFill/>
        </p:spPr>
        <p:txBody>
          <a:bodyPr wrap="square" rtlCol="0">
            <a:spAutoFit/>
          </a:bodyPr>
          <a:lstStyle/>
          <a:p>
            <a:r>
              <a:rPr lang="en-US" dirty="0" smtClean="0"/>
              <a:t>IR</a:t>
            </a:r>
            <a:endParaRPr lang="en-US" dirty="0"/>
          </a:p>
        </p:txBody>
      </p:sp>
      <p:sp>
        <p:nvSpPr>
          <p:cNvPr id="14" name="TextBox 13"/>
          <p:cNvSpPr txBox="1"/>
          <p:nvPr/>
        </p:nvSpPr>
        <p:spPr>
          <a:xfrm>
            <a:off x="5529376" y="1911323"/>
            <a:ext cx="1347502" cy="369332"/>
          </a:xfrm>
          <a:prstGeom prst="rect">
            <a:avLst/>
          </a:prstGeom>
          <a:noFill/>
        </p:spPr>
        <p:txBody>
          <a:bodyPr wrap="square" rtlCol="0">
            <a:spAutoFit/>
          </a:bodyPr>
          <a:lstStyle/>
          <a:p>
            <a:r>
              <a:rPr lang="en-US" dirty="0" smtClean="0"/>
              <a:t>microwave</a:t>
            </a:r>
            <a:endParaRPr lang="en-US" dirty="0"/>
          </a:p>
        </p:txBody>
      </p:sp>
      <p:sp>
        <p:nvSpPr>
          <p:cNvPr id="15" name="TextBox 14"/>
          <p:cNvSpPr txBox="1"/>
          <p:nvPr/>
        </p:nvSpPr>
        <p:spPr>
          <a:xfrm>
            <a:off x="6773806" y="2270495"/>
            <a:ext cx="808239" cy="369332"/>
          </a:xfrm>
          <a:prstGeom prst="rect">
            <a:avLst/>
          </a:prstGeom>
          <a:noFill/>
        </p:spPr>
        <p:txBody>
          <a:bodyPr wrap="square" rtlCol="0">
            <a:spAutoFit/>
          </a:bodyPr>
          <a:lstStyle/>
          <a:p>
            <a:r>
              <a:rPr lang="en-US" dirty="0" smtClean="0"/>
              <a:t>radio</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Screen shot 2010-09-01 at 10.36.57 PM.png"/>
          <p:cNvPicPr>
            <a:picLocks noChangeAspect="1"/>
          </p:cNvPicPr>
          <p:nvPr/>
        </p:nvPicPr>
        <p:blipFill>
          <a:blip r:embed="rId3"/>
          <a:stretch>
            <a:fillRect/>
          </a:stretch>
        </p:blipFill>
        <p:spPr>
          <a:xfrm>
            <a:off x="0" y="6460"/>
            <a:ext cx="9143999" cy="1107618"/>
          </a:xfrm>
          <a:prstGeom prst="rect">
            <a:avLst/>
          </a:prstGeom>
        </p:spPr>
      </p:pic>
      <p:pic>
        <p:nvPicPr>
          <p:cNvPr id="4" name="Picture 3" descr="5panel.cont.png"/>
          <p:cNvPicPr>
            <a:picLocks noChangeAspect="1"/>
          </p:cNvPicPr>
          <p:nvPr/>
        </p:nvPicPr>
        <p:blipFill rotWithShape="1">
          <a:blip r:embed="rId4">
            <a:extLst>
              <a:ext uri="{28A0092B-C50C-407E-A947-70E740481C1C}">
                <a14:useLocalDpi xmlns:a14="http://schemas.microsoft.com/office/drawing/2010/main" val="0"/>
              </a:ext>
            </a:extLst>
          </a:blip>
          <a:srcRect l="24778" r="55727" b="10525"/>
          <a:stretch/>
        </p:blipFill>
        <p:spPr>
          <a:xfrm>
            <a:off x="3664090" y="1224898"/>
            <a:ext cx="2267559" cy="2540279"/>
          </a:xfrm>
          <a:prstGeom prst="rect">
            <a:avLst/>
          </a:prstGeom>
        </p:spPr>
      </p:pic>
      <p:pic>
        <p:nvPicPr>
          <p:cNvPr id="5" name="Picture 4" descr="5panel.cont.png"/>
          <p:cNvPicPr>
            <a:picLocks noChangeAspect="1"/>
          </p:cNvPicPr>
          <p:nvPr/>
        </p:nvPicPr>
        <p:blipFill rotWithShape="1">
          <a:blip r:embed="rId4">
            <a:extLst>
              <a:ext uri="{28A0092B-C50C-407E-A947-70E740481C1C}">
                <a14:useLocalDpi xmlns:a14="http://schemas.microsoft.com/office/drawing/2010/main" val="0"/>
              </a:ext>
            </a:extLst>
          </a:blip>
          <a:srcRect l="62124" r="19214" b="8378"/>
          <a:stretch/>
        </p:blipFill>
        <p:spPr>
          <a:xfrm>
            <a:off x="1146396" y="1224898"/>
            <a:ext cx="2170547" cy="2601259"/>
          </a:xfrm>
          <a:prstGeom prst="rect">
            <a:avLst/>
          </a:prstGeom>
        </p:spPr>
      </p:pic>
      <p:sp>
        <p:nvSpPr>
          <p:cNvPr id="6" name="TextBox 5"/>
          <p:cNvSpPr txBox="1"/>
          <p:nvPr/>
        </p:nvSpPr>
        <p:spPr>
          <a:xfrm>
            <a:off x="6813613" y="3780118"/>
            <a:ext cx="897339" cy="369332"/>
          </a:xfrm>
          <a:prstGeom prst="rect">
            <a:avLst/>
          </a:prstGeom>
          <a:noFill/>
        </p:spPr>
        <p:txBody>
          <a:bodyPr wrap="none" rtlCol="0">
            <a:spAutoFit/>
          </a:bodyPr>
          <a:lstStyle/>
          <a:p>
            <a:r>
              <a:rPr lang="en-US" dirty="0" smtClean="0">
                <a:solidFill>
                  <a:prstClr val="black"/>
                </a:solidFill>
                <a:latin typeface="Calibri"/>
              </a:rPr>
              <a:t>H alpha</a:t>
            </a:r>
            <a:endParaRPr lang="en-US" dirty="0">
              <a:solidFill>
                <a:prstClr val="black"/>
              </a:solidFill>
              <a:latin typeface="Calibri"/>
            </a:endParaRPr>
          </a:p>
        </p:txBody>
      </p:sp>
      <p:sp>
        <p:nvSpPr>
          <p:cNvPr id="7" name="TextBox 6"/>
          <p:cNvSpPr txBox="1"/>
          <p:nvPr/>
        </p:nvSpPr>
        <p:spPr>
          <a:xfrm>
            <a:off x="1485351" y="3780118"/>
            <a:ext cx="1246292" cy="646331"/>
          </a:xfrm>
          <a:prstGeom prst="rect">
            <a:avLst/>
          </a:prstGeom>
          <a:noFill/>
        </p:spPr>
        <p:txBody>
          <a:bodyPr wrap="none" rtlCol="0">
            <a:spAutoFit/>
          </a:bodyPr>
          <a:lstStyle/>
          <a:p>
            <a:r>
              <a:rPr lang="en-US" dirty="0" smtClean="0">
                <a:solidFill>
                  <a:prstClr val="black"/>
                </a:solidFill>
                <a:latin typeface="Calibri"/>
              </a:rPr>
              <a:t>450 micron</a:t>
            </a:r>
          </a:p>
          <a:p>
            <a:r>
              <a:rPr lang="en-US" dirty="0" smtClean="0">
                <a:solidFill>
                  <a:prstClr val="black"/>
                </a:solidFill>
                <a:latin typeface="Calibri"/>
              </a:rPr>
              <a:t>Dust</a:t>
            </a:r>
            <a:endParaRPr lang="en-US" dirty="0">
              <a:solidFill>
                <a:prstClr val="black"/>
              </a:solidFill>
              <a:latin typeface="Calibri"/>
            </a:endParaRPr>
          </a:p>
        </p:txBody>
      </p:sp>
      <p:sp>
        <p:nvSpPr>
          <p:cNvPr id="8" name="TextBox 7"/>
          <p:cNvSpPr txBox="1"/>
          <p:nvPr/>
        </p:nvSpPr>
        <p:spPr>
          <a:xfrm>
            <a:off x="4213412" y="3780118"/>
            <a:ext cx="1338377" cy="646331"/>
          </a:xfrm>
          <a:prstGeom prst="rect">
            <a:avLst/>
          </a:prstGeom>
          <a:noFill/>
        </p:spPr>
        <p:txBody>
          <a:bodyPr wrap="none" rtlCol="0">
            <a:spAutoFit/>
          </a:bodyPr>
          <a:lstStyle/>
          <a:p>
            <a:r>
              <a:rPr lang="en-US" dirty="0" smtClean="0">
                <a:solidFill>
                  <a:prstClr val="black"/>
                </a:solidFill>
                <a:latin typeface="Calibri"/>
              </a:rPr>
              <a:t>1.4 mm</a:t>
            </a:r>
          </a:p>
          <a:p>
            <a:r>
              <a:rPr lang="en-US" dirty="0" smtClean="0">
                <a:solidFill>
                  <a:prstClr val="black"/>
                </a:solidFill>
                <a:latin typeface="Calibri"/>
              </a:rPr>
              <a:t>Synchrotron</a:t>
            </a:r>
            <a:endParaRPr lang="en-US" dirty="0">
              <a:solidFill>
                <a:prstClr val="black"/>
              </a:solidFill>
              <a:latin typeface="Calibri"/>
            </a:endParaRPr>
          </a:p>
        </p:txBody>
      </p:sp>
      <p:pic>
        <p:nvPicPr>
          <p:cNvPr id="9" name="Picture 8" descr="5panel.cont.png"/>
          <p:cNvPicPr>
            <a:picLocks noChangeAspect="1"/>
          </p:cNvPicPr>
          <p:nvPr/>
        </p:nvPicPr>
        <p:blipFill rotWithShape="1">
          <a:blip r:embed="rId4">
            <a:extLst>
              <a:ext uri="{28A0092B-C50C-407E-A947-70E740481C1C}">
                <a14:useLocalDpi xmlns:a14="http://schemas.microsoft.com/office/drawing/2010/main" val="0"/>
              </a:ext>
            </a:extLst>
          </a:blip>
          <a:srcRect l="80375" b="8378"/>
          <a:stretch/>
        </p:blipFill>
        <p:spPr>
          <a:xfrm>
            <a:off x="6224859" y="1223682"/>
            <a:ext cx="2282647" cy="2601259"/>
          </a:xfrm>
          <a:prstGeom prst="rect">
            <a:avLst/>
          </a:prstGeom>
        </p:spPr>
      </p:pic>
      <p:grpSp>
        <p:nvGrpSpPr>
          <p:cNvPr id="21" name="Group 20"/>
          <p:cNvGrpSpPr/>
          <p:nvPr/>
        </p:nvGrpSpPr>
        <p:grpSpPr>
          <a:xfrm>
            <a:off x="1842915" y="4259774"/>
            <a:ext cx="6524144" cy="2430258"/>
            <a:chOff x="1842915" y="4259774"/>
            <a:chExt cx="6524144" cy="2430258"/>
          </a:xfrm>
        </p:grpSpPr>
        <p:pic>
          <p:nvPicPr>
            <p:cNvPr id="10" name="Picture 9" descr="string of pearls .jpg"/>
            <p:cNvPicPr>
              <a:picLocks noChangeAspect="1"/>
            </p:cNvPicPr>
            <p:nvPr/>
          </p:nvPicPr>
          <p:blipFill rotWithShape="1">
            <a:blip r:embed="rId5">
              <a:extLst>
                <a:ext uri="{28A0092B-C50C-407E-A947-70E740481C1C}">
                  <a14:useLocalDpi xmlns:a14="http://schemas.microsoft.com/office/drawing/2010/main" val="0"/>
                </a:ext>
              </a:extLst>
            </a:blip>
            <a:srcRect l="35510" t="30477" r="32600" b="30905"/>
            <a:stretch/>
          </p:blipFill>
          <p:spPr>
            <a:xfrm>
              <a:off x="5797176" y="4259774"/>
              <a:ext cx="2569883" cy="2430258"/>
            </a:xfrm>
            <a:prstGeom prst="rect">
              <a:avLst/>
            </a:prstGeom>
          </p:spPr>
        </p:pic>
        <p:sp>
          <p:nvSpPr>
            <p:cNvPr id="11" name="TextBox 10"/>
            <p:cNvSpPr txBox="1"/>
            <p:nvPr/>
          </p:nvSpPr>
          <p:spPr>
            <a:xfrm>
              <a:off x="1842915" y="5728200"/>
              <a:ext cx="3525318" cy="523220"/>
            </a:xfrm>
            <a:prstGeom prst="rect">
              <a:avLst/>
            </a:prstGeom>
            <a:noFill/>
          </p:spPr>
          <p:txBody>
            <a:bodyPr wrap="square" rtlCol="0">
              <a:spAutoFit/>
            </a:bodyPr>
            <a:lstStyle/>
            <a:p>
              <a:r>
                <a:rPr lang="en-US" sz="2800" dirty="0" smtClean="0">
                  <a:solidFill>
                    <a:prstClr val="black"/>
                  </a:solidFill>
                  <a:latin typeface="Calibri"/>
                </a:rPr>
                <a:t>Ring: progenitor star</a:t>
              </a:r>
              <a:endParaRPr lang="en-US" sz="2800" dirty="0">
                <a:solidFill>
                  <a:prstClr val="black"/>
                </a:solidFill>
                <a:latin typeface="Calibri"/>
              </a:endParaRPr>
            </a:p>
          </p:txBody>
        </p:sp>
        <p:cxnSp>
          <p:nvCxnSpPr>
            <p:cNvPr id="12" name="Straight Arrow Connector 11"/>
            <p:cNvCxnSpPr/>
            <p:nvPr/>
          </p:nvCxnSpPr>
          <p:spPr>
            <a:xfrm flipV="1">
              <a:off x="5014716" y="5957546"/>
              <a:ext cx="1395049" cy="138454"/>
            </a:xfrm>
            <a:prstGeom prst="straightConnector1">
              <a:avLst/>
            </a:prstGeom>
            <a:ln>
              <a:solidFill>
                <a:srgbClr val="FEB80A"/>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390665" y="5665206"/>
              <a:ext cx="2480672" cy="0"/>
            </a:xfrm>
            <a:prstGeom prst="straightConnector1">
              <a:avLst/>
            </a:prstGeom>
            <a:ln>
              <a:solidFill>
                <a:srgbClr val="FEB80A"/>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852498" y="5263896"/>
              <a:ext cx="1891032" cy="523220"/>
            </a:xfrm>
            <a:prstGeom prst="rect">
              <a:avLst/>
            </a:prstGeom>
            <a:noFill/>
          </p:spPr>
          <p:txBody>
            <a:bodyPr wrap="square" rtlCol="0">
              <a:spAutoFit/>
            </a:bodyPr>
            <a:lstStyle/>
            <a:p>
              <a:r>
                <a:rPr lang="en-US" sz="2800" dirty="0" smtClean="0">
                  <a:solidFill>
                    <a:prstClr val="black"/>
                  </a:solidFill>
                  <a:latin typeface="Calibri"/>
                </a:rPr>
                <a:t>SN </a:t>
              </a:r>
              <a:r>
                <a:rPr lang="en-US" sz="2800" dirty="0" err="1">
                  <a:solidFill>
                    <a:prstClr val="black"/>
                  </a:solidFill>
                  <a:latin typeface="Calibri"/>
                </a:rPr>
                <a:t>e</a:t>
              </a:r>
              <a:r>
                <a:rPr lang="en-US" sz="2800" dirty="0" err="1" smtClean="0">
                  <a:solidFill>
                    <a:prstClr val="black"/>
                  </a:solidFill>
                  <a:latin typeface="Calibri"/>
                </a:rPr>
                <a:t>jecta</a:t>
              </a:r>
              <a:endParaRPr lang="en-US" sz="2800" dirty="0">
                <a:solidFill>
                  <a:prstClr val="black"/>
                </a:solidFill>
                <a:latin typeface="Calibri"/>
              </a:endParaRPr>
            </a:p>
          </p:txBody>
        </p:sp>
      </p:grpSp>
      <p:pic>
        <p:nvPicPr>
          <p:cNvPr id="20" name="Picture 19" descr="alma-image1.jpg"/>
          <p:cNvPicPr>
            <a:picLocks noChangeAspect="1"/>
          </p:cNvPicPr>
          <p:nvPr/>
        </p:nvPicPr>
        <p:blipFill rotWithShape="1">
          <a:blip r:embed="rId6">
            <a:alphaModFix amt="65000"/>
            <a:extLst>
              <a:ext uri="{28A0092B-C50C-407E-A947-70E740481C1C}">
                <a14:useLocalDpi xmlns:a14="http://schemas.microsoft.com/office/drawing/2010/main" val="0"/>
              </a:ext>
            </a:extLst>
          </a:blip>
          <a:srcRect b="13682"/>
          <a:stretch/>
        </p:blipFill>
        <p:spPr>
          <a:xfrm>
            <a:off x="-778770" y="0"/>
            <a:ext cx="3568698" cy="1223682"/>
          </a:xfrm>
          <a:prstGeom prst="rect">
            <a:avLst/>
          </a:prstGeom>
        </p:spPr>
      </p:pic>
      <p:sp>
        <p:nvSpPr>
          <p:cNvPr id="2" name="Title 1"/>
          <p:cNvSpPr>
            <a:spLocks noGrp="1"/>
          </p:cNvSpPr>
          <p:nvPr>
            <p:ph type="title"/>
          </p:nvPr>
        </p:nvSpPr>
        <p:spPr>
          <a:xfrm>
            <a:off x="457200" y="-72930"/>
            <a:ext cx="8229600" cy="1143000"/>
          </a:xfrm>
        </p:spPr>
        <p:txBody>
          <a:bodyPr>
            <a:normAutofit/>
          </a:bodyPr>
          <a:lstStyle/>
          <a:p>
            <a:r>
              <a:rPr lang="en-US" sz="3600" dirty="0" smtClean="0">
                <a:solidFill>
                  <a:srgbClr val="FFFFFF"/>
                </a:solidFill>
              </a:rPr>
              <a:t>ALMA confined the location of cold dust</a:t>
            </a:r>
            <a:endParaRPr lang="en-US" sz="3600" dirty="0">
              <a:solidFill>
                <a:srgbClr val="FFFFFF"/>
              </a:solidFill>
            </a:endParaRPr>
          </a:p>
        </p:txBody>
      </p:sp>
      <p:sp>
        <p:nvSpPr>
          <p:cNvPr id="22" name="TextBox 21"/>
          <p:cNvSpPr txBox="1"/>
          <p:nvPr/>
        </p:nvSpPr>
        <p:spPr>
          <a:xfrm>
            <a:off x="903151" y="4433277"/>
            <a:ext cx="4914169" cy="523220"/>
          </a:xfrm>
          <a:prstGeom prst="rect">
            <a:avLst/>
          </a:prstGeom>
          <a:noFill/>
        </p:spPr>
        <p:txBody>
          <a:bodyPr wrap="square" rtlCol="0">
            <a:spAutoFit/>
          </a:bodyPr>
          <a:lstStyle/>
          <a:p>
            <a:r>
              <a:rPr lang="en-US" sz="2800" dirty="0" smtClean="0">
                <a:solidFill>
                  <a:prstClr val="black"/>
                </a:solidFill>
                <a:latin typeface="Calibri"/>
              </a:rPr>
              <a:t>Cold dust in </a:t>
            </a:r>
            <a:r>
              <a:rPr lang="en-US" sz="2800" dirty="0" err="1" smtClean="0">
                <a:solidFill>
                  <a:prstClr val="black"/>
                </a:solidFill>
                <a:latin typeface="Calibri"/>
              </a:rPr>
              <a:t>ejecta</a:t>
            </a:r>
            <a:endParaRPr lang="en-US" sz="2800" dirty="0">
              <a:solidFill>
                <a:prstClr val="black"/>
              </a:solidFill>
              <a:latin typeface="Calibri"/>
            </a:endParaRPr>
          </a:p>
        </p:txBody>
      </p:sp>
      <p:sp>
        <p:nvSpPr>
          <p:cNvPr id="18" name="Rectangle 17"/>
          <p:cNvSpPr/>
          <p:nvPr/>
        </p:nvSpPr>
        <p:spPr>
          <a:xfrm>
            <a:off x="155814" y="6377065"/>
            <a:ext cx="4741915" cy="369332"/>
          </a:xfrm>
          <a:prstGeom prst="rect">
            <a:avLst/>
          </a:prstGeom>
        </p:spPr>
        <p:txBody>
          <a:bodyPr wrap="none">
            <a:spAutoFit/>
          </a:bodyPr>
          <a:lstStyle/>
          <a:p>
            <a:r>
              <a:rPr lang="en-GB" dirty="0" err="1" smtClean="0">
                <a:solidFill>
                  <a:prstClr val="black"/>
                </a:solidFill>
                <a:latin typeface="Calibri"/>
              </a:rPr>
              <a:t>Indebetouw</a:t>
            </a:r>
            <a:r>
              <a:rPr lang="en-GB" dirty="0" smtClean="0">
                <a:solidFill>
                  <a:prstClr val="black"/>
                </a:solidFill>
                <a:latin typeface="Calibri"/>
              </a:rPr>
              <a:t>, Matsuura et al. (2014, </a:t>
            </a:r>
            <a:r>
              <a:rPr lang="en-GB" dirty="0" err="1" smtClean="0">
                <a:solidFill>
                  <a:prstClr val="black"/>
                </a:solidFill>
                <a:latin typeface="Calibri"/>
              </a:rPr>
              <a:t>ApJ</a:t>
            </a:r>
            <a:r>
              <a:rPr lang="en-GB" dirty="0" smtClean="0">
                <a:solidFill>
                  <a:prstClr val="black"/>
                </a:solidFill>
                <a:latin typeface="Calibri"/>
              </a:rPr>
              <a:t>, 782, L2)</a:t>
            </a:r>
            <a:endParaRPr lang="en-GB" dirty="0">
              <a:solidFill>
                <a:prstClr val="black"/>
              </a:solidFill>
              <a:latin typeface="Calibri"/>
            </a:endParaRPr>
          </a:p>
        </p:txBody>
      </p:sp>
    </p:spTree>
    <p:extLst>
      <p:ext uri="{BB962C8B-B14F-4D97-AF65-F5344CB8AC3E}">
        <p14:creationId xmlns:p14="http://schemas.microsoft.com/office/powerpoint/2010/main" val="22972644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creen shot 2010-09-01 at 10.36.57 PM.png"/>
          <p:cNvPicPr>
            <a:picLocks noChangeAspect="1"/>
          </p:cNvPicPr>
          <p:nvPr/>
        </p:nvPicPr>
        <p:blipFill>
          <a:blip r:embed="rId2"/>
          <a:stretch>
            <a:fillRect/>
          </a:stretch>
        </p:blipFill>
        <p:spPr>
          <a:xfrm>
            <a:off x="0" y="6460"/>
            <a:ext cx="9143999" cy="1107618"/>
          </a:xfrm>
          <a:prstGeom prst="rect">
            <a:avLst/>
          </a:prstGeom>
        </p:spPr>
      </p:pic>
      <p:pic>
        <p:nvPicPr>
          <p:cNvPr id="9" name="Picture 8" descr="sed7.jpg"/>
          <p:cNvPicPr>
            <a:picLocks noChangeAspect="1"/>
          </p:cNvPicPr>
          <p:nvPr/>
        </p:nvPicPr>
        <p:blipFill rotWithShape="1">
          <a:blip r:embed="rId3">
            <a:extLst>
              <a:ext uri="{28A0092B-C50C-407E-A947-70E740481C1C}">
                <a14:useLocalDpi xmlns:a14="http://schemas.microsoft.com/office/drawing/2010/main" val="0"/>
              </a:ext>
            </a:extLst>
          </a:blip>
          <a:srcRect l="13215" t="11943" r="12199" b="45886"/>
          <a:stretch/>
        </p:blipFill>
        <p:spPr>
          <a:xfrm>
            <a:off x="929074" y="1417638"/>
            <a:ext cx="7305869" cy="5345692"/>
          </a:xfrm>
          <a:prstGeom prst="rect">
            <a:avLst/>
          </a:prstGeom>
        </p:spPr>
      </p:pic>
      <p:sp>
        <p:nvSpPr>
          <p:cNvPr id="4" name="Title 3"/>
          <p:cNvSpPr>
            <a:spLocks noGrp="1"/>
          </p:cNvSpPr>
          <p:nvPr>
            <p:ph type="title"/>
          </p:nvPr>
        </p:nvSpPr>
        <p:spPr>
          <a:xfrm>
            <a:off x="457200" y="-32826"/>
            <a:ext cx="8229600" cy="1143000"/>
          </a:xfrm>
        </p:spPr>
        <p:txBody>
          <a:bodyPr/>
          <a:lstStyle/>
          <a:p>
            <a:r>
              <a:rPr lang="en-US" dirty="0" smtClean="0">
                <a:solidFill>
                  <a:srgbClr val="FFFFFF"/>
                </a:solidFill>
              </a:rPr>
              <a:t>ALMA photometric points</a:t>
            </a:r>
            <a:endParaRPr lang="en-US" dirty="0">
              <a:solidFill>
                <a:srgbClr val="FFFFFF"/>
              </a:solidFill>
            </a:endParaRPr>
          </a:p>
        </p:txBody>
      </p:sp>
      <p:sp>
        <p:nvSpPr>
          <p:cNvPr id="8" name="TextBox 7"/>
          <p:cNvSpPr txBox="1"/>
          <p:nvPr/>
        </p:nvSpPr>
        <p:spPr>
          <a:xfrm>
            <a:off x="120968" y="2710263"/>
            <a:ext cx="1000807" cy="369332"/>
          </a:xfrm>
          <a:prstGeom prst="rect">
            <a:avLst/>
          </a:prstGeom>
          <a:noFill/>
        </p:spPr>
        <p:txBody>
          <a:bodyPr wrap="none" rtlCol="0">
            <a:spAutoFit/>
          </a:bodyPr>
          <a:lstStyle/>
          <a:p>
            <a:r>
              <a:rPr lang="en-US" dirty="0" smtClean="0">
                <a:solidFill>
                  <a:prstClr val="black"/>
                </a:solidFill>
                <a:latin typeface="Calibri"/>
              </a:rPr>
              <a:t>Herschel</a:t>
            </a:r>
            <a:endParaRPr lang="en-US" dirty="0">
              <a:solidFill>
                <a:prstClr val="black"/>
              </a:solidFill>
              <a:latin typeface="Calibri"/>
            </a:endParaRPr>
          </a:p>
        </p:txBody>
      </p:sp>
      <p:cxnSp>
        <p:nvCxnSpPr>
          <p:cNvPr id="10" name="Straight Arrow Connector 9"/>
          <p:cNvCxnSpPr/>
          <p:nvPr/>
        </p:nvCxnSpPr>
        <p:spPr>
          <a:xfrm flipV="1">
            <a:off x="1121775" y="2788354"/>
            <a:ext cx="2322114" cy="1846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4743089" y="1751462"/>
            <a:ext cx="1508796" cy="369332"/>
          </a:xfrm>
          <a:prstGeom prst="rect">
            <a:avLst/>
          </a:prstGeom>
          <a:noFill/>
        </p:spPr>
        <p:txBody>
          <a:bodyPr wrap="none" rtlCol="0">
            <a:spAutoFit/>
          </a:bodyPr>
          <a:lstStyle/>
          <a:p>
            <a:r>
              <a:rPr lang="en-US" dirty="0" smtClean="0">
                <a:solidFill>
                  <a:prstClr val="black"/>
                </a:solidFill>
                <a:latin typeface="Calibri"/>
              </a:rPr>
              <a:t>ALMA (ejecta)</a:t>
            </a:r>
            <a:endParaRPr lang="en-US" dirty="0">
              <a:solidFill>
                <a:prstClr val="black"/>
              </a:solidFill>
              <a:latin typeface="Calibri"/>
            </a:endParaRPr>
          </a:p>
        </p:txBody>
      </p:sp>
      <p:cxnSp>
        <p:nvCxnSpPr>
          <p:cNvPr id="12" name="Straight Arrow Connector 11"/>
          <p:cNvCxnSpPr/>
          <p:nvPr/>
        </p:nvCxnSpPr>
        <p:spPr>
          <a:xfrm flipH="1">
            <a:off x="4445297" y="2120794"/>
            <a:ext cx="455947" cy="8522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3" name="Straight Arrow Connector 12"/>
          <p:cNvCxnSpPr/>
          <p:nvPr/>
        </p:nvCxnSpPr>
        <p:spPr>
          <a:xfrm flipH="1">
            <a:off x="4901244" y="2273194"/>
            <a:ext cx="152401" cy="226929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361463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59562"/>
            <a:ext cx="8229600" cy="1143000"/>
          </a:xfrm>
        </p:spPr>
        <p:txBody>
          <a:bodyPr/>
          <a:lstStyle/>
          <a:p>
            <a:r>
              <a:rPr lang="en-GB" dirty="0" smtClean="0">
                <a:solidFill>
                  <a:srgbClr val="FFFFFF"/>
                </a:solidFill>
              </a:rPr>
              <a:t>Shock destructions in future?</a:t>
            </a:r>
            <a:endParaRPr lang="en-GB" dirty="0">
              <a:solidFill>
                <a:srgbClr val="FFFFFF"/>
              </a:solidFill>
            </a:endParaRPr>
          </a:p>
        </p:txBody>
      </p:sp>
      <p:sp>
        <p:nvSpPr>
          <p:cNvPr id="3" name="Content Placeholder 2"/>
          <p:cNvSpPr>
            <a:spLocks noGrp="1"/>
          </p:cNvSpPr>
          <p:nvPr>
            <p:ph idx="1"/>
          </p:nvPr>
        </p:nvSpPr>
        <p:spPr/>
        <p:txBody>
          <a:bodyPr/>
          <a:lstStyle/>
          <a:p>
            <a:r>
              <a:rPr lang="en-GB" dirty="0" smtClean="0"/>
              <a:t>Shocks: largely depending on the presence of ambient ISM gas</a:t>
            </a:r>
            <a:endParaRPr lang="en-GB" dirty="0"/>
          </a:p>
        </p:txBody>
      </p:sp>
      <p:sp>
        <p:nvSpPr>
          <p:cNvPr id="8" name="TextBox 7"/>
          <p:cNvSpPr txBox="1"/>
          <p:nvPr/>
        </p:nvSpPr>
        <p:spPr>
          <a:xfrm>
            <a:off x="976680" y="5595330"/>
            <a:ext cx="2136485" cy="369332"/>
          </a:xfrm>
          <a:prstGeom prst="rect">
            <a:avLst/>
          </a:prstGeom>
          <a:noFill/>
        </p:spPr>
        <p:txBody>
          <a:bodyPr wrap="none" rtlCol="0">
            <a:spAutoFit/>
          </a:bodyPr>
          <a:lstStyle/>
          <a:p>
            <a:r>
              <a:rPr lang="en-GB" dirty="0" err="1" smtClean="0">
                <a:solidFill>
                  <a:prstClr val="black"/>
                </a:solidFill>
                <a:latin typeface="Calibri"/>
              </a:rPr>
              <a:t>Gotthelf</a:t>
            </a:r>
            <a:r>
              <a:rPr lang="en-GB" dirty="0" smtClean="0">
                <a:solidFill>
                  <a:prstClr val="black"/>
                </a:solidFill>
                <a:latin typeface="Calibri"/>
              </a:rPr>
              <a:t> et al. (2001)</a:t>
            </a:r>
            <a:endParaRPr lang="en-GB" dirty="0">
              <a:solidFill>
                <a:prstClr val="black"/>
              </a:solidFill>
              <a:latin typeface="Calibri"/>
            </a:endParaRPr>
          </a:p>
        </p:txBody>
      </p:sp>
      <p:grpSp>
        <p:nvGrpSpPr>
          <p:cNvPr id="15" name="Group 14"/>
          <p:cNvGrpSpPr/>
          <p:nvPr/>
        </p:nvGrpSpPr>
        <p:grpSpPr>
          <a:xfrm>
            <a:off x="890215" y="3355289"/>
            <a:ext cx="2243345" cy="2167128"/>
            <a:chOff x="890215" y="2647051"/>
            <a:chExt cx="2243345" cy="2167128"/>
          </a:xfrm>
        </p:grpSpPr>
        <p:pic>
          <p:nvPicPr>
            <p:cNvPr id="7" name="Picture 6" descr="fg1.h.jpg"/>
            <p:cNvPicPr>
              <a:picLocks noChangeAspect="1"/>
            </p:cNvPicPr>
            <p:nvPr/>
          </p:nvPicPr>
          <p:blipFill rotWithShape="1">
            <a:blip r:embed="rId3">
              <a:extLst>
                <a:ext uri="{28A0092B-C50C-407E-A947-70E740481C1C}">
                  <a14:useLocalDpi xmlns:a14="http://schemas.microsoft.com/office/drawing/2010/main" val="0"/>
                </a:ext>
              </a:extLst>
            </a:blip>
            <a:srcRect l="34019" r="32142"/>
            <a:stretch/>
          </p:blipFill>
          <p:spPr>
            <a:xfrm>
              <a:off x="890215" y="2647051"/>
              <a:ext cx="2243345" cy="2167128"/>
            </a:xfrm>
            <a:prstGeom prst="rect">
              <a:avLst/>
            </a:prstGeom>
            <a:ln>
              <a:solidFill>
                <a:schemeClr val="bg1"/>
              </a:solidFill>
            </a:ln>
          </p:spPr>
        </p:pic>
        <p:sp>
          <p:nvSpPr>
            <p:cNvPr id="9" name="Oval 8"/>
            <p:cNvSpPr/>
            <p:nvPr/>
          </p:nvSpPr>
          <p:spPr>
            <a:xfrm>
              <a:off x="1311582" y="3133729"/>
              <a:ext cx="1326980" cy="1311073"/>
            </a:xfrm>
            <a:prstGeom prst="ellipse">
              <a:avLst/>
            </a:prstGeom>
            <a:noFill/>
            <a:ln w="19050" cmpd="sng">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prstClr val="white"/>
                  </a:solidFill>
                </a:ln>
                <a:noFill/>
                <a:latin typeface="Calibri"/>
              </a:endParaRPr>
            </a:p>
          </p:txBody>
        </p:sp>
        <p:sp>
          <p:nvSpPr>
            <p:cNvPr id="10" name="TextBox 9"/>
            <p:cNvSpPr txBox="1"/>
            <p:nvPr/>
          </p:nvSpPr>
          <p:spPr>
            <a:xfrm>
              <a:off x="990004" y="2747270"/>
              <a:ext cx="1648558" cy="369332"/>
            </a:xfrm>
            <a:prstGeom prst="rect">
              <a:avLst/>
            </a:prstGeom>
            <a:noFill/>
          </p:spPr>
          <p:txBody>
            <a:bodyPr wrap="none" rtlCol="0">
              <a:spAutoFit/>
            </a:bodyPr>
            <a:lstStyle/>
            <a:p>
              <a:r>
                <a:rPr lang="en-GB" dirty="0" smtClean="0">
                  <a:solidFill>
                    <a:srgbClr val="FFFFFF"/>
                  </a:solidFill>
                  <a:latin typeface="Calibri"/>
                </a:rPr>
                <a:t>Forward shocks</a:t>
              </a:r>
              <a:endParaRPr lang="en-GB" dirty="0">
                <a:solidFill>
                  <a:srgbClr val="FFFFFF"/>
                </a:solidFill>
                <a:latin typeface="Calibri"/>
              </a:endParaRPr>
            </a:p>
          </p:txBody>
        </p:sp>
        <p:sp>
          <p:nvSpPr>
            <p:cNvPr id="11" name="Oval 10"/>
            <p:cNvSpPr/>
            <p:nvPr/>
          </p:nvSpPr>
          <p:spPr>
            <a:xfrm>
              <a:off x="1602731" y="3359267"/>
              <a:ext cx="747748" cy="840871"/>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a:solidFill>
                    <a:prstClr val="white"/>
                  </a:solidFill>
                </a:ln>
                <a:noFill/>
                <a:latin typeface="Calibri"/>
              </a:endParaRPr>
            </a:p>
          </p:txBody>
        </p:sp>
        <p:sp>
          <p:nvSpPr>
            <p:cNvPr id="12" name="TextBox 11"/>
            <p:cNvSpPr txBox="1"/>
            <p:nvPr/>
          </p:nvSpPr>
          <p:spPr>
            <a:xfrm>
              <a:off x="1441058" y="4412774"/>
              <a:ext cx="1608133" cy="369332"/>
            </a:xfrm>
            <a:prstGeom prst="rect">
              <a:avLst/>
            </a:prstGeom>
            <a:noFill/>
          </p:spPr>
          <p:txBody>
            <a:bodyPr wrap="none" rtlCol="0">
              <a:spAutoFit/>
            </a:bodyPr>
            <a:lstStyle/>
            <a:p>
              <a:r>
                <a:rPr lang="en-GB" dirty="0" smtClean="0">
                  <a:solidFill>
                    <a:srgbClr val="FF0000"/>
                  </a:solidFill>
                  <a:latin typeface="Calibri"/>
                </a:rPr>
                <a:t>Reverse shocks</a:t>
              </a:r>
              <a:endParaRPr lang="en-GB" dirty="0">
                <a:solidFill>
                  <a:srgbClr val="FF0000"/>
                </a:solidFill>
                <a:latin typeface="Calibri"/>
              </a:endParaRPr>
            </a:p>
          </p:txBody>
        </p:sp>
      </p:grpSp>
      <p:sp>
        <p:nvSpPr>
          <p:cNvPr id="13" name="TextBox 12"/>
          <p:cNvSpPr txBox="1"/>
          <p:nvPr/>
        </p:nvSpPr>
        <p:spPr>
          <a:xfrm>
            <a:off x="684704" y="2917461"/>
            <a:ext cx="2453879" cy="369332"/>
          </a:xfrm>
          <a:prstGeom prst="rect">
            <a:avLst/>
          </a:prstGeom>
          <a:noFill/>
        </p:spPr>
        <p:txBody>
          <a:bodyPr wrap="none" rtlCol="0">
            <a:spAutoFit/>
          </a:bodyPr>
          <a:lstStyle/>
          <a:p>
            <a:r>
              <a:rPr lang="en-GB" dirty="0" smtClean="0">
                <a:solidFill>
                  <a:prstClr val="black"/>
                </a:solidFill>
                <a:latin typeface="Calibri"/>
              </a:rPr>
              <a:t>Cassiopeia A (AD 1681?)</a:t>
            </a:r>
            <a:endParaRPr lang="en-GB" dirty="0">
              <a:solidFill>
                <a:prstClr val="black"/>
              </a:solidFill>
              <a:latin typeface="Calibri"/>
            </a:endParaRPr>
          </a:p>
        </p:txBody>
      </p:sp>
      <p:pic>
        <p:nvPicPr>
          <p:cNvPr id="14" name="Picture 13" descr="1920px-Crab_Nebula_low.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723" y="3367500"/>
            <a:ext cx="2019228" cy="2019228"/>
          </a:xfrm>
          <a:prstGeom prst="rect">
            <a:avLst/>
          </a:prstGeom>
        </p:spPr>
      </p:pic>
      <p:sp>
        <p:nvSpPr>
          <p:cNvPr id="16" name="TextBox 15"/>
          <p:cNvSpPr txBox="1"/>
          <p:nvPr/>
        </p:nvSpPr>
        <p:spPr>
          <a:xfrm>
            <a:off x="3248487" y="2918428"/>
            <a:ext cx="2382308" cy="369332"/>
          </a:xfrm>
          <a:prstGeom prst="rect">
            <a:avLst/>
          </a:prstGeom>
          <a:noFill/>
        </p:spPr>
        <p:txBody>
          <a:bodyPr wrap="none" rtlCol="0">
            <a:spAutoFit/>
          </a:bodyPr>
          <a:lstStyle/>
          <a:p>
            <a:r>
              <a:rPr lang="en-GB" dirty="0">
                <a:solidFill>
                  <a:prstClr val="black"/>
                </a:solidFill>
                <a:latin typeface="Calibri"/>
              </a:rPr>
              <a:t>Crab Nebula (AD 1054 </a:t>
            </a:r>
            <a:r>
              <a:rPr lang="en-GB" dirty="0" smtClean="0">
                <a:solidFill>
                  <a:prstClr val="black"/>
                </a:solidFill>
                <a:latin typeface="Calibri"/>
              </a:rPr>
              <a:t>)</a:t>
            </a:r>
            <a:endParaRPr lang="en-GB" dirty="0">
              <a:solidFill>
                <a:prstClr val="black"/>
              </a:solidFill>
              <a:latin typeface="Calibri"/>
            </a:endParaRPr>
          </a:p>
        </p:txBody>
      </p:sp>
      <p:sp>
        <p:nvSpPr>
          <p:cNvPr id="17" name="TextBox 16"/>
          <p:cNvSpPr txBox="1"/>
          <p:nvPr/>
        </p:nvSpPr>
        <p:spPr>
          <a:xfrm>
            <a:off x="3532359" y="5607894"/>
            <a:ext cx="1934957" cy="369332"/>
          </a:xfrm>
          <a:prstGeom prst="rect">
            <a:avLst/>
          </a:prstGeom>
          <a:noFill/>
        </p:spPr>
        <p:txBody>
          <a:bodyPr wrap="none" rtlCol="0">
            <a:spAutoFit/>
          </a:bodyPr>
          <a:lstStyle/>
          <a:p>
            <a:r>
              <a:rPr lang="en-GB" dirty="0" smtClean="0">
                <a:solidFill>
                  <a:prstClr val="black"/>
                </a:solidFill>
                <a:latin typeface="Calibri"/>
              </a:rPr>
              <a:t>No shock detected</a:t>
            </a:r>
            <a:endParaRPr lang="en-GB" dirty="0">
              <a:solidFill>
                <a:prstClr val="black"/>
              </a:solidFill>
              <a:latin typeface="Calibri"/>
            </a:endParaRPr>
          </a:p>
        </p:txBody>
      </p:sp>
      <p:sp>
        <p:nvSpPr>
          <p:cNvPr id="18" name="TextBox 17"/>
          <p:cNvSpPr txBox="1"/>
          <p:nvPr/>
        </p:nvSpPr>
        <p:spPr>
          <a:xfrm>
            <a:off x="9928644" y="5665902"/>
            <a:ext cx="184666" cy="369332"/>
          </a:xfrm>
          <a:prstGeom prst="rect">
            <a:avLst/>
          </a:prstGeom>
          <a:noFill/>
        </p:spPr>
        <p:txBody>
          <a:bodyPr wrap="none" rtlCol="0">
            <a:spAutoFit/>
          </a:bodyPr>
          <a:lstStyle/>
          <a:p>
            <a:endParaRPr lang="en-GB" dirty="0">
              <a:solidFill>
                <a:prstClr val="black"/>
              </a:solidFill>
              <a:latin typeface="Calibri"/>
            </a:endParaRPr>
          </a:p>
        </p:txBody>
      </p:sp>
      <p:sp>
        <p:nvSpPr>
          <p:cNvPr id="20" name="TextBox 19"/>
          <p:cNvSpPr txBox="1"/>
          <p:nvPr/>
        </p:nvSpPr>
        <p:spPr>
          <a:xfrm>
            <a:off x="6057334" y="2906217"/>
            <a:ext cx="1840167" cy="369332"/>
          </a:xfrm>
          <a:prstGeom prst="rect">
            <a:avLst/>
          </a:prstGeom>
          <a:noFill/>
        </p:spPr>
        <p:txBody>
          <a:bodyPr wrap="none" rtlCol="0">
            <a:spAutoFit/>
          </a:bodyPr>
          <a:lstStyle/>
          <a:p>
            <a:r>
              <a:rPr lang="en-GB" dirty="0" smtClean="0">
                <a:solidFill>
                  <a:prstClr val="black"/>
                </a:solidFill>
                <a:latin typeface="Calibri"/>
              </a:rPr>
              <a:t>Supernova 1987A</a:t>
            </a:r>
            <a:endParaRPr lang="en-GB" dirty="0">
              <a:solidFill>
                <a:prstClr val="black"/>
              </a:solidFill>
              <a:latin typeface="Calibri"/>
            </a:endParaRPr>
          </a:p>
        </p:txBody>
      </p:sp>
      <p:pic>
        <p:nvPicPr>
          <p:cNvPr id="26" name="Content Placeholder 2" descr="eso1401a.jpg"/>
          <p:cNvPicPr>
            <a:picLocks noChangeAspect="1"/>
          </p:cNvPicPr>
          <p:nvPr/>
        </p:nvPicPr>
        <p:blipFill rotWithShape="1">
          <a:blip r:embed="rId5">
            <a:extLst>
              <a:ext uri="{28A0092B-C50C-407E-A947-70E740481C1C}">
                <a14:useLocalDpi xmlns:a14="http://schemas.microsoft.com/office/drawing/2010/main" val="0"/>
              </a:ext>
            </a:extLst>
          </a:blip>
          <a:srcRect l="35162" t="41296" r="37424" b="39736"/>
          <a:stretch/>
        </p:blipFill>
        <p:spPr>
          <a:xfrm>
            <a:off x="5749870" y="3348564"/>
            <a:ext cx="3247087" cy="2246766"/>
          </a:xfrm>
          <a:prstGeom prst="rect">
            <a:avLst/>
          </a:prstGeom>
        </p:spPr>
      </p:pic>
      <p:sp>
        <p:nvSpPr>
          <p:cNvPr id="27" name="Arc 26"/>
          <p:cNvSpPr/>
          <p:nvPr/>
        </p:nvSpPr>
        <p:spPr>
          <a:xfrm>
            <a:off x="6970159" y="4604756"/>
            <a:ext cx="1192184" cy="596900"/>
          </a:xfrm>
          <a:prstGeom prst="arc">
            <a:avLst>
              <a:gd name="adj1" fmla="val 728258"/>
              <a:gd name="adj2" fmla="val 7801552"/>
            </a:avLst>
          </a:prstGeom>
          <a:noFill/>
          <a:ln w="5715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FFFFFF"/>
              </a:solidFill>
              <a:latin typeface="Calibri"/>
            </a:endParaRPr>
          </a:p>
        </p:txBody>
      </p:sp>
      <p:sp>
        <p:nvSpPr>
          <p:cNvPr id="28" name="Arc 27"/>
          <p:cNvSpPr/>
          <p:nvPr/>
        </p:nvSpPr>
        <p:spPr>
          <a:xfrm flipH="1" flipV="1">
            <a:off x="6895272" y="3880856"/>
            <a:ext cx="914400" cy="673100"/>
          </a:xfrm>
          <a:prstGeom prst="arc">
            <a:avLst>
              <a:gd name="adj1" fmla="val 1009186"/>
              <a:gd name="adj2" fmla="val 5745406"/>
            </a:avLst>
          </a:prstGeom>
          <a:noFill/>
          <a:ln w="57150" cmpd="sng">
            <a:solidFill>
              <a:srgbClr val="FFFFFF"/>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solidFill>
                <a:srgbClr val="FFFFFF"/>
              </a:solidFill>
              <a:latin typeface="Calibri"/>
            </a:endParaRPr>
          </a:p>
        </p:txBody>
      </p:sp>
      <p:sp>
        <p:nvSpPr>
          <p:cNvPr id="29" name="TextBox 28"/>
          <p:cNvSpPr txBox="1"/>
          <p:nvPr/>
        </p:nvSpPr>
        <p:spPr>
          <a:xfrm>
            <a:off x="5899704" y="5932665"/>
            <a:ext cx="2354468" cy="369332"/>
          </a:xfrm>
          <a:prstGeom prst="rect">
            <a:avLst/>
          </a:prstGeom>
          <a:noFill/>
        </p:spPr>
        <p:txBody>
          <a:bodyPr wrap="none" rtlCol="0">
            <a:spAutoFit/>
          </a:bodyPr>
          <a:lstStyle/>
          <a:p>
            <a:r>
              <a:rPr lang="en-GB" dirty="0" smtClean="0">
                <a:solidFill>
                  <a:prstClr val="black"/>
                </a:solidFill>
                <a:latin typeface="Calibri"/>
              </a:rPr>
              <a:t>Reverse shocks in 2011</a:t>
            </a:r>
            <a:endParaRPr lang="en-GB" dirty="0">
              <a:solidFill>
                <a:prstClr val="black"/>
              </a:solidFill>
              <a:latin typeface="Calibri"/>
            </a:endParaRPr>
          </a:p>
        </p:txBody>
      </p:sp>
      <p:sp>
        <p:nvSpPr>
          <p:cNvPr id="30" name="TextBox 29"/>
          <p:cNvSpPr txBox="1"/>
          <p:nvPr/>
        </p:nvSpPr>
        <p:spPr>
          <a:xfrm>
            <a:off x="7633489" y="4184624"/>
            <a:ext cx="620683" cy="369332"/>
          </a:xfrm>
          <a:prstGeom prst="rect">
            <a:avLst/>
          </a:prstGeom>
          <a:noFill/>
        </p:spPr>
        <p:txBody>
          <a:bodyPr wrap="none" rtlCol="0">
            <a:spAutoFit/>
          </a:bodyPr>
          <a:lstStyle/>
          <a:p>
            <a:r>
              <a:rPr lang="en-GB" dirty="0" smtClean="0">
                <a:solidFill>
                  <a:srgbClr val="FFFFFF"/>
                </a:solidFill>
                <a:latin typeface="Calibri"/>
              </a:rPr>
              <a:t>Dust</a:t>
            </a:r>
            <a:endParaRPr lang="en-GB" dirty="0">
              <a:solidFill>
                <a:srgbClr val="FFFFFF"/>
              </a:solidFill>
              <a:latin typeface="Calibri"/>
            </a:endParaRPr>
          </a:p>
        </p:txBody>
      </p:sp>
      <p:cxnSp>
        <p:nvCxnSpPr>
          <p:cNvPr id="31" name="Straight Arrow Connector 30"/>
          <p:cNvCxnSpPr/>
          <p:nvPr/>
        </p:nvCxnSpPr>
        <p:spPr>
          <a:xfrm flipV="1">
            <a:off x="7377872" y="5222380"/>
            <a:ext cx="4318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6202116" y="4184624"/>
            <a:ext cx="711200" cy="174569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342058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411178"/>
          </a:xfrm>
          <a:prstGeom prst="rect">
            <a:avLst/>
          </a:prstGeom>
        </p:spPr>
      </p:pic>
      <p:sp>
        <p:nvSpPr>
          <p:cNvPr id="2" name="Title 1"/>
          <p:cNvSpPr>
            <a:spLocks noGrp="1"/>
          </p:cNvSpPr>
          <p:nvPr>
            <p:ph type="title"/>
          </p:nvPr>
        </p:nvSpPr>
        <p:spPr>
          <a:xfrm>
            <a:off x="971280" y="78104"/>
            <a:ext cx="7087829" cy="1143000"/>
          </a:xfrm>
        </p:spPr>
        <p:txBody>
          <a:bodyPr>
            <a:normAutofit fontScale="90000"/>
          </a:bodyPr>
          <a:lstStyle/>
          <a:p>
            <a:r>
              <a:rPr lang="en-GB" dirty="0" smtClean="0">
                <a:solidFill>
                  <a:srgbClr val="FFFFFF"/>
                </a:solidFill>
              </a:rPr>
              <a:t>Implication on dust from SN theory and observations</a:t>
            </a:r>
            <a:endParaRPr lang="en-GB" dirty="0">
              <a:solidFill>
                <a:srgbClr val="FFFFFF"/>
              </a:solidFill>
            </a:endParaRPr>
          </a:p>
        </p:txBody>
      </p:sp>
      <p:sp>
        <p:nvSpPr>
          <p:cNvPr id="3" name="Content Placeholder 2"/>
          <p:cNvSpPr>
            <a:spLocks noGrp="1"/>
          </p:cNvSpPr>
          <p:nvPr>
            <p:ph idx="1"/>
          </p:nvPr>
        </p:nvSpPr>
        <p:spPr>
          <a:xfrm>
            <a:off x="457200" y="1690908"/>
            <a:ext cx="8229600" cy="4809923"/>
          </a:xfrm>
        </p:spPr>
        <p:txBody>
          <a:bodyPr>
            <a:normAutofit fontScale="92500" lnSpcReduction="20000"/>
          </a:bodyPr>
          <a:lstStyle/>
          <a:p>
            <a:r>
              <a:rPr lang="en-GB" dirty="0" err="1" smtClean="0"/>
              <a:t>SNe</a:t>
            </a:r>
            <a:r>
              <a:rPr lang="en-GB" dirty="0" smtClean="0"/>
              <a:t> forms most of the elements.</a:t>
            </a:r>
          </a:p>
          <a:p>
            <a:r>
              <a:rPr lang="en-GB" dirty="0" smtClean="0"/>
              <a:t>Theoretical models predict (significant) dust formation to occur in the remnant around year 2. </a:t>
            </a:r>
          </a:p>
          <a:p>
            <a:r>
              <a:rPr lang="en-GB" dirty="0" smtClean="0"/>
              <a:t>Theory predicts small grain sizes. </a:t>
            </a:r>
            <a:r>
              <a:rPr lang="en-GB" dirty="0" err="1" smtClean="0"/>
              <a:t>Presolar</a:t>
            </a:r>
            <a:r>
              <a:rPr lang="en-GB" dirty="0" smtClean="0"/>
              <a:t> SN grains are large. Recent observations might indicate large (Gall et al. 2014, SN2010jl).</a:t>
            </a:r>
          </a:p>
          <a:p>
            <a:r>
              <a:rPr lang="en-GB" b="1" dirty="0" smtClean="0"/>
              <a:t>Dust efficiency unclear </a:t>
            </a:r>
            <a:r>
              <a:rPr lang="en-GB" dirty="0" smtClean="0"/>
              <a:t>as it depends on the harsh environment, reverse shock, clumps.</a:t>
            </a:r>
          </a:p>
          <a:p>
            <a:r>
              <a:rPr lang="en-GB" dirty="0" smtClean="0"/>
              <a:t>Observations indicate insufficient amounts of warm dust to explain the high-</a:t>
            </a:r>
            <a:r>
              <a:rPr lang="en-GB" dirty="0" err="1" smtClean="0"/>
              <a:t>z</a:t>
            </a:r>
            <a:r>
              <a:rPr lang="en-GB" dirty="0" smtClean="0"/>
              <a:t> observations. While cold dust currently holds a lot of promises. </a:t>
            </a:r>
          </a:p>
          <a:p>
            <a:endParaRPr lang="en-GB" dirty="0"/>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44034" name="Rectangle 2"/>
          <p:cNvSpPr>
            <a:spLocks noGrp="1" noChangeArrowheads="1"/>
          </p:cNvSpPr>
          <p:nvPr>
            <p:ph type="title"/>
          </p:nvPr>
        </p:nvSpPr>
        <p:spPr>
          <a:xfrm>
            <a:off x="685800" y="-625"/>
            <a:ext cx="7772400" cy="1143000"/>
          </a:xfrm>
        </p:spPr>
        <p:txBody>
          <a:bodyPr/>
          <a:lstStyle/>
          <a:p>
            <a:r>
              <a:rPr lang="en-US" dirty="0">
                <a:solidFill>
                  <a:srgbClr val="FFFFFF"/>
                </a:solidFill>
              </a:rPr>
              <a:t>Dust from </a:t>
            </a:r>
            <a:r>
              <a:rPr lang="en-US" dirty="0" err="1">
                <a:solidFill>
                  <a:srgbClr val="FFFFFF"/>
                </a:solidFill>
              </a:rPr>
              <a:t>SNe</a:t>
            </a:r>
            <a:endParaRPr lang="en-US" dirty="0">
              <a:solidFill>
                <a:srgbClr val="FFFFFF"/>
              </a:solidFill>
            </a:endParaRPr>
          </a:p>
        </p:txBody>
      </p:sp>
      <p:sp>
        <p:nvSpPr>
          <p:cNvPr id="44035" name="Rectangle 3"/>
          <p:cNvSpPr>
            <a:spLocks noGrp="1" noChangeArrowheads="1"/>
          </p:cNvSpPr>
          <p:nvPr>
            <p:ph type="body" sz="half" idx="1"/>
          </p:nvPr>
        </p:nvSpPr>
        <p:spPr>
          <a:xfrm>
            <a:off x="381000" y="1447800"/>
            <a:ext cx="8382000" cy="5334000"/>
          </a:xfrm>
        </p:spPr>
        <p:txBody>
          <a:bodyPr/>
          <a:lstStyle/>
          <a:p>
            <a:r>
              <a:rPr lang="en-US" sz="2800" dirty="0"/>
              <a:t>Large amounts of dust (&gt;10</a:t>
            </a:r>
            <a:r>
              <a:rPr lang="en-US" sz="2800" baseline="30000" dirty="0"/>
              <a:t>8</a:t>
            </a:r>
            <a:r>
              <a:rPr lang="en-US" sz="2800" dirty="0"/>
              <a:t>M</a:t>
            </a:r>
            <a:r>
              <a:rPr lang="en-US" sz="2800" baseline="-25000" dirty="0"/>
              <a:t>sun</a:t>
            </a:r>
            <a:r>
              <a:rPr lang="en-US" sz="2800" dirty="0"/>
              <a:t>) discovered in high red-shifts quasars (e.g. </a:t>
            </a:r>
            <a:r>
              <a:rPr lang="en-US" sz="2800" dirty="0" err="1"/>
              <a:t>Bertoldi</a:t>
            </a:r>
            <a:r>
              <a:rPr lang="en-US" sz="2800" dirty="0"/>
              <a:t> et al. 2003) and galaxies (e.g. Hughes et al. 1998) when the Universe was 1/10 its present age.</a:t>
            </a:r>
          </a:p>
          <a:p>
            <a:r>
              <a:rPr lang="en-US" sz="2800" dirty="0"/>
              <a:t>AGB stars are not believed to be able to produce dust on timescale &lt;1Gyr.</a:t>
            </a:r>
          </a:p>
          <a:p>
            <a:r>
              <a:rPr lang="en-US" sz="2800" dirty="0"/>
              <a:t>Theoretical models of SN predict around</a:t>
            </a:r>
            <a:r>
              <a:rPr lang="en-US" sz="2800" dirty="0" smtClean="0"/>
              <a:t>            0.2 </a:t>
            </a:r>
            <a:r>
              <a:rPr lang="en-US" sz="2800" dirty="0"/>
              <a:t>- 4 </a:t>
            </a:r>
            <a:r>
              <a:rPr lang="en-US" sz="2800" dirty="0" err="1"/>
              <a:t>M</a:t>
            </a:r>
            <a:r>
              <a:rPr lang="en-US" sz="2800" baseline="-25000" dirty="0" err="1"/>
              <a:t>sun</a:t>
            </a:r>
            <a:r>
              <a:rPr lang="en-US" sz="2800" dirty="0"/>
              <a:t> of dust per SN (e.g. </a:t>
            </a:r>
            <a:r>
              <a:rPr lang="en-US" sz="2800" dirty="0" err="1"/>
              <a:t>Kozasa</a:t>
            </a:r>
            <a:r>
              <a:rPr lang="en-US" sz="2800" dirty="0"/>
              <a:t> et al. 1989; </a:t>
            </a:r>
            <a:r>
              <a:rPr lang="en-US" sz="2800" dirty="0" err="1"/>
              <a:t>Todini</a:t>
            </a:r>
            <a:r>
              <a:rPr lang="en-US" sz="2800" dirty="0"/>
              <a:t> &amp; Ferrara 2001). </a:t>
            </a:r>
            <a:r>
              <a:rPr lang="en-US" sz="2800" dirty="0" smtClean="0"/>
              <a:t>Reverse shock?</a:t>
            </a:r>
            <a:endParaRPr lang="en-US" sz="2800" dirty="0"/>
          </a:p>
          <a:p>
            <a:r>
              <a:rPr lang="en-US" sz="2800" dirty="0"/>
              <a:t>Observational evidence difficult as SN explosions are rare. </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0" y="-71718"/>
            <a:ext cx="9144000" cy="1143000"/>
          </a:xfrm>
        </p:spPr>
        <p:txBody>
          <a:bodyPr>
            <a:normAutofit fontScale="90000"/>
          </a:bodyPr>
          <a:lstStyle/>
          <a:p>
            <a:r>
              <a:rPr lang="en-US" dirty="0" smtClean="0">
                <a:solidFill>
                  <a:srgbClr val="FFFFFF"/>
                </a:solidFill>
              </a:rPr>
              <a:t>Dust shell around high mass star </a:t>
            </a:r>
            <a:br>
              <a:rPr lang="en-US" dirty="0" smtClean="0">
                <a:solidFill>
                  <a:srgbClr val="FFFFFF"/>
                </a:solidFill>
              </a:rPr>
            </a:br>
            <a:r>
              <a:rPr lang="en-US" dirty="0" smtClean="0">
                <a:solidFill>
                  <a:srgbClr val="FFFFFF"/>
                </a:solidFill>
              </a:rPr>
              <a:t>found by the Spitzer telescope</a:t>
            </a:r>
            <a:endParaRPr lang="en-US" dirty="0">
              <a:solidFill>
                <a:srgbClr val="FFFFFF"/>
              </a:solidFill>
            </a:endParaRPr>
          </a:p>
        </p:txBody>
      </p:sp>
      <p:pic>
        <p:nvPicPr>
          <p:cNvPr id="4" name="Content Placeholder 3" descr="MN112_LBV27_Spotz_ima.gif"/>
          <p:cNvPicPr>
            <a:picLocks noGrp="1" noChangeAspect="1"/>
          </p:cNvPicPr>
          <p:nvPr>
            <p:ph idx="1"/>
          </p:nvPr>
        </p:nvPicPr>
        <p:blipFill>
          <a:blip r:embed="rId3">
            <a:extLst>
              <a:ext uri="{28A0092B-C50C-407E-A947-70E740481C1C}">
                <a14:useLocalDpi xmlns:a14="http://schemas.microsoft.com/office/drawing/2010/main" val="0"/>
              </a:ext>
            </a:extLst>
          </a:blip>
          <a:srcRect l="-40158" r="-40158"/>
          <a:stretch>
            <a:fillRect/>
          </a:stretch>
        </p:blipFill>
        <p:spPr/>
      </p:pic>
      <p:sp>
        <p:nvSpPr>
          <p:cNvPr id="7" name="TextBox 6"/>
          <p:cNvSpPr txBox="1"/>
          <p:nvPr/>
        </p:nvSpPr>
        <p:spPr>
          <a:xfrm>
            <a:off x="6376101" y="5972227"/>
            <a:ext cx="2592938" cy="646331"/>
          </a:xfrm>
          <a:prstGeom prst="rect">
            <a:avLst/>
          </a:prstGeom>
          <a:noFill/>
        </p:spPr>
        <p:txBody>
          <a:bodyPr wrap="square" rtlCol="0">
            <a:spAutoFit/>
          </a:bodyPr>
          <a:lstStyle/>
          <a:p>
            <a:r>
              <a:rPr lang="en-US" dirty="0" err="1" smtClean="0"/>
              <a:t>Gvaramadze</a:t>
            </a:r>
            <a:r>
              <a:rPr lang="en-US" dirty="0" smtClean="0"/>
              <a:t> et al. 2010</a:t>
            </a:r>
          </a:p>
          <a:p>
            <a:r>
              <a:rPr lang="en-US" dirty="0" err="1" smtClean="0"/>
              <a:t>Wachter</a:t>
            </a:r>
            <a:r>
              <a:rPr lang="en-US" dirty="0" smtClean="0"/>
              <a:t> et al. 2010</a:t>
            </a:r>
            <a:endParaRPr lang="en-US" dirty="0"/>
          </a:p>
        </p:txBody>
      </p:sp>
    </p:spTree>
    <p:extLst>
      <p:ext uri="{BB962C8B-B14F-4D97-AF65-F5344CB8AC3E}">
        <p14:creationId xmlns:p14="http://schemas.microsoft.com/office/powerpoint/2010/main" val="1633926179"/>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1 at 10.36.57 PM.png"/>
          <p:cNvPicPr>
            <a:picLocks noChangeAspect="1"/>
          </p:cNvPicPr>
          <p:nvPr/>
        </p:nvPicPr>
        <p:blipFill>
          <a:blip r:embed="rId4"/>
          <a:stretch>
            <a:fillRect/>
          </a:stretch>
        </p:blipFill>
        <p:spPr>
          <a:xfrm>
            <a:off x="0" y="6460"/>
            <a:ext cx="9143999" cy="1107618"/>
          </a:xfrm>
          <a:prstGeom prst="rect">
            <a:avLst/>
          </a:prstGeom>
        </p:spPr>
      </p:pic>
      <p:sp>
        <p:nvSpPr>
          <p:cNvPr id="2" name="Title 1"/>
          <p:cNvSpPr>
            <a:spLocks noGrp="1"/>
          </p:cNvSpPr>
          <p:nvPr>
            <p:ph type="title"/>
          </p:nvPr>
        </p:nvSpPr>
        <p:spPr>
          <a:xfrm>
            <a:off x="457200" y="35582"/>
            <a:ext cx="8229600" cy="1143000"/>
          </a:xfrm>
        </p:spPr>
        <p:txBody>
          <a:bodyPr/>
          <a:lstStyle/>
          <a:p>
            <a:r>
              <a:rPr lang="en-GB" dirty="0" smtClean="0">
                <a:solidFill>
                  <a:srgbClr val="FFFFFF"/>
                </a:solidFill>
              </a:rPr>
              <a:t>General dust facts</a:t>
            </a:r>
            <a:endParaRPr lang="en-GB" dirty="0">
              <a:solidFill>
                <a:srgbClr val="FFFFFF"/>
              </a:solidFill>
            </a:endParaRPr>
          </a:p>
        </p:txBody>
      </p:sp>
      <p:sp>
        <p:nvSpPr>
          <p:cNvPr id="3" name="Content Placeholder 2"/>
          <p:cNvSpPr>
            <a:spLocks noGrp="1"/>
          </p:cNvSpPr>
          <p:nvPr>
            <p:ph idx="1"/>
          </p:nvPr>
        </p:nvSpPr>
        <p:spPr>
          <a:xfrm>
            <a:off x="457200" y="1355672"/>
            <a:ext cx="8229600" cy="5257800"/>
          </a:xfrm>
        </p:spPr>
        <p:txBody>
          <a:bodyPr>
            <a:normAutofit fontScale="85000" lnSpcReduction="20000"/>
          </a:bodyPr>
          <a:lstStyle/>
          <a:p>
            <a:r>
              <a:rPr lang="en-GB" b="1" dirty="0" smtClean="0"/>
              <a:t>Nucleation</a:t>
            </a:r>
            <a:r>
              <a:rPr lang="en-GB" dirty="0" smtClean="0"/>
              <a:t> – requires </a:t>
            </a:r>
            <a:r>
              <a:rPr lang="en-GB" dirty="0" err="1" smtClean="0"/>
              <a:t>supersaturation</a:t>
            </a:r>
            <a:r>
              <a:rPr lang="en-GB" dirty="0" smtClean="0"/>
              <a:t> pressure</a:t>
            </a:r>
          </a:p>
          <a:p>
            <a:endParaRPr lang="en-GB" dirty="0" smtClean="0"/>
          </a:p>
          <a:p>
            <a:endParaRPr lang="en-GB" dirty="0" smtClean="0"/>
          </a:p>
          <a:p>
            <a:r>
              <a:rPr lang="en-GB" dirty="0" smtClean="0"/>
              <a:t>Change of dust mass:</a:t>
            </a:r>
          </a:p>
          <a:p>
            <a:pPr lvl="1"/>
            <a:r>
              <a:rPr lang="en-GB" b="1" dirty="0" smtClean="0"/>
              <a:t>Growth</a:t>
            </a:r>
            <a:r>
              <a:rPr lang="en-GB" dirty="0" smtClean="0"/>
              <a:t> – when smaller dust particle increase its size</a:t>
            </a:r>
          </a:p>
          <a:p>
            <a:pPr lvl="1"/>
            <a:r>
              <a:rPr lang="en-GB" b="1" dirty="0" smtClean="0"/>
              <a:t>Destruction</a:t>
            </a:r>
            <a:r>
              <a:rPr lang="en-GB" dirty="0" smtClean="0"/>
              <a:t> – when dust grain evaporates into gas phase</a:t>
            </a:r>
          </a:p>
          <a:p>
            <a:endParaRPr lang="en-GB" dirty="0" smtClean="0"/>
          </a:p>
          <a:p>
            <a:r>
              <a:rPr lang="en-GB" dirty="0" smtClean="0"/>
              <a:t>No change of dust mass:</a:t>
            </a:r>
          </a:p>
          <a:p>
            <a:pPr lvl="1"/>
            <a:r>
              <a:rPr lang="en-GB" b="1" dirty="0" smtClean="0"/>
              <a:t>Shattering</a:t>
            </a:r>
            <a:r>
              <a:rPr lang="en-GB" dirty="0" smtClean="0"/>
              <a:t> – when larger grain is spilt into smaller dust grains</a:t>
            </a:r>
          </a:p>
          <a:p>
            <a:pPr lvl="1"/>
            <a:r>
              <a:rPr lang="en-GB" b="1" dirty="0" smtClean="0"/>
              <a:t>Coagulation</a:t>
            </a:r>
            <a:r>
              <a:rPr lang="en-GB" dirty="0" smtClean="0"/>
              <a:t> – smaller grains form larger grains</a:t>
            </a:r>
          </a:p>
          <a:p>
            <a:pPr>
              <a:buNone/>
            </a:pPr>
            <a:endParaRPr lang="en-GB" dirty="0" smtClean="0"/>
          </a:p>
          <a:p>
            <a:r>
              <a:rPr lang="en-GB" b="1" dirty="0" smtClean="0"/>
              <a:t>Elements</a:t>
            </a:r>
            <a:r>
              <a:rPr lang="en-GB" dirty="0" smtClean="0"/>
              <a:t> available for dust: C, O, Mg, Si, S and Fe</a:t>
            </a:r>
          </a:p>
        </p:txBody>
      </p:sp>
      <p:graphicFrame>
        <p:nvGraphicFramePr>
          <p:cNvPr id="4" name="Object 3"/>
          <p:cNvGraphicFramePr>
            <a:graphicFrameLocks noChangeAspect="1"/>
          </p:cNvGraphicFramePr>
          <p:nvPr/>
        </p:nvGraphicFramePr>
        <p:xfrm>
          <a:off x="4705360" y="1943105"/>
          <a:ext cx="1569944" cy="878104"/>
        </p:xfrm>
        <a:graphic>
          <a:graphicData uri="http://schemas.openxmlformats.org/presentationml/2006/ole">
            <mc:AlternateContent xmlns:mc="http://schemas.openxmlformats.org/markup-compatibility/2006">
              <mc:Choice xmlns:v="urn:schemas-microsoft-com:vml" Requires="v">
                <p:oleObj spid="_x0000_s125964" name="Equation" r:id="rId5" imgW="749300" imgH="419100" progId="Equation.3">
                  <p:embed/>
                </p:oleObj>
              </mc:Choice>
              <mc:Fallback>
                <p:oleObj name="Equation" r:id="rId5" imgW="7493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360" y="1943105"/>
                        <a:ext cx="1569944" cy="878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0"/>
            <a:ext cx="8229600" cy="986118"/>
          </a:xfrm>
        </p:spPr>
        <p:txBody>
          <a:bodyPr>
            <a:normAutofit/>
          </a:bodyPr>
          <a:lstStyle/>
          <a:p>
            <a:r>
              <a:rPr lang="en-GB" dirty="0" smtClean="0">
                <a:solidFill>
                  <a:srgbClr val="FFFFFF"/>
                </a:solidFill>
              </a:rPr>
              <a:t>Is interstellar dust mainly stardust?</a:t>
            </a:r>
            <a:endParaRPr lang="en-GB" dirty="0">
              <a:solidFill>
                <a:srgbClr val="FFFFFF"/>
              </a:solidFill>
            </a:endParaRPr>
          </a:p>
        </p:txBody>
      </p:sp>
      <p:sp>
        <p:nvSpPr>
          <p:cNvPr id="3" name="Content Placeholder 2"/>
          <p:cNvSpPr>
            <a:spLocks noGrp="1"/>
          </p:cNvSpPr>
          <p:nvPr>
            <p:ph idx="1"/>
          </p:nvPr>
        </p:nvSpPr>
        <p:spPr>
          <a:xfrm>
            <a:off x="268598" y="1278098"/>
            <a:ext cx="8680824" cy="5602941"/>
          </a:xfrm>
        </p:spPr>
        <p:txBody>
          <a:bodyPr>
            <a:noAutofit/>
          </a:bodyPr>
          <a:lstStyle/>
          <a:p>
            <a:r>
              <a:rPr lang="en-US" sz="2400" dirty="0" smtClean="0"/>
              <a:t>We observe dust forming in stellar outflows and entering the ISM.</a:t>
            </a:r>
          </a:p>
          <a:p>
            <a:r>
              <a:rPr lang="en-US" sz="2400" dirty="0" smtClean="0"/>
              <a:t>Two types:</a:t>
            </a:r>
          </a:p>
          <a:p>
            <a:pPr lvl="1"/>
            <a:r>
              <a:rPr lang="en-US" sz="2400" dirty="0" smtClean="0">
                <a:solidFill>
                  <a:schemeClr val="accent6">
                    <a:lumMod val="75000"/>
                  </a:schemeClr>
                </a:solidFill>
              </a:rPr>
              <a:t>Silicate dust </a:t>
            </a:r>
            <a:r>
              <a:rPr lang="en-US" sz="2400" dirty="0" smtClean="0"/>
              <a:t>in outflows from stars with O/C &gt; 1</a:t>
            </a:r>
          </a:p>
          <a:p>
            <a:pPr lvl="1"/>
            <a:r>
              <a:rPr lang="en-US" sz="2400" dirty="0" smtClean="0">
                <a:solidFill>
                  <a:srgbClr val="E46C0A"/>
                </a:solidFill>
              </a:rPr>
              <a:t>Carbonaceous dust </a:t>
            </a:r>
            <a:r>
              <a:rPr lang="en-US" sz="2400" dirty="0" smtClean="0"/>
              <a:t>in outflows from stars with O/C &lt; 1</a:t>
            </a:r>
          </a:p>
          <a:p>
            <a:r>
              <a:rPr lang="en-US" sz="2400" dirty="0" smtClean="0"/>
              <a:t> Interstellar grains – we see two principal materials:</a:t>
            </a:r>
          </a:p>
          <a:p>
            <a:pPr lvl="1"/>
            <a:r>
              <a:rPr lang="en-US" sz="2400" dirty="0" smtClean="0"/>
              <a:t> </a:t>
            </a:r>
            <a:r>
              <a:rPr lang="en-US" sz="2400" dirty="0" smtClean="0">
                <a:solidFill>
                  <a:srgbClr val="E46C0A"/>
                </a:solidFill>
              </a:rPr>
              <a:t>Silicate grains</a:t>
            </a:r>
          </a:p>
          <a:p>
            <a:pPr lvl="1"/>
            <a:r>
              <a:rPr lang="en-US" sz="2400" dirty="0" smtClean="0"/>
              <a:t> </a:t>
            </a:r>
            <a:r>
              <a:rPr lang="en-US" sz="2400" dirty="0" smtClean="0">
                <a:solidFill>
                  <a:srgbClr val="E46C0A"/>
                </a:solidFill>
              </a:rPr>
              <a:t>Carbonaceous grains</a:t>
            </a:r>
          </a:p>
          <a:p>
            <a:r>
              <a:rPr lang="en-US" sz="2400" b="1" dirty="0" smtClean="0"/>
              <a:t>Conclusion:</a:t>
            </a:r>
            <a:r>
              <a:rPr lang="en-US" sz="2400" dirty="0" smtClean="0"/>
              <a:t> Interstellar Dust is Stardust.</a:t>
            </a:r>
          </a:p>
          <a:p>
            <a:pPr>
              <a:buNone/>
            </a:pPr>
            <a:r>
              <a:rPr lang="en-US" sz="2400" dirty="0" smtClean="0"/>
              <a:t>			</a:t>
            </a:r>
          </a:p>
          <a:p>
            <a:r>
              <a:rPr lang="en-US" sz="2400" dirty="0" smtClean="0"/>
              <a:t>Bruce </a:t>
            </a:r>
            <a:r>
              <a:rPr lang="en-US" sz="2400" dirty="0" err="1" smtClean="0"/>
              <a:t>Draine</a:t>
            </a:r>
            <a:r>
              <a:rPr lang="en-US" sz="2400" dirty="0" smtClean="0"/>
              <a:t> 2009: </a:t>
            </a:r>
          </a:p>
          <a:p>
            <a:pPr lvl="1"/>
            <a:r>
              <a:rPr lang="en-US" sz="2400" dirty="0" smtClean="0"/>
              <a:t>Stardust is present in the ISM, but it accounts for only a small fraction (&lt;10%) of the total mass of interstellar dust.</a:t>
            </a:r>
            <a:endParaRPr lang="da-DK" sz="2400" dirty="0"/>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61139"/>
            <a:ext cx="8229600" cy="1143000"/>
          </a:xfrm>
        </p:spPr>
        <p:txBody>
          <a:bodyPr/>
          <a:lstStyle/>
          <a:p>
            <a:r>
              <a:rPr lang="en-GB" dirty="0" smtClean="0">
                <a:solidFill>
                  <a:srgbClr val="FFFFFF"/>
                </a:solidFill>
              </a:rPr>
              <a:t>Grain growth in the ISM</a:t>
            </a:r>
            <a:endParaRPr lang="en-GB" dirty="0">
              <a:solidFill>
                <a:srgbClr val="FFFFFF"/>
              </a:solidFill>
            </a:endParaRPr>
          </a:p>
        </p:txBody>
      </p:sp>
      <p:sp>
        <p:nvSpPr>
          <p:cNvPr id="3" name="Content Placeholder 2"/>
          <p:cNvSpPr>
            <a:spLocks noGrp="1"/>
          </p:cNvSpPr>
          <p:nvPr>
            <p:ph idx="1"/>
          </p:nvPr>
        </p:nvSpPr>
        <p:spPr>
          <a:xfrm>
            <a:off x="457200" y="1600200"/>
            <a:ext cx="8229600" cy="4824506"/>
          </a:xfrm>
        </p:spPr>
        <p:txBody>
          <a:bodyPr>
            <a:normAutofit/>
          </a:bodyPr>
          <a:lstStyle/>
          <a:p>
            <a:r>
              <a:rPr lang="en-GB" sz="2800" dirty="0" smtClean="0"/>
              <a:t>Silicate stardust found in meteorites is ~20% crystalline (Keller 2008).</a:t>
            </a:r>
          </a:p>
          <a:p>
            <a:r>
              <a:rPr lang="en-GB" sz="2800" dirty="0" smtClean="0"/>
              <a:t>Interstellar silicates are &lt; 2% crystalline (Kemper et al. 2005). </a:t>
            </a:r>
          </a:p>
          <a:p>
            <a:endParaRPr lang="en-GB" sz="2800" dirty="0" smtClean="0"/>
          </a:p>
          <a:p>
            <a:r>
              <a:rPr lang="en-GB" sz="2800" dirty="0" smtClean="0"/>
              <a:t>These two observations might indicate that     ≤ 10% of the interstellar silicate material is stardust, while ≥90% is grown in the ISM,   since (≤ 10%) × 20% </a:t>
            </a:r>
            <a:r>
              <a:rPr lang="en-US" sz="2800" dirty="0" err="1" smtClean="0">
                <a:sym typeface="Wingdings"/>
              </a:rPr>
              <a:t></a:t>
            </a:r>
            <a:r>
              <a:rPr lang="en-US" sz="2800" dirty="0" smtClean="0">
                <a:sym typeface="Wingdings"/>
              </a:rPr>
              <a:t> ≤ 2%</a:t>
            </a:r>
            <a:endParaRPr lang="en-GB" sz="2800" dirty="0"/>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17632"/>
            <a:ext cx="8229600" cy="1143000"/>
          </a:xfrm>
        </p:spPr>
        <p:txBody>
          <a:bodyPr/>
          <a:lstStyle/>
          <a:p>
            <a:r>
              <a:rPr lang="en-GB" dirty="0" smtClean="0">
                <a:solidFill>
                  <a:schemeClr val="bg1"/>
                </a:solidFill>
              </a:rPr>
              <a:t>Implications from grain theory</a:t>
            </a:r>
            <a:endParaRPr lang="en-GB" dirty="0">
              <a:solidFill>
                <a:schemeClr val="bg1"/>
              </a:solidFill>
            </a:endParaRPr>
          </a:p>
        </p:txBody>
      </p:sp>
      <p:sp>
        <p:nvSpPr>
          <p:cNvPr id="3" name="Content Placeholder 2"/>
          <p:cNvSpPr>
            <a:spLocks noGrp="1"/>
          </p:cNvSpPr>
          <p:nvPr>
            <p:ph idx="1"/>
          </p:nvPr>
        </p:nvSpPr>
        <p:spPr>
          <a:xfrm>
            <a:off x="457200" y="1539728"/>
            <a:ext cx="8229600" cy="5136856"/>
          </a:xfrm>
        </p:spPr>
        <p:txBody>
          <a:bodyPr>
            <a:normAutofit/>
          </a:bodyPr>
          <a:lstStyle/>
          <a:p>
            <a:r>
              <a:rPr lang="en-GB" sz="2800" b="1" dirty="0" smtClean="0"/>
              <a:t>Nucleation</a:t>
            </a:r>
            <a:r>
              <a:rPr lang="en-GB" sz="2800" dirty="0" smtClean="0"/>
              <a:t> of dust grains can only happen in stellar environments where densities are high enough for </a:t>
            </a:r>
            <a:r>
              <a:rPr lang="en-GB" sz="2800" dirty="0" err="1" smtClean="0"/>
              <a:t>supersaturation</a:t>
            </a:r>
            <a:r>
              <a:rPr lang="en-GB" sz="2800" dirty="0" smtClean="0"/>
              <a:t> pressures to occur. Dust seeds – the first tiny mineral that condense out of the gas phase – can most likely only form in stellar environments.</a:t>
            </a:r>
          </a:p>
          <a:p>
            <a:r>
              <a:rPr lang="en-GB" sz="2800" dirty="0" smtClean="0"/>
              <a:t>Grain </a:t>
            </a:r>
            <a:r>
              <a:rPr lang="en-GB" sz="2800" b="1" dirty="0" smtClean="0"/>
              <a:t>growth</a:t>
            </a:r>
            <a:r>
              <a:rPr lang="en-GB" sz="2800" dirty="0" smtClean="0"/>
              <a:t> can happen both in stellar environment and in the ISM.</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3" name="Rectangle 1"/>
          <p:cNvSpPr>
            <a:spLocks/>
          </p:cNvSpPr>
          <p:nvPr/>
        </p:nvSpPr>
        <p:spPr bwMode="auto">
          <a:xfrm>
            <a:off x="1752600" y="368300"/>
            <a:ext cx="579120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ctr" defTabSz="914400" fontAlgn="base">
              <a:spcBef>
                <a:spcPts val="2150"/>
              </a:spcBef>
              <a:spcAft>
                <a:spcPct val="0"/>
              </a:spcAft>
            </a:pPr>
            <a:r>
              <a:rPr lang="en-US" sz="3600" smtClean="0">
                <a:solidFill>
                  <a:srgbClr val="FFFFFF"/>
                </a:solidFill>
                <a:latin typeface="Gill Sans" charset="0"/>
                <a:ea typeface="ＭＳ Ｐゴシック" charset="0"/>
                <a:cs typeface="ＭＳ Ｐゴシック" charset="0"/>
                <a:sym typeface="Gill Sans" charset="0"/>
              </a:rPr>
              <a:t>a surprising result…</a:t>
            </a:r>
          </a:p>
        </p:txBody>
      </p:sp>
      <p:pic>
        <p:nvPicPr>
          <p:cNvPr id="11571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66800"/>
            <a:ext cx="7315200"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extBox 1"/>
          <p:cNvSpPr txBox="1"/>
          <p:nvPr/>
        </p:nvSpPr>
        <p:spPr>
          <a:xfrm>
            <a:off x="3104654" y="1423868"/>
            <a:ext cx="1103309" cy="369332"/>
          </a:xfrm>
          <a:prstGeom prst="rect">
            <a:avLst/>
          </a:prstGeom>
          <a:noFill/>
        </p:spPr>
        <p:txBody>
          <a:bodyPr wrap="square" rtlCol="0">
            <a:spAutoFit/>
          </a:bodyPr>
          <a:lstStyle/>
          <a:p>
            <a:r>
              <a:rPr lang="en-US" dirty="0" smtClean="0">
                <a:solidFill>
                  <a:schemeClr val="accent1"/>
                </a:solidFill>
              </a:rPr>
              <a:t>optical</a:t>
            </a:r>
            <a:endParaRPr lang="en-US" dirty="0">
              <a:solidFill>
                <a:schemeClr val="accent1"/>
              </a:solidFill>
            </a:endParaRPr>
          </a:p>
        </p:txBody>
      </p:sp>
      <p:sp>
        <p:nvSpPr>
          <p:cNvPr id="3" name="TextBox 2"/>
          <p:cNvSpPr txBox="1"/>
          <p:nvPr/>
        </p:nvSpPr>
        <p:spPr>
          <a:xfrm>
            <a:off x="5324111" y="1434016"/>
            <a:ext cx="1757598" cy="369332"/>
          </a:xfrm>
          <a:prstGeom prst="rect">
            <a:avLst/>
          </a:prstGeom>
          <a:noFill/>
        </p:spPr>
        <p:txBody>
          <a:bodyPr wrap="square" rtlCol="0">
            <a:spAutoFit/>
          </a:bodyPr>
          <a:lstStyle/>
          <a:p>
            <a:r>
              <a:rPr lang="en-US" dirty="0" smtClean="0">
                <a:solidFill>
                  <a:srgbClr val="FF0000"/>
                </a:solidFill>
              </a:rPr>
              <a:t>infrared</a:t>
            </a:r>
            <a:endParaRPr lang="en-US" dirty="0">
              <a:solidFill>
                <a:srgbClr val="FF0000"/>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20641"/>
            <a:ext cx="8229600" cy="1143000"/>
          </a:xfrm>
        </p:spPr>
        <p:txBody>
          <a:bodyPr/>
          <a:lstStyle/>
          <a:p>
            <a:r>
              <a:rPr lang="en-GB" dirty="0" smtClean="0">
                <a:solidFill>
                  <a:srgbClr val="FFFFFF"/>
                </a:solidFill>
              </a:rPr>
              <a:t>Dust Sources</a:t>
            </a:r>
            <a:endParaRPr lang="en-GB" dirty="0">
              <a:solidFill>
                <a:srgbClr val="FFFFFF"/>
              </a:solidFill>
            </a:endParaRPr>
          </a:p>
        </p:txBody>
      </p:sp>
      <p:sp>
        <p:nvSpPr>
          <p:cNvPr id="3" name="Content Placeholder 2"/>
          <p:cNvSpPr>
            <a:spLocks noGrp="1"/>
          </p:cNvSpPr>
          <p:nvPr>
            <p:ph idx="1"/>
          </p:nvPr>
        </p:nvSpPr>
        <p:spPr>
          <a:xfrm>
            <a:off x="457200" y="1572263"/>
            <a:ext cx="8229600" cy="4525963"/>
          </a:xfrm>
        </p:spPr>
        <p:txBody>
          <a:bodyPr>
            <a:normAutofit lnSpcReduction="10000"/>
          </a:bodyPr>
          <a:lstStyle/>
          <a:p>
            <a:r>
              <a:rPr lang="en-GB" dirty="0" smtClean="0"/>
              <a:t>Dust sources</a:t>
            </a:r>
          </a:p>
          <a:p>
            <a:pPr lvl="1">
              <a:buFont typeface="Arial"/>
              <a:buChar char="•"/>
            </a:pPr>
            <a:r>
              <a:rPr lang="en-GB" dirty="0" smtClean="0"/>
              <a:t>SN</a:t>
            </a:r>
          </a:p>
          <a:p>
            <a:pPr lvl="2"/>
            <a:r>
              <a:rPr lang="en-GB" dirty="0" smtClean="0"/>
              <a:t>seem plausible after Matsuura et al. 2011 that </a:t>
            </a:r>
            <a:r>
              <a:rPr lang="en-GB" dirty="0" err="1" smtClean="0"/>
              <a:t>SNs</a:t>
            </a:r>
            <a:r>
              <a:rPr lang="en-GB" dirty="0" smtClean="0"/>
              <a:t> are major dust produces, it is certain that they provide very relevant elements (i.e. Si).</a:t>
            </a:r>
          </a:p>
          <a:p>
            <a:pPr lvl="1">
              <a:buFont typeface="Arial"/>
              <a:buChar char="•"/>
            </a:pPr>
            <a:r>
              <a:rPr lang="en-GB" dirty="0" smtClean="0"/>
              <a:t>AGB</a:t>
            </a:r>
          </a:p>
          <a:p>
            <a:pPr lvl="2"/>
            <a:r>
              <a:rPr lang="en-GB" dirty="0" smtClean="0"/>
              <a:t>They should certainly not be ignored, as they provide both very relevant elements (C) and specific dust types.</a:t>
            </a:r>
          </a:p>
          <a:p>
            <a:pPr lvl="1">
              <a:buFont typeface="Arial"/>
              <a:buChar char="•"/>
            </a:pPr>
            <a:r>
              <a:rPr lang="en-GB" dirty="0" smtClean="0"/>
              <a:t>ISM</a:t>
            </a:r>
          </a:p>
          <a:p>
            <a:pPr lvl="2"/>
            <a:r>
              <a:rPr lang="en-GB" dirty="0" smtClean="0"/>
              <a:t>The SN and AGB just needs to provide the seeds and the metals for grain growth in the ISM.</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457200" y="-40008"/>
            <a:ext cx="8229600" cy="1143000"/>
          </a:xfrm>
        </p:spPr>
        <p:txBody>
          <a:bodyPr/>
          <a:lstStyle/>
          <a:p>
            <a:r>
              <a:rPr lang="en-GB" dirty="0" smtClean="0">
                <a:solidFill>
                  <a:schemeClr val="bg1"/>
                </a:solidFill>
              </a:rPr>
              <a:t>Conclusions</a:t>
            </a:r>
            <a:endParaRPr lang="en-GB" dirty="0">
              <a:solidFill>
                <a:schemeClr val="bg1"/>
              </a:solidFill>
            </a:endParaRPr>
          </a:p>
        </p:txBody>
      </p:sp>
      <p:sp>
        <p:nvSpPr>
          <p:cNvPr id="3" name="Content Placeholder 2"/>
          <p:cNvSpPr>
            <a:spLocks noGrp="1"/>
          </p:cNvSpPr>
          <p:nvPr>
            <p:ph idx="1"/>
          </p:nvPr>
        </p:nvSpPr>
        <p:spPr>
          <a:xfrm>
            <a:off x="-15120" y="1272471"/>
            <a:ext cx="9143999" cy="5288888"/>
          </a:xfrm>
        </p:spPr>
        <p:txBody>
          <a:bodyPr>
            <a:normAutofit fontScale="92500" lnSpcReduction="20000"/>
          </a:bodyPr>
          <a:lstStyle/>
          <a:p>
            <a:r>
              <a:rPr lang="en-GB" dirty="0" smtClean="0"/>
              <a:t>Dust sources at high-</a:t>
            </a:r>
            <a:r>
              <a:rPr lang="en-GB" dirty="0" err="1" smtClean="0"/>
              <a:t>z</a:t>
            </a:r>
            <a:r>
              <a:rPr lang="en-GB" dirty="0" smtClean="0"/>
              <a:t> still not clear, but SN seems a likely source while AGB stars are minor contributions at best. Grain size distribution an issue? Stars need to provide the seeds.</a:t>
            </a:r>
          </a:p>
          <a:p>
            <a:r>
              <a:rPr lang="en-GB" dirty="0" smtClean="0"/>
              <a:t>However, ISM dust growth can easily occur as </a:t>
            </a:r>
            <a:r>
              <a:rPr lang="en-GB" b="1" dirty="0" smtClean="0"/>
              <a:t>any galaxy that is able to convert H to H</a:t>
            </a:r>
            <a:r>
              <a:rPr lang="en-GB" b="1" baseline="-25000" dirty="0" smtClean="0"/>
              <a:t>2</a:t>
            </a:r>
            <a:r>
              <a:rPr lang="en-GB" b="1" dirty="0" smtClean="0"/>
              <a:t> (via catalysis on grain surfaces) has densities that allow conversion of C, Mg, Si, Fe in gas to solid material </a:t>
            </a:r>
            <a:r>
              <a:rPr lang="en-GB" dirty="0" smtClean="0"/>
              <a:t>(these atoms will also collide with grain surfaces).</a:t>
            </a:r>
          </a:p>
          <a:p>
            <a:r>
              <a:rPr lang="en-GB" dirty="0" smtClean="0"/>
              <a:t>Grain mass may be grown in the ISM with grain size distribution maintained by balance between grain growth (surface growth, coagulation) and destruction (sputtering, shattering in grain-grain collisions,…)</a:t>
            </a: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2"/>
          <a:stretch>
            <a:fillRect/>
          </a:stretch>
        </p:blipFill>
        <p:spPr>
          <a:xfrm>
            <a:off x="0" y="6460"/>
            <a:ext cx="9143999" cy="1107618"/>
          </a:xfrm>
          <a:prstGeom prst="rect">
            <a:avLst/>
          </a:prstGeom>
        </p:spPr>
      </p:pic>
      <p:sp>
        <p:nvSpPr>
          <p:cNvPr id="2" name="Title 1"/>
          <p:cNvSpPr>
            <a:spLocks noGrp="1"/>
          </p:cNvSpPr>
          <p:nvPr>
            <p:ph type="title"/>
          </p:nvPr>
        </p:nvSpPr>
        <p:spPr>
          <a:xfrm>
            <a:off x="0" y="35582"/>
            <a:ext cx="9144000" cy="1143000"/>
          </a:xfrm>
        </p:spPr>
        <p:txBody>
          <a:bodyPr>
            <a:normAutofit fontScale="90000"/>
          </a:bodyPr>
          <a:lstStyle/>
          <a:p>
            <a:r>
              <a:rPr lang="en-GB" sz="3600" dirty="0" smtClean="0">
                <a:solidFill>
                  <a:srgbClr val="FFFFFF"/>
                </a:solidFill>
              </a:rPr>
              <a:t>Can we distinguish between the SN vs. ISM scenario?</a:t>
            </a:r>
            <a:endParaRPr lang="en-GB" sz="3600" dirty="0">
              <a:solidFill>
                <a:srgbClr val="FFFFFF"/>
              </a:solidFill>
            </a:endParaRPr>
          </a:p>
        </p:txBody>
      </p:sp>
      <p:sp>
        <p:nvSpPr>
          <p:cNvPr id="3" name="Content Placeholder 2"/>
          <p:cNvSpPr>
            <a:spLocks noGrp="1"/>
          </p:cNvSpPr>
          <p:nvPr>
            <p:ph idx="1"/>
          </p:nvPr>
        </p:nvSpPr>
        <p:spPr>
          <a:xfrm>
            <a:off x="457200" y="1166911"/>
            <a:ext cx="8229600" cy="5616384"/>
          </a:xfrm>
        </p:spPr>
        <p:txBody>
          <a:bodyPr>
            <a:normAutofit lnSpcReduction="10000"/>
          </a:bodyPr>
          <a:lstStyle/>
          <a:p>
            <a:r>
              <a:rPr lang="en-GB" dirty="0" smtClean="0"/>
              <a:t>High-SN dust efficiency – supernova produce all the dust</a:t>
            </a:r>
          </a:p>
          <a:p>
            <a:pPr lvl="1"/>
            <a:r>
              <a:rPr lang="en-GB" dirty="0" smtClean="0"/>
              <a:t>Crystalline dust? </a:t>
            </a:r>
          </a:p>
          <a:p>
            <a:pPr lvl="1"/>
            <a:r>
              <a:rPr lang="en-GB" dirty="0" smtClean="0"/>
              <a:t>Both C-dust and silicates?</a:t>
            </a:r>
          </a:p>
          <a:p>
            <a:pPr lvl="1"/>
            <a:r>
              <a:rPr lang="en-GB" dirty="0" smtClean="0"/>
              <a:t>Grain size distribution? </a:t>
            </a:r>
          </a:p>
          <a:p>
            <a:r>
              <a:rPr lang="en-GB" dirty="0" smtClean="0"/>
              <a:t>High ISM growth efficiency – supernova provides the seeds and the metals, but most is grown in the ISM</a:t>
            </a:r>
          </a:p>
          <a:p>
            <a:pPr lvl="1"/>
            <a:r>
              <a:rPr lang="da-DK" dirty="0" err="1" smtClean="0"/>
              <a:t>Amorphous</a:t>
            </a:r>
            <a:r>
              <a:rPr lang="da-DK" dirty="0" smtClean="0"/>
              <a:t> </a:t>
            </a:r>
            <a:r>
              <a:rPr lang="da-DK" dirty="0" err="1" smtClean="0"/>
              <a:t>dust</a:t>
            </a:r>
            <a:r>
              <a:rPr lang="da-DK" dirty="0" smtClean="0"/>
              <a:t>? </a:t>
            </a:r>
          </a:p>
          <a:p>
            <a:pPr lvl="1"/>
            <a:r>
              <a:rPr lang="da-DK" dirty="0" err="1" smtClean="0"/>
              <a:t>Dirty</a:t>
            </a:r>
            <a:r>
              <a:rPr lang="da-DK" dirty="0" smtClean="0"/>
              <a:t> </a:t>
            </a:r>
            <a:r>
              <a:rPr lang="da-DK" dirty="0" err="1" smtClean="0"/>
              <a:t>silicates</a:t>
            </a:r>
            <a:r>
              <a:rPr lang="da-DK" dirty="0" smtClean="0"/>
              <a:t>? </a:t>
            </a:r>
          </a:p>
          <a:p>
            <a:pPr lvl="1"/>
            <a:r>
              <a:rPr lang="da-DK" dirty="0" err="1" smtClean="0"/>
              <a:t>Grain</a:t>
            </a:r>
            <a:r>
              <a:rPr lang="da-DK" dirty="0" smtClean="0"/>
              <a:t> </a:t>
            </a:r>
            <a:r>
              <a:rPr lang="da-DK" dirty="0" err="1" smtClean="0"/>
              <a:t>size</a:t>
            </a:r>
            <a:r>
              <a:rPr lang="da-DK" dirty="0" smtClean="0"/>
              <a:t> distribution?</a:t>
            </a:r>
            <a:endParaRPr lang="da-DK" dirty="0"/>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70658" name="Rectangle 2"/>
          <p:cNvSpPr>
            <a:spLocks noGrp="1" noChangeArrowheads="1"/>
          </p:cNvSpPr>
          <p:nvPr>
            <p:ph type="title"/>
          </p:nvPr>
        </p:nvSpPr>
        <p:spPr>
          <a:xfrm>
            <a:off x="228600" y="-25050"/>
            <a:ext cx="8534400" cy="1143000"/>
          </a:xfrm>
        </p:spPr>
        <p:txBody>
          <a:bodyPr/>
          <a:lstStyle/>
          <a:p>
            <a:r>
              <a:rPr lang="en-US" sz="3800" dirty="0">
                <a:solidFill>
                  <a:srgbClr val="FFFFFF"/>
                </a:solidFill>
              </a:rPr>
              <a:t>CO divides dust nucleation and growth into two different chemical paths</a:t>
            </a:r>
            <a:r>
              <a:rPr lang="en-US" dirty="0">
                <a:solidFill>
                  <a:srgbClr val="FFFFFF"/>
                </a:solidFill>
              </a:rPr>
              <a:t> </a:t>
            </a:r>
          </a:p>
        </p:txBody>
      </p:sp>
      <p:sp>
        <p:nvSpPr>
          <p:cNvPr id="70659" name="Rectangle 3"/>
          <p:cNvSpPr>
            <a:spLocks noGrp="1" noChangeArrowheads="1"/>
          </p:cNvSpPr>
          <p:nvPr>
            <p:ph type="body" idx="1"/>
          </p:nvPr>
        </p:nvSpPr>
        <p:spPr>
          <a:xfrm>
            <a:off x="685800" y="1905000"/>
            <a:ext cx="7772400" cy="4114800"/>
          </a:xfrm>
        </p:spPr>
        <p:txBody>
          <a:bodyPr/>
          <a:lstStyle/>
          <a:p>
            <a:pPr>
              <a:lnSpc>
                <a:spcPct val="90000"/>
              </a:lnSpc>
            </a:pPr>
            <a:r>
              <a:rPr lang="en-US" sz="2400" b="1"/>
              <a:t>C/O &gt; 1</a:t>
            </a:r>
            <a:r>
              <a:rPr lang="en-US" sz="2400"/>
              <a:t> Carbon chemistry (molecules: C</a:t>
            </a:r>
            <a:r>
              <a:rPr lang="en-US" sz="2400" baseline="-25000"/>
              <a:t>2</a:t>
            </a:r>
            <a:r>
              <a:rPr lang="en-US" sz="2400"/>
              <a:t>, CN, CH, C</a:t>
            </a:r>
            <a:r>
              <a:rPr lang="en-US" sz="2400" baseline="-25000"/>
              <a:t>2</a:t>
            </a:r>
            <a:r>
              <a:rPr lang="en-US" sz="2400"/>
              <a:t>H</a:t>
            </a:r>
            <a:r>
              <a:rPr lang="en-US" sz="2400" baseline="-25000"/>
              <a:t>2</a:t>
            </a:r>
            <a:r>
              <a:rPr lang="en-US" sz="2400"/>
              <a:t>, C</a:t>
            </a:r>
            <a:r>
              <a:rPr lang="en-US" sz="2400" baseline="-25000"/>
              <a:t>3</a:t>
            </a:r>
            <a:r>
              <a:rPr lang="en-US" sz="2400"/>
              <a:t>, HCN). </a:t>
            </a:r>
            <a:r>
              <a:rPr lang="en-US" sz="2400" i="1"/>
              <a:t>Possible dust types:</a:t>
            </a:r>
            <a:r>
              <a:rPr lang="en-US" sz="2400"/>
              <a:t> graphite (C), amorphous carbon (C), diamond (C), silicon carbide (SiC),…</a:t>
            </a:r>
          </a:p>
          <a:p>
            <a:pPr>
              <a:lnSpc>
                <a:spcPct val="90000"/>
              </a:lnSpc>
            </a:pPr>
            <a:endParaRPr lang="en-US" sz="2400"/>
          </a:p>
          <a:p>
            <a:pPr>
              <a:lnSpc>
                <a:spcPct val="90000"/>
              </a:lnSpc>
            </a:pPr>
            <a:r>
              <a:rPr lang="en-US" sz="2400" b="1"/>
              <a:t>C/O &lt; 1</a:t>
            </a:r>
            <a:r>
              <a:rPr lang="en-US" sz="2400"/>
              <a:t> Oxygen chemistry (molecules: OH, SiO, TiO, H</a:t>
            </a:r>
            <a:r>
              <a:rPr lang="en-US" sz="2400" baseline="-25000"/>
              <a:t>2</a:t>
            </a:r>
            <a:r>
              <a:rPr lang="en-US" sz="2400"/>
              <a:t>O, TiO</a:t>
            </a:r>
            <a:r>
              <a:rPr lang="en-US" sz="2400" baseline="-25000"/>
              <a:t>2</a:t>
            </a:r>
            <a:r>
              <a:rPr lang="en-US" sz="2400"/>
              <a:t>, VO, ZrO, ScO, YO, LaO). </a:t>
            </a:r>
            <a:r>
              <a:rPr lang="en-US" sz="2400" i="1"/>
              <a:t>Possible dust types:</a:t>
            </a:r>
            <a:r>
              <a:rPr lang="en-US" sz="2400"/>
              <a:t> enstatite (MgSiO</a:t>
            </a:r>
            <a:r>
              <a:rPr lang="en-US" sz="2400" baseline="-25000"/>
              <a:t>3</a:t>
            </a:r>
            <a:r>
              <a:rPr lang="en-US" sz="2400"/>
              <a:t>), olivine (MgFeSiO</a:t>
            </a:r>
            <a:r>
              <a:rPr lang="en-US" sz="2400" baseline="-25000"/>
              <a:t>3</a:t>
            </a:r>
            <a:r>
              <a:rPr lang="en-US" sz="2400"/>
              <a:t>), ferrosilite (FeSiO</a:t>
            </a:r>
            <a:r>
              <a:rPr lang="en-US" sz="2400" baseline="-25000"/>
              <a:t>3</a:t>
            </a:r>
            <a:r>
              <a:rPr lang="en-US" sz="2400"/>
              <a:t>), pyroxene (MgFeSiO</a:t>
            </a:r>
            <a:r>
              <a:rPr lang="en-US" sz="2400" baseline="-25000"/>
              <a:t>4</a:t>
            </a:r>
            <a:r>
              <a:rPr lang="en-US" sz="2400"/>
              <a:t>), forsterite (Mg</a:t>
            </a:r>
            <a:r>
              <a:rPr lang="en-US" sz="2400" baseline="-25000"/>
              <a:t>2</a:t>
            </a:r>
            <a:r>
              <a:rPr lang="en-US" sz="2400"/>
              <a:t>SiO</a:t>
            </a:r>
            <a:r>
              <a:rPr lang="en-US" sz="2400" baseline="-25000"/>
              <a:t>4</a:t>
            </a:r>
            <a:r>
              <a:rPr lang="en-US" sz="2400"/>
              <a:t>), fayalite (Fe</a:t>
            </a:r>
            <a:r>
              <a:rPr lang="en-US" sz="2400" baseline="-25000"/>
              <a:t>2</a:t>
            </a:r>
            <a:r>
              <a:rPr lang="en-US" sz="2400"/>
              <a:t>SiO</a:t>
            </a:r>
            <a:r>
              <a:rPr lang="en-US" sz="2400" baseline="-25000"/>
              <a:t>4</a:t>
            </a:r>
            <a:r>
              <a:rPr lang="en-US" sz="2400"/>
              <a:t>),…</a:t>
            </a: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68610" name="Rectangle 2"/>
          <p:cNvSpPr>
            <a:spLocks noGrp="1" noChangeArrowheads="1"/>
          </p:cNvSpPr>
          <p:nvPr>
            <p:ph type="title"/>
          </p:nvPr>
        </p:nvSpPr>
        <p:spPr>
          <a:xfrm>
            <a:off x="685800" y="-12525"/>
            <a:ext cx="7772400" cy="1143000"/>
          </a:xfrm>
        </p:spPr>
        <p:txBody>
          <a:bodyPr/>
          <a:lstStyle/>
          <a:p>
            <a:r>
              <a:rPr lang="en-GB" dirty="0">
                <a:solidFill>
                  <a:srgbClr val="FFFFFF"/>
                </a:solidFill>
              </a:rPr>
              <a:t>Magnesium-iron silicates</a:t>
            </a:r>
          </a:p>
        </p:txBody>
      </p:sp>
      <p:sp>
        <p:nvSpPr>
          <p:cNvPr id="68611" name="Text Box 3"/>
          <p:cNvSpPr txBox="1">
            <a:spLocks noChangeArrowheads="1"/>
          </p:cNvSpPr>
          <p:nvPr/>
        </p:nvSpPr>
        <p:spPr bwMode="auto">
          <a:xfrm>
            <a:off x="457200" y="1516063"/>
            <a:ext cx="8305800" cy="3968750"/>
          </a:xfrm>
          <a:prstGeom prst="rect">
            <a:avLst/>
          </a:prstGeom>
          <a:noFill/>
          <a:ln w="9525">
            <a:noFill/>
            <a:miter lim="800000"/>
            <a:headEnd/>
            <a:tailEnd/>
          </a:ln>
          <a:effectLst/>
        </p:spPr>
        <p:txBody>
          <a:bodyPr>
            <a:prstTxWarp prst="textNoShape">
              <a:avLst/>
            </a:prstTxWarp>
            <a:spAutoFit/>
          </a:bodyPr>
          <a:lstStyle/>
          <a:p>
            <a:pPr>
              <a:spcBef>
                <a:spcPct val="50000"/>
              </a:spcBef>
            </a:pPr>
            <a:r>
              <a:rPr lang="en-GB" sz="2800">
                <a:solidFill>
                  <a:srgbClr val="000000"/>
                </a:solidFill>
                <a:latin typeface="Times New Roman" charset="0"/>
                <a:ea typeface="ＭＳ Ｐゴシック"/>
                <a:cs typeface="ＭＳ Ｐゴシック"/>
              </a:rPr>
              <a:t>The most stable condensate formed from the abundant elements O, Si, Mg and Fe.</a:t>
            </a:r>
          </a:p>
          <a:p>
            <a:pPr>
              <a:spcBef>
                <a:spcPct val="50000"/>
              </a:spcBef>
            </a:pPr>
            <a:r>
              <a:rPr lang="en-GB" sz="2800">
                <a:solidFill>
                  <a:srgbClr val="000000"/>
                </a:solidFill>
                <a:latin typeface="Times New Roman" charset="0"/>
                <a:ea typeface="ＭＳ Ｐゴシック"/>
                <a:cs typeface="ＭＳ Ｐゴシック"/>
              </a:rPr>
              <a:t>Mg</a:t>
            </a:r>
            <a:r>
              <a:rPr lang="en-GB" sz="2800" baseline="-25000">
                <a:solidFill>
                  <a:srgbClr val="000000"/>
                </a:solidFill>
                <a:latin typeface="Times New Roman" charset="0"/>
                <a:ea typeface="ＭＳ Ｐゴシック"/>
                <a:cs typeface="ＭＳ Ｐゴシック"/>
              </a:rPr>
              <a:t>2x</a:t>
            </a:r>
            <a:r>
              <a:rPr lang="en-GB" sz="2800">
                <a:solidFill>
                  <a:srgbClr val="000000"/>
                </a:solidFill>
                <a:latin typeface="Times New Roman" charset="0"/>
                <a:ea typeface="ＭＳ Ｐゴシック"/>
                <a:cs typeface="ＭＳ Ｐゴシック"/>
              </a:rPr>
              <a:t>Fe</a:t>
            </a:r>
            <a:r>
              <a:rPr lang="en-GB" sz="2800" baseline="-25000">
                <a:solidFill>
                  <a:srgbClr val="000000"/>
                </a:solidFill>
                <a:latin typeface="Times New Roman" charset="0"/>
                <a:ea typeface="ＭＳ Ｐゴシック"/>
                <a:cs typeface="ＭＳ Ｐゴシック"/>
              </a:rPr>
              <a:t>2(1-x)</a:t>
            </a:r>
            <a:r>
              <a:rPr lang="en-GB" sz="2800">
                <a:solidFill>
                  <a:srgbClr val="000000"/>
                </a:solidFill>
                <a:latin typeface="Times New Roman" charset="0"/>
                <a:ea typeface="ＭＳ Ｐゴシック"/>
                <a:cs typeface="ＭＳ Ｐゴシック"/>
              </a:rPr>
              <a:t>SiO</a:t>
            </a:r>
            <a:r>
              <a:rPr lang="en-GB" sz="2800" baseline="-25000">
                <a:solidFill>
                  <a:srgbClr val="000000"/>
                </a:solidFill>
                <a:latin typeface="Times New Roman" charset="0"/>
                <a:ea typeface="ＭＳ Ｐゴシック"/>
                <a:cs typeface="ＭＳ Ｐゴシック"/>
              </a:rPr>
              <a:t>4</a:t>
            </a:r>
            <a:r>
              <a:rPr lang="en-GB" sz="2800">
                <a:solidFill>
                  <a:srgbClr val="000000"/>
                </a:solidFill>
                <a:latin typeface="Times New Roman" charset="0"/>
                <a:ea typeface="ＭＳ Ｐゴシック"/>
                <a:cs typeface="ＭＳ Ｐゴシック"/>
              </a:rPr>
              <a:t> with x</a:t>
            </a:r>
            <a:r>
              <a:rPr lang="en-GB" sz="2800">
                <a:solidFill>
                  <a:srgbClr val="000000"/>
                </a:solidFill>
                <a:latin typeface="Times New Roman" charset="0"/>
                <a:ea typeface="ＭＳ Ｐゴシック"/>
                <a:cs typeface="ＭＳ Ｐゴシック"/>
                <a:sym typeface="Symbol" charset="2"/>
              </a:rPr>
              <a:t>[0,1]</a:t>
            </a:r>
          </a:p>
          <a:p>
            <a:pPr>
              <a:spcBef>
                <a:spcPct val="50000"/>
              </a:spcBef>
            </a:pPr>
            <a:r>
              <a:rPr lang="en-GB" sz="2800">
                <a:solidFill>
                  <a:srgbClr val="000000"/>
                </a:solidFill>
                <a:latin typeface="Times New Roman" charset="0"/>
                <a:ea typeface="ＭＳ Ｐゴシック"/>
                <a:cs typeface="ＭＳ Ｐゴシック"/>
                <a:sym typeface="Symbol" charset="2"/>
              </a:rPr>
              <a:t>x=1 </a:t>
            </a:r>
            <a:r>
              <a:rPr lang="en-GB" sz="2800">
                <a:solidFill>
                  <a:srgbClr val="000000"/>
                </a:solidFill>
                <a:latin typeface="Times New Roman" charset="0"/>
                <a:ea typeface="ＭＳ Ｐゴシック"/>
                <a:cs typeface="ＭＳ Ｐゴシック"/>
                <a:sym typeface="Wingdings" charset="2"/>
              </a:rPr>
              <a:t> fosterite,  x=0 </a:t>
            </a:r>
            <a:r>
              <a:rPr lang="en-GB" sz="2800">
                <a:solidFill>
                  <a:srgbClr val="000000"/>
                </a:solidFill>
                <a:latin typeface="Times New Roman" charset="0"/>
                <a:ea typeface="ＭＳ Ｐゴシック"/>
                <a:cs typeface="ＭＳ Ｐゴシック"/>
                <a:sym typeface="Symbol" charset="2"/>
              </a:rPr>
              <a:t></a:t>
            </a:r>
            <a:r>
              <a:rPr lang="en-GB" sz="2800">
                <a:solidFill>
                  <a:srgbClr val="000000"/>
                </a:solidFill>
                <a:latin typeface="Times New Roman" charset="0"/>
                <a:ea typeface="ＭＳ Ｐゴシック"/>
                <a:cs typeface="ＭＳ Ｐゴシック"/>
                <a:sym typeface="Wingdings" charset="2"/>
              </a:rPr>
              <a:t> fayalite,  0&lt;x&lt;1 </a:t>
            </a:r>
            <a:r>
              <a:rPr lang="en-GB" sz="2800">
                <a:solidFill>
                  <a:srgbClr val="000000"/>
                </a:solidFill>
                <a:latin typeface="Times New Roman" charset="0"/>
                <a:ea typeface="ＭＳ Ｐゴシック"/>
                <a:cs typeface="ＭＳ Ｐゴシック"/>
                <a:sym typeface="Symbol" charset="2"/>
              </a:rPr>
              <a:t></a:t>
            </a:r>
            <a:r>
              <a:rPr lang="en-GB" sz="2800">
                <a:solidFill>
                  <a:srgbClr val="000000"/>
                </a:solidFill>
                <a:latin typeface="Times New Roman" charset="0"/>
                <a:ea typeface="ＭＳ Ｐゴシック"/>
                <a:cs typeface="ＭＳ Ｐゴシック"/>
                <a:sym typeface="Wingdings" charset="2"/>
              </a:rPr>
              <a:t> olivine </a:t>
            </a:r>
          </a:p>
          <a:p>
            <a:pPr>
              <a:spcBef>
                <a:spcPct val="50000"/>
              </a:spcBef>
            </a:pPr>
            <a:r>
              <a:rPr lang="en-GB" sz="2000">
                <a:solidFill>
                  <a:srgbClr val="000000"/>
                </a:solidFill>
                <a:latin typeface="Times New Roman" charset="0"/>
                <a:ea typeface="ＭＳ Ｐゴシック"/>
                <a:cs typeface="ＭＳ Ｐゴシック"/>
                <a:sym typeface="Wingdings" charset="2"/>
              </a:rPr>
              <a:t>Pure fosterite is stable up to much higher temperatures, than pure fayalite.</a:t>
            </a:r>
          </a:p>
          <a:p>
            <a:pPr>
              <a:spcBef>
                <a:spcPct val="50000"/>
              </a:spcBef>
            </a:pPr>
            <a:r>
              <a:rPr lang="en-GB" sz="2800">
                <a:solidFill>
                  <a:srgbClr val="000000"/>
                </a:solidFill>
                <a:latin typeface="Times New Roman" charset="0"/>
                <a:ea typeface="ＭＳ Ｐゴシック"/>
                <a:cs typeface="ＭＳ Ｐゴシック"/>
                <a:sym typeface="Symbol" charset="2"/>
              </a:rPr>
              <a:t>Mg</a:t>
            </a:r>
            <a:r>
              <a:rPr lang="en-GB" sz="2800" baseline="-25000">
                <a:solidFill>
                  <a:srgbClr val="000000"/>
                </a:solidFill>
                <a:latin typeface="Times New Roman" charset="0"/>
                <a:ea typeface="ＭＳ Ｐゴシック"/>
                <a:cs typeface="ＭＳ Ｐゴシック"/>
                <a:sym typeface="Symbol" charset="2"/>
              </a:rPr>
              <a:t>x</a:t>
            </a:r>
            <a:r>
              <a:rPr lang="en-GB" sz="2800">
                <a:solidFill>
                  <a:srgbClr val="000000"/>
                </a:solidFill>
                <a:latin typeface="Times New Roman" charset="0"/>
                <a:ea typeface="ＭＳ Ｐゴシック"/>
                <a:cs typeface="ＭＳ Ｐゴシック"/>
                <a:sym typeface="Symbol" charset="2"/>
              </a:rPr>
              <a:t>Fe</a:t>
            </a:r>
            <a:r>
              <a:rPr lang="en-GB" sz="2800" baseline="-25000">
                <a:solidFill>
                  <a:srgbClr val="000000"/>
                </a:solidFill>
                <a:latin typeface="Times New Roman" charset="0"/>
                <a:ea typeface="ＭＳ Ｐゴシック"/>
                <a:cs typeface="ＭＳ Ｐゴシック"/>
                <a:sym typeface="Symbol" charset="2"/>
              </a:rPr>
              <a:t>(1-x)</a:t>
            </a:r>
            <a:r>
              <a:rPr lang="en-GB" sz="2800">
                <a:solidFill>
                  <a:srgbClr val="000000"/>
                </a:solidFill>
                <a:latin typeface="Times New Roman" charset="0"/>
                <a:ea typeface="ＭＳ Ｐゴシック"/>
                <a:cs typeface="ＭＳ Ｐゴシック"/>
                <a:sym typeface="Symbol" charset="2"/>
              </a:rPr>
              <a:t>SiO</a:t>
            </a:r>
            <a:r>
              <a:rPr lang="en-GB" sz="2800" baseline="-25000">
                <a:solidFill>
                  <a:srgbClr val="000000"/>
                </a:solidFill>
                <a:latin typeface="Times New Roman" charset="0"/>
                <a:ea typeface="ＭＳ Ｐゴシック"/>
                <a:cs typeface="ＭＳ Ｐゴシック"/>
                <a:sym typeface="Symbol" charset="2"/>
              </a:rPr>
              <a:t>3 </a:t>
            </a:r>
            <a:r>
              <a:rPr lang="en-GB" sz="2800">
                <a:solidFill>
                  <a:srgbClr val="000000"/>
                </a:solidFill>
                <a:latin typeface="Times New Roman" charset="0"/>
                <a:ea typeface="ＭＳ Ｐゴシック"/>
                <a:cs typeface="ＭＳ Ｐゴシック"/>
              </a:rPr>
              <a:t>with x</a:t>
            </a:r>
            <a:r>
              <a:rPr lang="en-GB" sz="2800">
                <a:solidFill>
                  <a:srgbClr val="000000"/>
                </a:solidFill>
                <a:latin typeface="Times New Roman" charset="0"/>
                <a:ea typeface="ＭＳ Ｐゴシック"/>
                <a:cs typeface="ＭＳ Ｐゴシック"/>
                <a:sym typeface="Symbol" charset="2"/>
              </a:rPr>
              <a:t>[0,1]</a:t>
            </a:r>
            <a:endParaRPr lang="en-GB" sz="2800" baseline="-25000">
              <a:solidFill>
                <a:srgbClr val="000000"/>
              </a:solidFill>
              <a:latin typeface="Times New Roman" charset="0"/>
              <a:ea typeface="ＭＳ Ｐゴシック"/>
              <a:cs typeface="ＭＳ Ｐゴシック"/>
              <a:sym typeface="Symbol" charset="2"/>
            </a:endParaRPr>
          </a:p>
          <a:p>
            <a:pPr>
              <a:spcBef>
                <a:spcPct val="50000"/>
              </a:spcBef>
            </a:pPr>
            <a:r>
              <a:rPr lang="en-GB" sz="2800">
                <a:solidFill>
                  <a:srgbClr val="000000"/>
                </a:solidFill>
                <a:latin typeface="Times New Roman" charset="0"/>
                <a:ea typeface="ＭＳ Ｐゴシック"/>
                <a:cs typeface="ＭＳ Ｐゴシック"/>
                <a:sym typeface="Symbol" charset="2"/>
              </a:rPr>
              <a:t>x=1  enstatite, x=0  ferrosilite, </a:t>
            </a:r>
            <a:r>
              <a:rPr lang="en-GB" sz="2800">
                <a:solidFill>
                  <a:srgbClr val="000000"/>
                </a:solidFill>
                <a:latin typeface="Times New Roman" charset="0"/>
                <a:ea typeface="ＭＳ Ｐゴシック"/>
                <a:cs typeface="ＭＳ Ｐゴシック"/>
                <a:sym typeface="Wingdings" charset="2"/>
              </a:rPr>
              <a:t>0&lt;x&lt;1 </a:t>
            </a:r>
            <a:r>
              <a:rPr lang="en-GB" sz="2800">
                <a:solidFill>
                  <a:srgbClr val="000000"/>
                </a:solidFill>
                <a:latin typeface="Times New Roman" charset="0"/>
                <a:ea typeface="ＭＳ Ｐゴシック"/>
                <a:cs typeface="ＭＳ Ｐゴシック"/>
                <a:sym typeface="Symbol" charset="2"/>
              </a:rPr>
              <a:t></a:t>
            </a:r>
            <a:r>
              <a:rPr lang="en-GB" sz="2800">
                <a:solidFill>
                  <a:srgbClr val="000000"/>
                </a:solidFill>
                <a:latin typeface="Times New Roman" charset="0"/>
                <a:ea typeface="ＭＳ Ｐゴシック"/>
                <a:cs typeface="ＭＳ Ｐゴシック"/>
                <a:sym typeface="Wingdings" charset="2"/>
              </a:rPr>
              <a:t> pyroxene</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0-09-01 at 10.36.57 PM.png"/>
          <p:cNvPicPr>
            <a:picLocks noChangeAspect="1"/>
          </p:cNvPicPr>
          <p:nvPr/>
        </p:nvPicPr>
        <p:blipFill>
          <a:blip r:embed="rId3"/>
          <a:stretch>
            <a:fillRect/>
          </a:stretch>
        </p:blipFill>
        <p:spPr>
          <a:xfrm>
            <a:off x="0" y="6460"/>
            <a:ext cx="9143999" cy="1107618"/>
          </a:xfrm>
          <a:prstGeom prst="rect">
            <a:avLst/>
          </a:prstGeom>
        </p:spPr>
      </p:pic>
      <p:pic>
        <p:nvPicPr>
          <p:cNvPr id="13" name="Picture 12" descr="grb090926_3.pdf"/>
          <p:cNvPicPr>
            <a:picLocks noChangeAspect="1"/>
          </p:cNvPicPr>
          <p:nvPr/>
        </p:nvPicPr>
        <p:blipFill>
          <a:blip r:embed="rId4"/>
          <a:srcRect/>
          <a:stretch>
            <a:fillRect/>
          </a:stretch>
        </p:blipFill>
        <p:spPr bwMode="auto">
          <a:xfrm>
            <a:off x="1260475" y="1584325"/>
            <a:ext cx="6351588" cy="4525963"/>
          </a:xfrm>
          <a:prstGeom prst="rect">
            <a:avLst/>
          </a:prstGeom>
          <a:noFill/>
          <a:ln w="9525">
            <a:noFill/>
            <a:miter lim="800000"/>
            <a:headEnd/>
            <a:tailEnd/>
          </a:ln>
        </p:spPr>
      </p:pic>
      <p:pic>
        <p:nvPicPr>
          <p:cNvPr id="14" name="Picture 13" descr="grb090926_2.pdf"/>
          <p:cNvPicPr>
            <a:picLocks noChangeAspect="1"/>
          </p:cNvPicPr>
          <p:nvPr/>
        </p:nvPicPr>
        <p:blipFill>
          <a:blip r:embed="rId5"/>
          <a:srcRect/>
          <a:stretch>
            <a:fillRect/>
          </a:stretch>
        </p:blipFill>
        <p:spPr bwMode="auto">
          <a:xfrm>
            <a:off x="1260475" y="1584325"/>
            <a:ext cx="6351588" cy="4525963"/>
          </a:xfrm>
          <a:prstGeom prst="rect">
            <a:avLst/>
          </a:prstGeom>
          <a:noFill/>
          <a:ln w="9525">
            <a:noFill/>
            <a:miter lim="800000"/>
            <a:headEnd/>
            <a:tailEnd/>
          </a:ln>
        </p:spPr>
      </p:pic>
      <p:pic>
        <p:nvPicPr>
          <p:cNvPr id="15" name="Picture 14" descr="grb090926_1.pdf"/>
          <p:cNvPicPr>
            <a:picLocks noChangeAspect="1"/>
          </p:cNvPicPr>
          <p:nvPr/>
        </p:nvPicPr>
        <p:blipFill>
          <a:blip r:embed="rId6"/>
          <a:srcRect/>
          <a:stretch>
            <a:fillRect/>
          </a:stretch>
        </p:blipFill>
        <p:spPr bwMode="auto">
          <a:xfrm>
            <a:off x="1260475" y="1584325"/>
            <a:ext cx="6351588" cy="4525963"/>
          </a:xfrm>
          <a:prstGeom prst="rect">
            <a:avLst/>
          </a:prstGeom>
          <a:noFill/>
          <a:ln w="9525">
            <a:noFill/>
            <a:miter lim="800000"/>
            <a:headEnd/>
            <a:tailEnd/>
          </a:ln>
        </p:spPr>
      </p:pic>
      <p:pic>
        <p:nvPicPr>
          <p:cNvPr id="6" name="Picture 5" descr="grb090926_4.pdf"/>
          <p:cNvPicPr>
            <a:picLocks noChangeAspect="1"/>
          </p:cNvPicPr>
          <p:nvPr/>
        </p:nvPicPr>
        <p:blipFill>
          <a:blip r:embed="rId7"/>
          <a:srcRect/>
          <a:stretch>
            <a:fillRect/>
          </a:stretch>
        </p:blipFill>
        <p:spPr bwMode="auto">
          <a:xfrm>
            <a:off x="1260475" y="1584325"/>
            <a:ext cx="6346825" cy="4522788"/>
          </a:xfrm>
          <a:prstGeom prst="rect">
            <a:avLst/>
          </a:prstGeom>
          <a:noFill/>
          <a:ln w="9525">
            <a:noFill/>
            <a:miter lim="800000"/>
            <a:headEnd/>
            <a:tailEnd/>
          </a:ln>
        </p:spPr>
      </p:pic>
      <p:sp>
        <p:nvSpPr>
          <p:cNvPr id="2" name="Title 1"/>
          <p:cNvSpPr>
            <a:spLocks noGrp="1"/>
          </p:cNvSpPr>
          <p:nvPr>
            <p:ph type="title"/>
          </p:nvPr>
        </p:nvSpPr>
        <p:spPr>
          <a:xfrm>
            <a:off x="457200" y="-49425"/>
            <a:ext cx="8229600" cy="1143000"/>
          </a:xfrm>
        </p:spPr>
        <p:txBody>
          <a:bodyPr rtlCol="0">
            <a:normAutofit/>
          </a:bodyPr>
          <a:lstStyle/>
          <a:p>
            <a:pPr eaLnBrk="1" fontAlgn="auto" hangingPunct="1">
              <a:spcAft>
                <a:spcPts val="0"/>
              </a:spcAft>
              <a:defRPr/>
            </a:pPr>
            <a:r>
              <a:rPr lang="en-US" dirty="0" smtClean="0">
                <a:solidFill>
                  <a:srgbClr val="FFFFFF"/>
                </a:solidFill>
                <a:ea typeface="+mj-ea"/>
                <a:cs typeface="+mj-cs"/>
              </a:rPr>
              <a:t>Dust Extinction Curves with </a:t>
            </a:r>
            <a:r>
              <a:rPr lang="en-US" dirty="0" err="1" smtClean="0">
                <a:solidFill>
                  <a:srgbClr val="FFFFFF"/>
                </a:solidFill>
                <a:ea typeface="+mj-ea"/>
                <a:cs typeface="+mj-cs"/>
              </a:rPr>
              <a:t>GRBs</a:t>
            </a:r>
            <a:endParaRPr lang="en-US" dirty="0">
              <a:solidFill>
                <a:srgbClr val="FFFFFF"/>
              </a:solidFill>
              <a:ea typeface="+mj-ea"/>
              <a:cs typeface="+mj-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15"/>
                                        </p:tgtEl>
                                      </p:cBhvr>
                                    </p:animEffect>
                                    <p:set>
                                      <p:cBhvr>
                                        <p:cTn id="7" dur="1" fill="hold">
                                          <p:stCondLst>
                                            <p:cond delay="9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1000"/>
                                        <p:tgtEl>
                                          <p:spTgt spid="13"/>
                                        </p:tgtEl>
                                      </p:cBhvr>
                                    </p:animEffect>
                                    <p:set>
                                      <p:cBhvr>
                                        <p:cTn id="15" dur="1" fill="hold">
                                          <p:stCondLst>
                                            <p:cond delay="999"/>
                                          </p:stCondLst>
                                        </p:cTn>
                                        <p:tgtEl>
                                          <p:spTgt spid="1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1000"/>
                                        <p:tgtEl>
                                          <p:spTgt spid="14"/>
                                        </p:tgtEl>
                                      </p:cBhvr>
                                    </p:animEffect>
                                    <p:set>
                                      <p:cBhvr>
                                        <p:cTn id="23" dur="1" fill="hold">
                                          <p:stCondLst>
                                            <p:cond delay="999"/>
                                          </p:stCondLst>
                                        </p:cTn>
                                        <p:tgtEl>
                                          <p:spTgt spid="1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6" descr="FM90_ext_curve_2D.pdf"/>
          <p:cNvPicPr>
            <a:picLocks noChangeAspect="1"/>
          </p:cNvPicPr>
          <p:nvPr/>
        </p:nvPicPr>
        <p:blipFill>
          <a:blip r:embed="rId3"/>
          <a:srcRect/>
          <a:stretch>
            <a:fillRect/>
          </a:stretch>
        </p:blipFill>
        <p:spPr bwMode="auto">
          <a:xfrm>
            <a:off x="5919788" y="525475"/>
            <a:ext cx="3230562" cy="6461125"/>
          </a:xfrm>
          <a:prstGeom prst="rect">
            <a:avLst/>
          </a:prstGeom>
          <a:noFill/>
          <a:ln w="9525">
            <a:noFill/>
            <a:miter lim="800000"/>
            <a:headEnd/>
            <a:tailEnd/>
          </a:ln>
        </p:spPr>
      </p:pic>
      <p:pic>
        <p:nvPicPr>
          <p:cNvPr id="6" name="Picture 5" descr="Screen shot 2010-09-01 at 10.36.57 PM.png"/>
          <p:cNvPicPr>
            <a:picLocks noChangeAspect="1"/>
          </p:cNvPicPr>
          <p:nvPr/>
        </p:nvPicPr>
        <p:blipFill>
          <a:blip r:embed="rId4"/>
          <a:stretch>
            <a:fillRect/>
          </a:stretch>
        </p:blipFill>
        <p:spPr>
          <a:xfrm>
            <a:off x="0" y="6460"/>
            <a:ext cx="9143999" cy="1107618"/>
          </a:xfrm>
          <a:prstGeom prst="rect">
            <a:avLst/>
          </a:prstGeom>
        </p:spPr>
      </p:pic>
      <p:sp>
        <p:nvSpPr>
          <p:cNvPr id="2" name="Title 1"/>
          <p:cNvSpPr>
            <a:spLocks noGrp="1"/>
          </p:cNvSpPr>
          <p:nvPr>
            <p:ph type="title"/>
          </p:nvPr>
        </p:nvSpPr>
        <p:spPr>
          <a:xfrm>
            <a:off x="457200" y="331788"/>
            <a:ext cx="8229600" cy="622300"/>
          </a:xfrm>
        </p:spPr>
        <p:txBody>
          <a:bodyPr rtlCol="0">
            <a:normAutofit fontScale="90000"/>
          </a:bodyPr>
          <a:lstStyle/>
          <a:p>
            <a:pPr eaLnBrk="1" fontAlgn="auto" hangingPunct="1">
              <a:spcAft>
                <a:spcPts val="0"/>
              </a:spcAft>
              <a:defRPr/>
            </a:pPr>
            <a:r>
              <a:rPr lang="en-US" dirty="0" smtClean="0">
                <a:solidFill>
                  <a:srgbClr val="FFFFFF"/>
                </a:solidFill>
                <a:ea typeface="+mj-ea"/>
                <a:cs typeface="+mj-cs"/>
              </a:rPr>
              <a:t>Template of synthetic extinction curves</a:t>
            </a:r>
            <a:endParaRPr lang="en-US" dirty="0">
              <a:solidFill>
                <a:srgbClr val="FFFFFF"/>
              </a:solidFill>
              <a:ea typeface="+mj-ea"/>
              <a:cs typeface="+mj-cs"/>
            </a:endParaRPr>
          </a:p>
        </p:txBody>
      </p:sp>
      <p:sp>
        <p:nvSpPr>
          <p:cNvPr id="40964" name="TextBox 10"/>
          <p:cNvSpPr txBox="1">
            <a:spLocks noChangeArrowheads="1"/>
          </p:cNvSpPr>
          <p:nvPr/>
        </p:nvSpPr>
        <p:spPr bwMode="auto">
          <a:xfrm>
            <a:off x="773113" y="3089275"/>
            <a:ext cx="2078037" cy="369888"/>
          </a:xfrm>
          <a:prstGeom prst="rect">
            <a:avLst/>
          </a:prstGeom>
          <a:noFill/>
          <a:ln w="9525">
            <a:noFill/>
            <a:miter lim="800000"/>
            <a:headEnd/>
            <a:tailEnd/>
          </a:ln>
        </p:spPr>
        <p:txBody>
          <a:bodyPr>
            <a:prstTxWarp prst="textNoShape">
              <a:avLst/>
            </a:prstTxWarp>
            <a:spAutoFit/>
          </a:bodyPr>
          <a:lstStyle/>
          <a:p>
            <a:r>
              <a:rPr lang="en-US">
                <a:solidFill>
                  <a:prstClr val="black"/>
                </a:solidFill>
                <a:latin typeface="Calibri" charset="0"/>
              </a:rPr>
              <a:t>.   </a:t>
            </a:r>
          </a:p>
        </p:txBody>
      </p:sp>
      <p:pic>
        <p:nvPicPr>
          <p:cNvPr id="40965" name="Picture 4" descr="FM90_ext_curve_3D.pdf"/>
          <p:cNvPicPr>
            <a:picLocks noChangeAspect="1"/>
          </p:cNvPicPr>
          <p:nvPr/>
        </p:nvPicPr>
        <p:blipFill>
          <a:blip r:embed="rId5"/>
          <a:srcRect/>
          <a:stretch>
            <a:fillRect/>
          </a:stretch>
        </p:blipFill>
        <p:spPr bwMode="auto">
          <a:xfrm>
            <a:off x="-311150" y="2132013"/>
            <a:ext cx="6230938" cy="3487737"/>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0-09-01 at 10.36.57 PM.png"/>
          <p:cNvPicPr>
            <a:picLocks noChangeAspect="1"/>
          </p:cNvPicPr>
          <p:nvPr/>
        </p:nvPicPr>
        <p:blipFill>
          <a:blip r:embed="rId4"/>
          <a:stretch>
            <a:fillRect/>
          </a:stretch>
        </p:blipFill>
        <p:spPr>
          <a:xfrm>
            <a:off x="0" y="6460"/>
            <a:ext cx="9143999" cy="1107618"/>
          </a:xfrm>
          <a:prstGeom prst="rect">
            <a:avLst/>
          </a:prstGeom>
        </p:spPr>
      </p:pic>
      <p:sp>
        <p:nvSpPr>
          <p:cNvPr id="2" name="Title 1"/>
          <p:cNvSpPr>
            <a:spLocks noGrp="1"/>
          </p:cNvSpPr>
          <p:nvPr>
            <p:ph type="title"/>
          </p:nvPr>
        </p:nvSpPr>
        <p:spPr>
          <a:xfrm>
            <a:off x="457200" y="35582"/>
            <a:ext cx="8229600" cy="1143000"/>
          </a:xfrm>
        </p:spPr>
        <p:txBody>
          <a:bodyPr/>
          <a:lstStyle/>
          <a:p>
            <a:r>
              <a:rPr lang="en-GB" dirty="0" smtClean="0">
                <a:solidFill>
                  <a:srgbClr val="FFFFFF"/>
                </a:solidFill>
              </a:rPr>
              <a:t>General dust facts</a:t>
            </a:r>
            <a:endParaRPr lang="en-GB" dirty="0">
              <a:solidFill>
                <a:srgbClr val="FFFFFF"/>
              </a:solidFill>
            </a:endParaRPr>
          </a:p>
        </p:txBody>
      </p:sp>
      <p:sp>
        <p:nvSpPr>
          <p:cNvPr id="3" name="Content Placeholder 2"/>
          <p:cNvSpPr>
            <a:spLocks noGrp="1"/>
          </p:cNvSpPr>
          <p:nvPr>
            <p:ph idx="1"/>
          </p:nvPr>
        </p:nvSpPr>
        <p:spPr>
          <a:xfrm>
            <a:off x="457200" y="1355672"/>
            <a:ext cx="8571184" cy="5257800"/>
          </a:xfrm>
        </p:spPr>
        <p:txBody>
          <a:bodyPr>
            <a:normAutofit fontScale="85000" lnSpcReduction="20000"/>
          </a:bodyPr>
          <a:lstStyle/>
          <a:p>
            <a:r>
              <a:rPr lang="en-GB" b="1" dirty="0" smtClean="0"/>
              <a:t>Nucleation</a:t>
            </a:r>
            <a:r>
              <a:rPr lang="en-GB" dirty="0" smtClean="0"/>
              <a:t> – requires </a:t>
            </a:r>
            <a:r>
              <a:rPr lang="en-GB" dirty="0" err="1" smtClean="0"/>
              <a:t>supersaturation</a:t>
            </a:r>
            <a:r>
              <a:rPr lang="en-GB" dirty="0" smtClean="0"/>
              <a:t> pressure</a:t>
            </a:r>
          </a:p>
          <a:p>
            <a:endParaRPr lang="en-GB" dirty="0" smtClean="0"/>
          </a:p>
          <a:p>
            <a:endParaRPr lang="en-GB" dirty="0" smtClean="0"/>
          </a:p>
          <a:p>
            <a:r>
              <a:rPr lang="en-GB" dirty="0" smtClean="0"/>
              <a:t>Change of dust mass:</a:t>
            </a:r>
          </a:p>
          <a:p>
            <a:pPr lvl="1"/>
            <a:r>
              <a:rPr lang="en-GB" b="1" dirty="0" smtClean="0"/>
              <a:t>Growth</a:t>
            </a:r>
            <a:r>
              <a:rPr lang="en-GB" dirty="0" smtClean="0"/>
              <a:t> – when smaller dust particle increase its size</a:t>
            </a:r>
          </a:p>
          <a:p>
            <a:pPr lvl="1"/>
            <a:r>
              <a:rPr lang="en-GB" b="1" dirty="0" smtClean="0"/>
              <a:t>Destruction</a:t>
            </a:r>
            <a:r>
              <a:rPr lang="en-GB" dirty="0" smtClean="0"/>
              <a:t> – when dust grain evaporates into gas phase</a:t>
            </a:r>
          </a:p>
          <a:p>
            <a:endParaRPr lang="en-GB" dirty="0" smtClean="0"/>
          </a:p>
          <a:p>
            <a:r>
              <a:rPr lang="en-GB" dirty="0" smtClean="0"/>
              <a:t>No change of dust mass:</a:t>
            </a:r>
          </a:p>
          <a:p>
            <a:pPr lvl="1"/>
            <a:r>
              <a:rPr lang="en-GB" b="1" dirty="0" smtClean="0"/>
              <a:t>Shattering</a:t>
            </a:r>
            <a:r>
              <a:rPr lang="en-GB" dirty="0" smtClean="0"/>
              <a:t> – when larger grain is spilt into smaller dust grains</a:t>
            </a:r>
          </a:p>
          <a:p>
            <a:pPr lvl="1"/>
            <a:r>
              <a:rPr lang="en-GB" b="1" dirty="0" smtClean="0"/>
              <a:t>Coagulation</a:t>
            </a:r>
            <a:r>
              <a:rPr lang="en-GB" dirty="0" smtClean="0"/>
              <a:t> – smaller grains form larger grains</a:t>
            </a:r>
          </a:p>
          <a:p>
            <a:pPr>
              <a:buNone/>
            </a:pPr>
            <a:endParaRPr lang="en-GB" dirty="0" smtClean="0"/>
          </a:p>
          <a:p>
            <a:r>
              <a:rPr lang="en-GB" dirty="0" smtClean="0"/>
              <a:t>Most abundant elements available for dust: </a:t>
            </a:r>
          </a:p>
          <a:p>
            <a:pPr lvl="1"/>
            <a:r>
              <a:rPr lang="en-GB" dirty="0" smtClean="0"/>
              <a:t>C, O, Mg, Si, S and Fe</a:t>
            </a:r>
          </a:p>
        </p:txBody>
      </p:sp>
      <p:graphicFrame>
        <p:nvGraphicFramePr>
          <p:cNvPr id="4" name="Object 3"/>
          <p:cNvGraphicFramePr>
            <a:graphicFrameLocks noChangeAspect="1"/>
          </p:cNvGraphicFramePr>
          <p:nvPr/>
        </p:nvGraphicFramePr>
        <p:xfrm>
          <a:off x="4705360" y="1943105"/>
          <a:ext cx="1569944" cy="878104"/>
        </p:xfrm>
        <a:graphic>
          <a:graphicData uri="http://schemas.openxmlformats.org/presentationml/2006/ole">
            <mc:AlternateContent xmlns:mc="http://schemas.openxmlformats.org/markup-compatibility/2006">
              <mc:Choice xmlns:v="urn:schemas-microsoft-com:vml" Requires="v">
                <p:oleObj spid="_x0000_s1071" name="Equation" r:id="rId5" imgW="749300" imgH="419100" progId="Equation.3">
                  <p:embed/>
                </p:oleObj>
              </mc:Choice>
              <mc:Fallback>
                <p:oleObj name="Equation" r:id="rId5" imgW="749300" imgH="4191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5360" y="1943105"/>
                        <a:ext cx="1569944" cy="878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137218" name="Rectangle 2"/>
          <p:cNvSpPr>
            <a:spLocks noGrp="1" noChangeArrowheads="1"/>
          </p:cNvSpPr>
          <p:nvPr>
            <p:ph type="title"/>
          </p:nvPr>
        </p:nvSpPr>
        <p:spPr>
          <a:xfrm>
            <a:off x="685800" y="76200"/>
            <a:ext cx="7772400" cy="1143000"/>
          </a:xfrm>
        </p:spPr>
        <p:txBody>
          <a:bodyPr/>
          <a:lstStyle/>
          <a:p>
            <a:r>
              <a:rPr lang="da-DK" sz="3600" dirty="0" err="1" smtClean="0">
                <a:solidFill>
                  <a:srgbClr val="FFFFFF"/>
                </a:solidFill>
              </a:rPr>
              <a:t>Dust</a:t>
            </a:r>
            <a:r>
              <a:rPr lang="da-DK" sz="3600" dirty="0" smtClean="0">
                <a:solidFill>
                  <a:srgbClr val="FFFFFF"/>
                </a:solidFill>
              </a:rPr>
              <a:t> formation in cool red </a:t>
            </a:r>
            <a:r>
              <a:rPr lang="da-DK" sz="3600" dirty="0" err="1" smtClean="0">
                <a:solidFill>
                  <a:srgbClr val="FFFFFF"/>
                </a:solidFill>
              </a:rPr>
              <a:t>giants</a:t>
            </a:r>
            <a:endParaRPr lang="da-DK" sz="3600" dirty="0">
              <a:solidFill>
                <a:srgbClr val="FFFFFF"/>
              </a:solidFill>
            </a:endParaRPr>
          </a:p>
        </p:txBody>
      </p:sp>
      <p:sp>
        <p:nvSpPr>
          <p:cNvPr id="137219" name="Rectangle 3"/>
          <p:cNvSpPr>
            <a:spLocks noGrp="1" noChangeArrowheads="1"/>
          </p:cNvSpPr>
          <p:nvPr>
            <p:ph type="body" idx="1"/>
          </p:nvPr>
        </p:nvSpPr>
        <p:spPr/>
        <p:txBody>
          <a:bodyPr/>
          <a:lstStyle/>
          <a:p>
            <a:endParaRPr lang="en-US"/>
          </a:p>
        </p:txBody>
      </p:sp>
      <p:pic>
        <p:nvPicPr>
          <p:cNvPr id="137220" name="Picture 4" descr="AGBcha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317625"/>
            <a:ext cx="8610600" cy="53879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95363" y="6336834"/>
            <a:ext cx="2484876" cy="369332"/>
          </a:xfrm>
          <a:prstGeom prst="rect">
            <a:avLst/>
          </a:prstGeom>
          <a:noFill/>
        </p:spPr>
        <p:txBody>
          <a:bodyPr wrap="square" rtlCol="0">
            <a:spAutoFit/>
          </a:bodyPr>
          <a:lstStyle/>
          <a:p>
            <a:r>
              <a:rPr lang="en-US" dirty="0" smtClean="0"/>
              <a:t>Courtesy Peter </a:t>
            </a:r>
            <a:r>
              <a:rPr lang="en-US" dirty="0" err="1" smtClean="0"/>
              <a:t>Woike</a:t>
            </a:r>
            <a:endParaRPr lang="en-US" dirty="0"/>
          </a:p>
        </p:txBody>
      </p:sp>
    </p:spTree>
    <p:extLst>
      <p:ext uri="{BB962C8B-B14F-4D97-AF65-F5344CB8AC3E}">
        <p14:creationId xmlns:p14="http://schemas.microsoft.com/office/powerpoint/2010/main" val="370958393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0-09-01 at 10.36.57 PM.png"/>
          <p:cNvPicPr>
            <a:picLocks noChangeAspect="1"/>
          </p:cNvPicPr>
          <p:nvPr/>
        </p:nvPicPr>
        <p:blipFill>
          <a:blip r:embed="rId3"/>
          <a:stretch>
            <a:fillRect/>
          </a:stretch>
        </p:blipFill>
        <p:spPr>
          <a:xfrm>
            <a:off x="0" y="6460"/>
            <a:ext cx="9143999" cy="1107618"/>
          </a:xfrm>
          <a:prstGeom prst="rect">
            <a:avLst/>
          </a:prstGeom>
        </p:spPr>
      </p:pic>
      <p:pic>
        <p:nvPicPr>
          <p:cNvPr id="39938" name="Picture 2" descr="jena_lab"/>
          <p:cNvPicPr>
            <a:picLocks noChangeAspect="1" noChangeArrowheads="1"/>
          </p:cNvPicPr>
          <p:nvPr/>
        </p:nvPicPr>
        <p:blipFill>
          <a:blip r:embed="rId4"/>
          <a:srcRect/>
          <a:stretch>
            <a:fillRect/>
          </a:stretch>
        </p:blipFill>
        <p:spPr bwMode="auto">
          <a:xfrm>
            <a:off x="4191000" y="3460750"/>
            <a:ext cx="4800600" cy="3244850"/>
          </a:xfrm>
          <a:prstGeom prst="rect">
            <a:avLst/>
          </a:prstGeom>
          <a:noFill/>
        </p:spPr>
      </p:pic>
      <p:sp>
        <p:nvSpPr>
          <p:cNvPr id="39939" name="Rectangle 3"/>
          <p:cNvSpPr>
            <a:spLocks noGrp="1" noChangeArrowheads="1"/>
          </p:cNvSpPr>
          <p:nvPr>
            <p:ph type="title"/>
          </p:nvPr>
        </p:nvSpPr>
        <p:spPr>
          <a:xfrm>
            <a:off x="152400" y="-46776"/>
            <a:ext cx="8763000" cy="1143000"/>
          </a:xfrm>
        </p:spPr>
        <p:txBody>
          <a:bodyPr>
            <a:normAutofit fontScale="90000"/>
          </a:bodyPr>
          <a:lstStyle/>
          <a:p>
            <a:r>
              <a:rPr lang="en-GB" sz="3800" dirty="0">
                <a:solidFill>
                  <a:srgbClr val="FFFFFF"/>
                </a:solidFill>
              </a:rPr>
              <a:t>Spectroscopy of stellar dust analogues - what can be characterised</a:t>
            </a:r>
            <a:endParaRPr lang="en-GB" dirty="0">
              <a:solidFill>
                <a:srgbClr val="FFFFFF"/>
              </a:solidFill>
            </a:endParaRPr>
          </a:p>
        </p:txBody>
      </p:sp>
      <p:sp>
        <p:nvSpPr>
          <p:cNvPr id="39940" name="Text Box 4"/>
          <p:cNvSpPr txBox="1">
            <a:spLocks noChangeArrowheads="1"/>
          </p:cNvSpPr>
          <p:nvPr/>
        </p:nvSpPr>
        <p:spPr bwMode="auto">
          <a:xfrm>
            <a:off x="304800" y="1469703"/>
            <a:ext cx="8229600" cy="1800225"/>
          </a:xfrm>
          <a:prstGeom prst="rect">
            <a:avLst/>
          </a:prstGeom>
          <a:noFill/>
          <a:ln w="9525">
            <a:noFill/>
            <a:miter lim="800000"/>
            <a:headEnd/>
            <a:tailEnd/>
          </a:ln>
        </p:spPr>
        <p:txBody>
          <a:bodyPr>
            <a:prstTxWarp prst="textNoShape">
              <a:avLst/>
            </a:prstTxWarp>
            <a:spAutoFit/>
          </a:bodyPr>
          <a:lstStyle/>
          <a:p>
            <a:pPr eaLnBrk="1" hangingPunct="1"/>
            <a:r>
              <a:rPr lang="de-DE" sz="2800" dirty="0">
                <a:latin typeface="Times New Roman" charset="0"/>
              </a:rPr>
              <a:t>- </a:t>
            </a:r>
            <a:r>
              <a:rPr lang="en-GB" sz="2800" dirty="0">
                <a:latin typeface="Times New Roman" charset="0"/>
              </a:rPr>
              <a:t>influence of chemical composition and bonding</a:t>
            </a:r>
          </a:p>
          <a:p>
            <a:pPr eaLnBrk="1" hangingPunct="1"/>
            <a:r>
              <a:rPr lang="en-GB" sz="2800" dirty="0">
                <a:latin typeface="Times New Roman" charset="0"/>
              </a:rPr>
              <a:t>- influence of lattice structure (crystalline - amorphous)</a:t>
            </a:r>
          </a:p>
          <a:p>
            <a:pPr eaLnBrk="1" hangingPunct="1"/>
            <a:r>
              <a:rPr lang="en-GB" sz="2800" dirty="0">
                <a:latin typeface="Times New Roman" charset="0"/>
              </a:rPr>
              <a:t>- influence of morphology (shape, agglomeration)</a:t>
            </a:r>
          </a:p>
          <a:p>
            <a:pPr eaLnBrk="1" hangingPunct="1"/>
            <a:r>
              <a:rPr lang="en-GB" sz="2800" dirty="0">
                <a:latin typeface="Times New Roman" charset="0"/>
              </a:rPr>
              <a:t>- influence of grain sizes</a:t>
            </a:r>
            <a:endParaRPr lang="de-DE" sz="2800" dirty="0">
              <a:latin typeface="Times New Roman" charset="0"/>
            </a:endParaRPr>
          </a:p>
        </p:txBody>
      </p:sp>
      <p:sp>
        <p:nvSpPr>
          <p:cNvPr id="39941" name="Text Box 5"/>
          <p:cNvSpPr txBox="1">
            <a:spLocks noChangeArrowheads="1"/>
          </p:cNvSpPr>
          <p:nvPr/>
        </p:nvSpPr>
        <p:spPr bwMode="auto">
          <a:xfrm>
            <a:off x="76200" y="6096000"/>
            <a:ext cx="3429000" cy="581025"/>
          </a:xfrm>
          <a:prstGeom prst="rect">
            <a:avLst/>
          </a:prstGeom>
          <a:noFill/>
          <a:ln w="9525">
            <a:noFill/>
            <a:miter lim="800000"/>
            <a:headEnd/>
            <a:tailEnd/>
          </a:ln>
        </p:spPr>
        <p:txBody>
          <a:bodyPr>
            <a:prstTxWarp prst="textNoShape">
              <a:avLst/>
            </a:prstTxWarp>
            <a:spAutoFit/>
          </a:bodyPr>
          <a:lstStyle/>
          <a:p>
            <a:pPr algn="ctr">
              <a:spcBef>
                <a:spcPct val="50000"/>
              </a:spcBef>
            </a:pPr>
            <a:r>
              <a:rPr lang="en-US" sz="1600"/>
              <a:t>Thomas Posch with the near-IR spectrometer in the Jena laboratory</a:t>
            </a:r>
            <a:endParaRPr lang="en-US" sz="2000"/>
          </a:p>
        </p:txBody>
      </p:sp>
      <p:sp>
        <p:nvSpPr>
          <p:cNvPr id="39942" name="Text Box 6"/>
          <p:cNvSpPr txBox="1">
            <a:spLocks noChangeArrowheads="1"/>
          </p:cNvSpPr>
          <p:nvPr/>
        </p:nvSpPr>
        <p:spPr bwMode="auto">
          <a:xfrm>
            <a:off x="304800" y="4724400"/>
            <a:ext cx="38100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atin typeface="Arial" charset="0"/>
              </a:rPr>
              <a:t>Star formation in Aquila</a:t>
            </a:r>
          </a:p>
        </p:txBody>
      </p:sp>
      <p:pic>
        <p:nvPicPr>
          <p:cNvPr id="145410"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3344863"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Image 3" descr="Planck_P545-P857-I100_410px.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2288" y="1752600"/>
            <a:ext cx="4659312" cy="3817938"/>
          </a:xfrm>
          <a:prstGeom prst="rect">
            <a:avLst/>
          </a:prstGeom>
          <a:noFill/>
          <a:ln w="317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45412" name="Rectangle 20"/>
          <p:cNvSpPr>
            <a:spLocks noChangeArrowheads="1"/>
          </p:cNvSpPr>
          <p:nvPr/>
        </p:nvSpPr>
        <p:spPr bwMode="auto">
          <a:xfrm>
            <a:off x="5181600" y="4248150"/>
            <a:ext cx="212725" cy="176213"/>
          </a:xfrm>
          <a:prstGeom prst="rect">
            <a:avLst/>
          </a:prstGeom>
          <a:noFill/>
          <a:ln w="28575">
            <a:solidFill>
              <a:srgbClr val="C1C2BE"/>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defTabSz="914400" fontAlgn="base">
              <a:spcBef>
                <a:spcPct val="0"/>
              </a:spcBef>
              <a:spcAft>
                <a:spcPct val="0"/>
              </a:spcAft>
            </a:pPr>
            <a:endParaRPr lang="fr-FR" sz="1200" smtClean="0">
              <a:solidFill>
                <a:srgbClr val="FFFF00"/>
              </a:solidFill>
              <a:latin typeface="Verdana" charset="0"/>
              <a:ea typeface="ＭＳ Ｐゴシック" charset="0"/>
              <a:cs typeface="ＭＳ Ｐゴシック" charset="0"/>
              <a:sym typeface="Times" charset="0"/>
            </a:endParaRPr>
          </a:p>
        </p:txBody>
      </p:sp>
      <p:cxnSp>
        <p:nvCxnSpPr>
          <p:cNvPr id="145413" name="Connecteur droit 8"/>
          <p:cNvCxnSpPr>
            <a:cxnSpLocks noChangeShapeType="1"/>
            <a:endCxn id="145412" idx="0"/>
          </p:cNvCxnSpPr>
          <p:nvPr/>
        </p:nvCxnSpPr>
        <p:spPr bwMode="auto">
          <a:xfrm rot="16200000" flipH="1">
            <a:off x="3417888" y="2378075"/>
            <a:ext cx="2033587" cy="1706563"/>
          </a:xfrm>
          <a:prstGeom prst="line">
            <a:avLst/>
          </a:prstGeom>
          <a:noFill/>
          <a:ln w="28575">
            <a:solidFill>
              <a:srgbClr val="C1C2BE"/>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5414" name="Connecteur droit 10"/>
          <p:cNvCxnSpPr>
            <a:cxnSpLocks noChangeShapeType="1"/>
            <a:endCxn id="145412" idx="2"/>
          </p:cNvCxnSpPr>
          <p:nvPr/>
        </p:nvCxnSpPr>
        <p:spPr bwMode="auto">
          <a:xfrm flipV="1">
            <a:off x="3581400" y="4424363"/>
            <a:ext cx="1706563" cy="914400"/>
          </a:xfrm>
          <a:prstGeom prst="line">
            <a:avLst/>
          </a:prstGeom>
          <a:noFill/>
          <a:ln w="28575">
            <a:solidFill>
              <a:srgbClr val="C1C2BE"/>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5415" name="Rectangle 23"/>
          <p:cNvSpPr>
            <a:spLocks noChangeArrowheads="1"/>
          </p:cNvSpPr>
          <p:nvPr/>
        </p:nvSpPr>
        <p:spPr bwMode="auto">
          <a:xfrm>
            <a:off x="4343400" y="5638800"/>
            <a:ext cx="3759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GB" sz="2800" smtClean="0">
                <a:solidFill>
                  <a:srgbClr val="FFFFFF"/>
                </a:solidFill>
                <a:latin typeface="Tahoma" charset="0"/>
                <a:ea typeface="ＭＳ Ｐゴシック" charset="0"/>
                <a:cs typeface="Tahoma" charset="0"/>
                <a:sym typeface="Times" charset="0"/>
              </a:rPr>
              <a:t>Planck + IRAS </a:t>
            </a:r>
          </a:p>
          <a:p>
            <a:pPr defTabSz="914400" fontAlgn="base">
              <a:spcBef>
                <a:spcPct val="0"/>
              </a:spcBef>
              <a:spcAft>
                <a:spcPct val="0"/>
              </a:spcAft>
            </a:pPr>
            <a:r>
              <a:rPr lang="en-GB" sz="2400" smtClean="0">
                <a:solidFill>
                  <a:srgbClr val="FFFFFF"/>
                </a:solidFill>
                <a:latin typeface="Tahoma" charset="0"/>
                <a:ea typeface="ＭＳ Ｐゴシック" charset="0"/>
                <a:cs typeface="Tahoma" charset="0"/>
                <a:sym typeface="Times" charset="0"/>
              </a:rPr>
              <a:t>100/350/540 </a:t>
            </a:r>
            <a:r>
              <a:rPr lang="en-GB" sz="2400" smtClean="0">
                <a:solidFill>
                  <a:srgbClr val="FFFFFF"/>
                </a:solidFill>
                <a:latin typeface="Symbol" charset="0"/>
                <a:ea typeface="ＭＳ Ｐゴシック" charset="0"/>
                <a:cs typeface="Tahoma" charset="0"/>
                <a:sym typeface="Times" charset="0"/>
              </a:rPr>
              <a:t>m</a:t>
            </a:r>
            <a:r>
              <a:rPr lang="en-GB" sz="2400" smtClean="0">
                <a:solidFill>
                  <a:srgbClr val="FFFFFF"/>
                </a:solidFill>
                <a:latin typeface="Tahoma" charset="0"/>
                <a:ea typeface="ＭＳ Ｐゴシック" charset="0"/>
                <a:cs typeface="Tahoma" charset="0"/>
                <a:sym typeface="Times" charset="0"/>
              </a:rPr>
              <a:t>m</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f12"/>
          <p:cNvPicPr>
            <a:picLocks noChangeAspect="1" noChangeArrowheads="1"/>
          </p:cNvPicPr>
          <p:nvPr/>
        </p:nvPicPr>
        <p:blipFill>
          <a:blip r:embed="rId3"/>
          <a:srcRect/>
          <a:stretch>
            <a:fillRect/>
          </a:stretch>
        </p:blipFill>
        <p:spPr bwMode="auto">
          <a:xfrm>
            <a:off x="5199063" y="762000"/>
            <a:ext cx="4021137" cy="5791200"/>
          </a:xfrm>
          <a:prstGeom prst="rect">
            <a:avLst/>
          </a:prstGeom>
          <a:noFill/>
          <a:ln w="9525">
            <a:noFill/>
            <a:miter lim="800000"/>
            <a:headEnd/>
            <a:tailEnd/>
          </a:ln>
        </p:spPr>
      </p:pic>
      <p:pic>
        <p:nvPicPr>
          <p:cNvPr id="60419" name="Picture 3" descr="f7"/>
          <p:cNvPicPr>
            <a:picLocks noChangeAspect="1" noChangeArrowheads="1"/>
          </p:cNvPicPr>
          <p:nvPr/>
        </p:nvPicPr>
        <p:blipFill>
          <a:blip r:embed="rId4"/>
          <a:srcRect/>
          <a:stretch>
            <a:fillRect/>
          </a:stretch>
        </p:blipFill>
        <p:spPr bwMode="auto">
          <a:xfrm>
            <a:off x="12700" y="685800"/>
            <a:ext cx="4021138" cy="5791200"/>
          </a:xfrm>
          <a:prstGeom prst="rect">
            <a:avLst/>
          </a:prstGeom>
          <a:noFill/>
          <a:ln w="9525">
            <a:noFill/>
            <a:miter lim="800000"/>
            <a:headEnd/>
            <a:tailEnd/>
          </a:ln>
        </p:spPr>
      </p:pic>
      <p:pic>
        <p:nvPicPr>
          <p:cNvPr id="11" name="Picture 10" descr="Screen shot 2010-09-01 at 10.36.57 PM.png"/>
          <p:cNvPicPr>
            <a:picLocks noChangeAspect="1"/>
          </p:cNvPicPr>
          <p:nvPr/>
        </p:nvPicPr>
        <p:blipFill>
          <a:blip r:embed="rId5"/>
          <a:stretch>
            <a:fillRect/>
          </a:stretch>
        </p:blipFill>
        <p:spPr>
          <a:xfrm>
            <a:off x="601" y="0"/>
            <a:ext cx="9143999" cy="1107618"/>
          </a:xfrm>
          <a:prstGeom prst="rect">
            <a:avLst/>
          </a:prstGeom>
        </p:spPr>
      </p:pic>
      <p:sp>
        <p:nvSpPr>
          <p:cNvPr id="60420" name="Rectangle 4"/>
          <p:cNvSpPr>
            <a:spLocks noGrp="1" noChangeArrowheads="1"/>
          </p:cNvSpPr>
          <p:nvPr>
            <p:ph type="title"/>
          </p:nvPr>
        </p:nvSpPr>
        <p:spPr>
          <a:xfrm>
            <a:off x="0" y="6460"/>
            <a:ext cx="9144000" cy="1107618"/>
          </a:xfrm>
        </p:spPr>
        <p:txBody>
          <a:bodyPr>
            <a:normAutofit/>
          </a:bodyPr>
          <a:lstStyle/>
          <a:p>
            <a:pPr eaLnBrk="1" hangingPunct="1"/>
            <a:r>
              <a:rPr lang="en-GB" dirty="0">
                <a:solidFill>
                  <a:srgbClr val="FFFFFF"/>
                </a:solidFill>
              </a:rPr>
              <a:t>Cosmic dust analogous</a:t>
            </a:r>
          </a:p>
        </p:txBody>
      </p:sp>
      <p:sp>
        <p:nvSpPr>
          <p:cNvPr id="60421" name="Rectangle 5"/>
          <p:cNvSpPr>
            <a:spLocks noChangeArrowheads="1"/>
          </p:cNvSpPr>
          <p:nvPr/>
        </p:nvSpPr>
        <p:spPr bwMode="auto">
          <a:xfrm>
            <a:off x="381000" y="852488"/>
            <a:ext cx="4572000" cy="366712"/>
          </a:xfrm>
          <a:prstGeom prst="rect">
            <a:avLst/>
          </a:prstGeom>
          <a:noFill/>
          <a:ln w="9525">
            <a:noFill/>
            <a:miter lim="800000"/>
            <a:headEnd/>
            <a:tailEnd/>
          </a:ln>
        </p:spPr>
        <p:txBody>
          <a:bodyPr>
            <a:prstTxWarp prst="textNoShape">
              <a:avLst/>
            </a:prstTxWarp>
            <a:spAutoFit/>
          </a:bodyPr>
          <a:lstStyle/>
          <a:p>
            <a:pPr>
              <a:spcBef>
                <a:spcPct val="50000"/>
              </a:spcBef>
            </a:pPr>
            <a:endParaRPr lang="en-GB">
              <a:latin typeface="Times New Roman" pitchFamily="1" charset="0"/>
            </a:endParaRPr>
          </a:p>
        </p:txBody>
      </p:sp>
      <p:sp>
        <p:nvSpPr>
          <p:cNvPr id="60422" name="Text Box 6"/>
          <p:cNvSpPr txBox="1">
            <a:spLocks noChangeArrowheads="1"/>
          </p:cNvSpPr>
          <p:nvPr/>
        </p:nvSpPr>
        <p:spPr bwMode="auto">
          <a:xfrm>
            <a:off x="6425640" y="6429669"/>
            <a:ext cx="3200400" cy="396875"/>
          </a:xfrm>
          <a:prstGeom prst="rect">
            <a:avLst/>
          </a:prstGeom>
          <a:noFill/>
          <a:ln w="9525">
            <a:noFill/>
            <a:miter lim="800000"/>
            <a:headEnd/>
            <a:tailEnd/>
          </a:ln>
        </p:spPr>
        <p:txBody>
          <a:bodyPr>
            <a:prstTxWarp prst="textNoShape">
              <a:avLst/>
            </a:prstTxWarp>
            <a:spAutoFit/>
          </a:bodyPr>
          <a:lstStyle/>
          <a:p>
            <a:pPr algn="ctr">
              <a:spcBef>
                <a:spcPct val="50000"/>
              </a:spcBef>
            </a:pPr>
            <a:r>
              <a:rPr lang="da-DK" sz="2000" dirty="0" err="1">
                <a:latin typeface="Times New Roman" pitchFamily="1" charset="0"/>
              </a:rPr>
              <a:t>Posch</a:t>
            </a:r>
            <a:r>
              <a:rPr lang="da-DK" sz="2000" dirty="0">
                <a:latin typeface="Times New Roman" pitchFamily="1" charset="0"/>
              </a:rPr>
              <a:t> et al.</a:t>
            </a:r>
            <a:r>
              <a:rPr lang="da-DK" sz="2000" dirty="0" smtClean="0">
                <a:latin typeface="Times New Roman" pitchFamily="1" charset="0"/>
              </a:rPr>
              <a:t> 2005</a:t>
            </a:r>
            <a:endParaRPr lang="da-DK" sz="2000" dirty="0">
              <a:latin typeface="Times New Roman" pitchFamily="1" charset="0"/>
            </a:endParaRPr>
          </a:p>
        </p:txBody>
      </p:sp>
      <p:sp>
        <p:nvSpPr>
          <p:cNvPr id="60423" name="Text Box 7"/>
          <p:cNvSpPr txBox="1">
            <a:spLocks noChangeArrowheads="1"/>
          </p:cNvSpPr>
          <p:nvPr/>
        </p:nvSpPr>
        <p:spPr bwMode="auto">
          <a:xfrm>
            <a:off x="201360" y="6082926"/>
            <a:ext cx="5362907" cy="707886"/>
          </a:xfrm>
          <a:prstGeom prst="rect">
            <a:avLst/>
          </a:prstGeom>
          <a:noFill/>
          <a:ln w="9525">
            <a:noFill/>
            <a:miter lim="800000"/>
            <a:headEnd/>
            <a:tailEnd/>
          </a:ln>
        </p:spPr>
        <p:txBody>
          <a:bodyPr wrap="square">
            <a:prstTxWarp prst="textNoShape">
              <a:avLst/>
            </a:prstTxWarp>
            <a:spAutoFit/>
          </a:bodyPr>
          <a:lstStyle/>
          <a:p>
            <a:pPr algn="ctr">
              <a:spcBef>
                <a:spcPct val="50000"/>
              </a:spcBef>
            </a:pPr>
            <a:r>
              <a:rPr lang="en-GB" sz="2000" dirty="0">
                <a:latin typeface="Times New Roman" pitchFamily="1" charset="0"/>
              </a:rPr>
              <a:t>Attempt to identify the 21</a:t>
            </a:r>
            <a:r>
              <a:rPr lang="en-GB" sz="2000" dirty="0">
                <a:latin typeface="Times New Roman" pitchFamily="1" charset="0"/>
                <a:sym typeface="Symbol" pitchFamily="1" charset="2"/>
              </a:rPr>
              <a:t>m feature observed in C-rich proto-planetary nebulae.</a:t>
            </a:r>
            <a:endParaRPr lang="en-GB" sz="2000" dirty="0">
              <a:latin typeface="Times New Roman" pitchFamily="1" charset="0"/>
            </a:endParaRPr>
          </a:p>
        </p:txBody>
      </p:sp>
      <p:pic>
        <p:nvPicPr>
          <p:cNvPr id="60424" name="Picture 8" descr="SiCwSiO"/>
          <p:cNvPicPr>
            <a:picLocks noChangeAspect="1" noChangeArrowheads="1"/>
          </p:cNvPicPr>
          <p:nvPr/>
        </p:nvPicPr>
        <p:blipFill>
          <a:blip r:embed="rId6"/>
          <a:srcRect/>
          <a:stretch>
            <a:fillRect/>
          </a:stretch>
        </p:blipFill>
        <p:spPr bwMode="auto">
          <a:xfrm>
            <a:off x="2895600" y="2630488"/>
            <a:ext cx="1560513" cy="1712912"/>
          </a:xfrm>
          <a:prstGeom prst="rect">
            <a:avLst/>
          </a:prstGeom>
          <a:noFill/>
          <a:ln w="9525">
            <a:noFill/>
            <a:miter lim="800000"/>
            <a:headEnd/>
            <a:tailEnd/>
          </a:ln>
        </p:spPr>
      </p:pic>
      <p:sp>
        <p:nvSpPr>
          <p:cNvPr id="60425" name="Text Box 9"/>
          <p:cNvSpPr txBox="1">
            <a:spLocks noChangeArrowheads="1"/>
          </p:cNvSpPr>
          <p:nvPr/>
        </p:nvSpPr>
        <p:spPr bwMode="auto">
          <a:xfrm>
            <a:off x="7696200" y="2057400"/>
            <a:ext cx="990600" cy="457200"/>
          </a:xfrm>
          <a:prstGeom prst="rect">
            <a:avLst/>
          </a:prstGeom>
          <a:noFill/>
          <a:ln w="9525">
            <a:noFill/>
            <a:miter lim="800000"/>
            <a:headEnd/>
            <a:tailEnd/>
          </a:ln>
        </p:spPr>
        <p:txBody>
          <a:bodyPr>
            <a:prstTxWarp prst="textNoShape">
              <a:avLst/>
            </a:prstTxWarp>
            <a:spAutoFit/>
          </a:bodyPr>
          <a:lstStyle/>
          <a:p>
            <a:pPr>
              <a:spcBef>
                <a:spcPct val="50000"/>
              </a:spcBef>
            </a:pPr>
            <a:r>
              <a:rPr lang="da-DK" b="1">
                <a:latin typeface="Times New Roman" pitchFamily="1" charset="0"/>
              </a:rPr>
              <a:t>FeO</a:t>
            </a:r>
          </a:p>
        </p:txBody>
      </p:sp>
      <p:sp>
        <p:nvSpPr>
          <p:cNvPr id="60426" name="Text Box 10"/>
          <p:cNvSpPr txBox="1">
            <a:spLocks noChangeArrowheads="1"/>
          </p:cNvSpPr>
          <p:nvPr/>
        </p:nvSpPr>
        <p:spPr bwMode="auto">
          <a:xfrm>
            <a:off x="2667000" y="2133600"/>
            <a:ext cx="2209800" cy="457200"/>
          </a:xfrm>
          <a:prstGeom prst="rect">
            <a:avLst/>
          </a:prstGeom>
          <a:noFill/>
          <a:ln w="9525">
            <a:noFill/>
            <a:miter lim="800000"/>
            <a:headEnd/>
            <a:tailEnd/>
          </a:ln>
        </p:spPr>
        <p:txBody>
          <a:bodyPr>
            <a:prstTxWarp prst="textNoShape">
              <a:avLst/>
            </a:prstTxWarp>
            <a:spAutoFit/>
          </a:bodyPr>
          <a:lstStyle/>
          <a:p>
            <a:pPr>
              <a:spcBef>
                <a:spcPct val="50000"/>
              </a:spcBef>
            </a:pPr>
            <a:r>
              <a:rPr lang="da-DK" b="1">
                <a:latin typeface="Times New Roman" pitchFamily="1" charset="0"/>
              </a:rPr>
              <a:t>SiC with SiO</a:t>
            </a:r>
            <a:r>
              <a:rPr lang="da-DK" b="1" baseline="-25000">
                <a:latin typeface="Times New Roman" pitchFamily="1" charset="0"/>
              </a:rPr>
              <a:t>2</a:t>
            </a: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1"/>
          <p:cNvSpPr>
            <a:spLocks/>
          </p:cNvSpPr>
          <p:nvPr/>
        </p:nvSpPr>
        <p:spPr bwMode="auto">
          <a:xfrm>
            <a:off x="12700" y="1598613"/>
            <a:ext cx="9093200" cy="5118100"/>
          </a:xfrm>
          <a:prstGeom prst="rect">
            <a:avLst/>
          </a:prstGeom>
          <a:solidFill>
            <a:schemeClr val="accent1"/>
          </a:solidFill>
          <a:ln w="12700">
            <a:solidFill>
              <a:srgbClr val="000000"/>
            </a:solidFill>
            <a:miter lim="800000"/>
            <a:headEnd/>
            <a:tailEnd/>
          </a:ln>
        </p:spPr>
        <p:txBody>
          <a:bodyPr lIns="0" tIns="0" rIns="0" bIns="0"/>
          <a:lstStyle/>
          <a:p>
            <a:pPr defTabSz="914400" fontAlgn="base">
              <a:spcBef>
                <a:spcPct val="0"/>
              </a:spcBef>
              <a:spcAft>
                <a:spcPct val="0"/>
              </a:spcAft>
            </a:pPr>
            <a:endParaRPr lang="en-US" sz="1200" smtClean="0">
              <a:solidFill>
                <a:srgbClr val="FFFFFF"/>
              </a:solidFill>
              <a:latin typeface="Times" charset="0"/>
              <a:ea typeface="ＭＳ Ｐゴシック" charset="0"/>
              <a:cs typeface="ＭＳ Ｐゴシック" charset="0"/>
              <a:sym typeface="Times" charset="0"/>
            </a:endParaRPr>
          </a:p>
        </p:txBody>
      </p:sp>
      <p:grpSp>
        <p:nvGrpSpPr>
          <p:cNvPr id="2" name="Group 2"/>
          <p:cNvGrpSpPr>
            <a:grpSpLocks/>
          </p:cNvGrpSpPr>
          <p:nvPr/>
        </p:nvGrpSpPr>
        <p:grpSpPr bwMode="auto">
          <a:xfrm>
            <a:off x="117475" y="3929063"/>
            <a:ext cx="8026400" cy="2341562"/>
            <a:chOff x="0" y="0"/>
            <a:chExt cx="5056" cy="1475"/>
          </a:xfrm>
        </p:grpSpPr>
        <p:sp>
          <p:nvSpPr>
            <p:cNvPr id="170014" name="Rectangle 3"/>
            <p:cNvSpPr>
              <a:spLocks/>
            </p:cNvSpPr>
            <p:nvPr/>
          </p:nvSpPr>
          <p:spPr bwMode="auto">
            <a:xfrm>
              <a:off x="0" y="96"/>
              <a:ext cx="1086"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996600"/>
                  </a:solidFill>
                  <a:latin typeface="Arial" charset="0"/>
                  <a:ea typeface="ＭＳ Ｐゴシック" charset="0"/>
                  <a:cs typeface="Arial" charset="0"/>
                  <a:sym typeface="Arial" charset="0"/>
                </a:rPr>
                <a:t>13 billion</a:t>
              </a:r>
            </a:p>
          </p:txBody>
        </p:sp>
        <p:sp>
          <p:nvSpPr>
            <p:cNvPr id="170015" name="AutoShape 4"/>
            <p:cNvSpPr>
              <a:spLocks/>
            </p:cNvSpPr>
            <p:nvPr/>
          </p:nvSpPr>
          <p:spPr bwMode="auto">
            <a:xfrm>
              <a:off x="2694" y="0"/>
              <a:ext cx="2362" cy="1475"/>
            </a:xfrm>
            <a:custGeom>
              <a:avLst/>
              <a:gdLst>
                <a:gd name="T0" fmla="*/ 0 w 21600"/>
                <a:gd name="T1" fmla="*/ 70 h 21582"/>
                <a:gd name="T2" fmla="*/ 76 w 21600"/>
                <a:gd name="T3" fmla="*/ 25 h 21582"/>
                <a:gd name="T4" fmla="*/ 94 w 21600"/>
                <a:gd name="T5" fmla="*/ 14 h 21582"/>
                <a:gd name="T6" fmla="*/ 107 w 21600"/>
                <a:gd name="T7" fmla="*/ 5 h 21582"/>
                <a:gd name="T8" fmla="*/ 116 w 21600"/>
                <a:gd name="T9" fmla="*/ 1 h 21582"/>
                <a:gd name="T10" fmla="*/ 126 w 21600"/>
                <a:gd name="T11" fmla="*/ 0 h 21582"/>
                <a:gd name="T12" fmla="*/ 138 w 21600"/>
                <a:gd name="T13" fmla="*/ 2 h 21582"/>
                <a:gd name="T14" fmla="*/ 149 w 21600"/>
                <a:gd name="T15" fmla="*/ 7 h 21582"/>
                <a:gd name="T16" fmla="*/ 166 w 21600"/>
                <a:gd name="T17" fmla="*/ 18 h 21582"/>
                <a:gd name="T18" fmla="*/ 180 w 21600"/>
                <a:gd name="T19" fmla="*/ 30 h 21582"/>
                <a:gd name="T20" fmla="*/ 198 w 21600"/>
                <a:gd name="T21" fmla="*/ 46 h 21582"/>
                <a:gd name="T22" fmla="*/ 213 w 21600"/>
                <a:gd name="T23" fmla="*/ 60 h 21582"/>
                <a:gd name="T24" fmla="*/ 226 w 21600"/>
                <a:gd name="T25" fmla="*/ 73 h 21582"/>
                <a:gd name="T26" fmla="*/ 240 w 21600"/>
                <a:gd name="T27" fmla="*/ 85 h 21582"/>
                <a:gd name="T28" fmla="*/ 258 w 21600"/>
                <a:gd name="T29" fmla="*/ 101 h 215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582"/>
                <a:gd name="T47" fmla="*/ 21600 w 21600"/>
                <a:gd name="T48" fmla="*/ 21582 h 215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582">
                  <a:moveTo>
                    <a:pt x="0" y="15030"/>
                  </a:moveTo>
                  <a:cubicBezTo>
                    <a:pt x="2535" y="11182"/>
                    <a:pt x="5070" y="7334"/>
                    <a:pt x="6381" y="5320"/>
                  </a:cubicBezTo>
                  <a:cubicBezTo>
                    <a:pt x="7691" y="3306"/>
                    <a:pt x="7459" y="3637"/>
                    <a:pt x="7881" y="2920"/>
                  </a:cubicBezTo>
                  <a:cubicBezTo>
                    <a:pt x="8304" y="2203"/>
                    <a:pt x="8606" y="1499"/>
                    <a:pt x="8907" y="1030"/>
                  </a:cubicBezTo>
                  <a:cubicBezTo>
                    <a:pt x="9209" y="561"/>
                    <a:pt x="9416" y="313"/>
                    <a:pt x="9692" y="148"/>
                  </a:cubicBezTo>
                  <a:cubicBezTo>
                    <a:pt x="9968" y="-18"/>
                    <a:pt x="10261" y="-18"/>
                    <a:pt x="10563" y="23"/>
                  </a:cubicBezTo>
                  <a:cubicBezTo>
                    <a:pt x="10865" y="65"/>
                    <a:pt x="11201" y="148"/>
                    <a:pt x="11511" y="396"/>
                  </a:cubicBezTo>
                  <a:cubicBezTo>
                    <a:pt x="11822" y="644"/>
                    <a:pt x="12055" y="948"/>
                    <a:pt x="12451" y="1541"/>
                  </a:cubicBezTo>
                  <a:cubicBezTo>
                    <a:pt x="12848" y="2134"/>
                    <a:pt x="13443" y="3113"/>
                    <a:pt x="13874" y="3927"/>
                  </a:cubicBezTo>
                  <a:cubicBezTo>
                    <a:pt x="14305" y="4741"/>
                    <a:pt x="14607" y="5485"/>
                    <a:pt x="15055" y="6451"/>
                  </a:cubicBezTo>
                  <a:cubicBezTo>
                    <a:pt x="15504" y="7416"/>
                    <a:pt x="16116" y="8672"/>
                    <a:pt x="16573" y="9748"/>
                  </a:cubicBezTo>
                  <a:cubicBezTo>
                    <a:pt x="17030" y="10823"/>
                    <a:pt x="17427" y="11913"/>
                    <a:pt x="17815" y="12879"/>
                  </a:cubicBezTo>
                  <a:cubicBezTo>
                    <a:pt x="18203" y="13844"/>
                    <a:pt x="18539" y="14644"/>
                    <a:pt x="18918" y="15527"/>
                  </a:cubicBezTo>
                  <a:cubicBezTo>
                    <a:pt x="19298" y="16410"/>
                    <a:pt x="19651" y="17168"/>
                    <a:pt x="20100" y="18175"/>
                  </a:cubicBezTo>
                  <a:cubicBezTo>
                    <a:pt x="20548" y="19182"/>
                    <a:pt x="21074" y="20382"/>
                    <a:pt x="21600" y="21582"/>
                  </a:cubicBezTo>
                </a:path>
              </a:pathLst>
            </a:custGeom>
            <a:noFill/>
            <a:ln w="38100">
              <a:solidFill>
                <a:srgbClr val="9933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1200" smtClean="0">
                <a:solidFill>
                  <a:srgbClr val="FFFFFF"/>
                </a:solidFill>
                <a:latin typeface="Times" charset="0"/>
                <a:ea typeface="ＭＳ Ｐゴシック" charset="0"/>
                <a:cs typeface="ＭＳ Ｐゴシック" charset="0"/>
                <a:sym typeface="Times" charset="0"/>
              </a:endParaRPr>
            </a:p>
          </p:txBody>
        </p:sp>
      </p:grpSp>
      <p:grpSp>
        <p:nvGrpSpPr>
          <p:cNvPr id="3" name="Group 5"/>
          <p:cNvGrpSpPr>
            <a:grpSpLocks/>
          </p:cNvGrpSpPr>
          <p:nvPr/>
        </p:nvGrpSpPr>
        <p:grpSpPr bwMode="auto">
          <a:xfrm>
            <a:off x="90488" y="3670300"/>
            <a:ext cx="7821612" cy="2341563"/>
            <a:chOff x="0" y="0"/>
            <a:chExt cx="4926" cy="1475"/>
          </a:xfrm>
        </p:grpSpPr>
        <p:sp>
          <p:nvSpPr>
            <p:cNvPr id="170012" name="Rectangle 6"/>
            <p:cNvSpPr>
              <a:spLocks/>
            </p:cNvSpPr>
            <p:nvPr/>
          </p:nvSpPr>
          <p:spPr bwMode="auto">
            <a:xfrm>
              <a:off x="0" y="11"/>
              <a:ext cx="1086"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008000"/>
                  </a:solidFill>
                  <a:latin typeface="Arial" charset="0"/>
                  <a:ea typeface="ＭＳ Ｐゴシック" charset="0"/>
                  <a:cs typeface="Arial" charset="0"/>
                  <a:sym typeface="Arial" charset="0"/>
                </a:rPr>
                <a:t>12 billion</a:t>
              </a:r>
            </a:p>
          </p:txBody>
        </p:sp>
        <p:sp>
          <p:nvSpPr>
            <p:cNvPr id="170013" name="AutoShape 7"/>
            <p:cNvSpPr>
              <a:spLocks/>
            </p:cNvSpPr>
            <p:nvPr/>
          </p:nvSpPr>
          <p:spPr bwMode="auto">
            <a:xfrm>
              <a:off x="2564" y="0"/>
              <a:ext cx="2362" cy="1475"/>
            </a:xfrm>
            <a:custGeom>
              <a:avLst/>
              <a:gdLst>
                <a:gd name="T0" fmla="*/ 0 w 21600"/>
                <a:gd name="T1" fmla="*/ 70 h 21582"/>
                <a:gd name="T2" fmla="*/ 76 w 21600"/>
                <a:gd name="T3" fmla="*/ 25 h 21582"/>
                <a:gd name="T4" fmla="*/ 94 w 21600"/>
                <a:gd name="T5" fmla="*/ 14 h 21582"/>
                <a:gd name="T6" fmla="*/ 107 w 21600"/>
                <a:gd name="T7" fmla="*/ 5 h 21582"/>
                <a:gd name="T8" fmla="*/ 116 w 21600"/>
                <a:gd name="T9" fmla="*/ 1 h 21582"/>
                <a:gd name="T10" fmla="*/ 126 w 21600"/>
                <a:gd name="T11" fmla="*/ 0 h 21582"/>
                <a:gd name="T12" fmla="*/ 138 w 21600"/>
                <a:gd name="T13" fmla="*/ 2 h 21582"/>
                <a:gd name="T14" fmla="*/ 149 w 21600"/>
                <a:gd name="T15" fmla="*/ 7 h 21582"/>
                <a:gd name="T16" fmla="*/ 166 w 21600"/>
                <a:gd name="T17" fmla="*/ 18 h 21582"/>
                <a:gd name="T18" fmla="*/ 180 w 21600"/>
                <a:gd name="T19" fmla="*/ 30 h 21582"/>
                <a:gd name="T20" fmla="*/ 198 w 21600"/>
                <a:gd name="T21" fmla="*/ 46 h 21582"/>
                <a:gd name="T22" fmla="*/ 213 w 21600"/>
                <a:gd name="T23" fmla="*/ 60 h 21582"/>
                <a:gd name="T24" fmla="*/ 226 w 21600"/>
                <a:gd name="T25" fmla="*/ 73 h 21582"/>
                <a:gd name="T26" fmla="*/ 240 w 21600"/>
                <a:gd name="T27" fmla="*/ 85 h 21582"/>
                <a:gd name="T28" fmla="*/ 258 w 21600"/>
                <a:gd name="T29" fmla="*/ 101 h 215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582"/>
                <a:gd name="T47" fmla="*/ 21600 w 21600"/>
                <a:gd name="T48" fmla="*/ 21582 h 215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582">
                  <a:moveTo>
                    <a:pt x="0" y="15030"/>
                  </a:moveTo>
                  <a:cubicBezTo>
                    <a:pt x="2535" y="11182"/>
                    <a:pt x="5070" y="7334"/>
                    <a:pt x="6381" y="5320"/>
                  </a:cubicBezTo>
                  <a:cubicBezTo>
                    <a:pt x="7691" y="3306"/>
                    <a:pt x="7459" y="3637"/>
                    <a:pt x="7881" y="2920"/>
                  </a:cubicBezTo>
                  <a:cubicBezTo>
                    <a:pt x="8304" y="2203"/>
                    <a:pt x="8606" y="1499"/>
                    <a:pt x="8907" y="1030"/>
                  </a:cubicBezTo>
                  <a:cubicBezTo>
                    <a:pt x="9209" y="561"/>
                    <a:pt x="9416" y="313"/>
                    <a:pt x="9692" y="148"/>
                  </a:cubicBezTo>
                  <a:cubicBezTo>
                    <a:pt x="9968" y="-18"/>
                    <a:pt x="10261" y="-18"/>
                    <a:pt x="10563" y="23"/>
                  </a:cubicBezTo>
                  <a:cubicBezTo>
                    <a:pt x="10865" y="65"/>
                    <a:pt x="11201" y="148"/>
                    <a:pt x="11511" y="396"/>
                  </a:cubicBezTo>
                  <a:cubicBezTo>
                    <a:pt x="11822" y="644"/>
                    <a:pt x="12055" y="948"/>
                    <a:pt x="12451" y="1541"/>
                  </a:cubicBezTo>
                  <a:cubicBezTo>
                    <a:pt x="12848" y="2134"/>
                    <a:pt x="13443" y="3113"/>
                    <a:pt x="13874" y="3927"/>
                  </a:cubicBezTo>
                  <a:cubicBezTo>
                    <a:pt x="14305" y="4741"/>
                    <a:pt x="14607" y="5485"/>
                    <a:pt x="15055" y="6451"/>
                  </a:cubicBezTo>
                  <a:cubicBezTo>
                    <a:pt x="15504" y="7416"/>
                    <a:pt x="16116" y="8672"/>
                    <a:pt x="16573" y="9748"/>
                  </a:cubicBezTo>
                  <a:cubicBezTo>
                    <a:pt x="17030" y="10823"/>
                    <a:pt x="17427" y="11913"/>
                    <a:pt x="17815" y="12879"/>
                  </a:cubicBezTo>
                  <a:cubicBezTo>
                    <a:pt x="18203" y="13844"/>
                    <a:pt x="18539" y="14644"/>
                    <a:pt x="18918" y="15527"/>
                  </a:cubicBezTo>
                  <a:cubicBezTo>
                    <a:pt x="19298" y="16410"/>
                    <a:pt x="19651" y="17168"/>
                    <a:pt x="20100" y="18175"/>
                  </a:cubicBezTo>
                  <a:cubicBezTo>
                    <a:pt x="20548" y="19182"/>
                    <a:pt x="21074" y="20382"/>
                    <a:pt x="21600" y="21582"/>
                  </a:cubicBezTo>
                </a:path>
              </a:pathLst>
            </a:custGeom>
            <a:noFill/>
            <a:ln w="381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1200" smtClean="0">
                <a:solidFill>
                  <a:srgbClr val="FFFFFF"/>
                </a:solidFill>
                <a:latin typeface="Times" charset="0"/>
                <a:ea typeface="ＭＳ Ｐゴシック" charset="0"/>
                <a:cs typeface="ＭＳ Ｐゴシック" charset="0"/>
                <a:sym typeface="Times" charset="0"/>
              </a:endParaRPr>
            </a:p>
          </p:txBody>
        </p:sp>
      </p:grpSp>
      <p:grpSp>
        <p:nvGrpSpPr>
          <p:cNvPr id="4" name="Group 8"/>
          <p:cNvGrpSpPr>
            <a:grpSpLocks/>
          </p:cNvGrpSpPr>
          <p:nvPr/>
        </p:nvGrpSpPr>
        <p:grpSpPr bwMode="auto">
          <a:xfrm>
            <a:off x="80963" y="3146425"/>
            <a:ext cx="7426325" cy="2365375"/>
            <a:chOff x="0" y="0"/>
            <a:chExt cx="4678" cy="1489"/>
          </a:xfrm>
        </p:grpSpPr>
        <p:sp>
          <p:nvSpPr>
            <p:cNvPr id="170010" name="Rectangle 9"/>
            <p:cNvSpPr>
              <a:spLocks/>
            </p:cNvSpPr>
            <p:nvPr/>
          </p:nvSpPr>
          <p:spPr bwMode="auto">
            <a:xfrm>
              <a:off x="0" y="0"/>
              <a:ext cx="108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FF3300"/>
                  </a:solidFill>
                  <a:latin typeface="Arial" charset="0"/>
                  <a:ea typeface="ＭＳ Ｐゴシック" charset="0"/>
                  <a:cs typeface="Arial" charset="0"/>
                  <a:sym typeface="Arial" charset="0"/>
                </a:rPr>
                <a:t>8 billion</a:t>
              </a:r>
            </a:p>
          </p:txBody>
        </p:sp>
        <p:sp>
          <p:nvSpPr>
            <p:cNvPr id="170011" name="AutoShape 10"/>
            <p:cNvSpPr>
              <a:spLocks/>
            </p:cNvSpPr>
            <p:nvPr/>
          </p:nvSpPr>
          <p:spPr bwMode="auto">
            <a:xfrm>
              <a:off x="2316" y="14"/>
              <a:ext cx="2362" cy="1475"/>
            </a:xfrm>
            <a:custGeom>
              <a:avLst/>
              <a:gdLst>
                <a:gd name="T0" fmla="*/ 0 w 21600"/>
                <a:gd name="T1" fmla="*/ 70 h 21582"/>
                <a:gd name="T2" fmla="*/ 76 w 21600"/>
                <a:gd name="T3" fmla="*/ 25 h 21582"/>
                <a:gd name="T4" fmla="*/ 94 w 21600"/>
                <a:gd name="T5" fmla="*/ 14 h 21582"/>
                <a:gd name="T6" fmla="*/ 107 w 21600"/>
                <a:gd name="T7" fmla="*/ 5 h 21582"/>
                <a:gd name="T8" fmla="*/ 116 w 21600"/>
                <a:gd name="T9" fmla="*/ 1 h 21582"/>
                <a:gd name="T10" fmla="*/ 126 w 21600"/>
                <a:gd name="T11" fmla="*/ 0 h 21582"/>
                <a:gd name="T12" fmla="*/ 138 w 21600"/>
                <a:gd name="T13" fmla="*/ 2 h 21582"/>
                <a:gd name="T14" fmla="*/ 149 w 21600"/>
                <a:gd name="T15" fmla="*/ 7 h 21582"/>
                <a:gd name="T16" fmla="*/ 166 w 21600"/>
                <a:gd name="T17" fmla="*/ 18 h 21582"/>
                <a:gd name="T18" fmla="*/ 180 w 21600"/>
                <a:gd name="T19" fmla="*/ 30 h 21582"/>
                <a:gd name="T20" fmla="*/ 198 w 21600"/>
                <a:gd name="T21" fmla="*/ 46 h 21582"/>
                <a:gd name="T22" fmla="*/ 213 w 21600"/>
                <a:gd name="T23" fmla="*/ 60 h 21582"/>
                <a:gd name="T24" fmla="*/ 226 w 21600"/>
                <a:gd name="T25" fmla="*/ 73 h 21582"/>
                <a:gd name="T26" fmla="*/ 240 w 21600"/>
                <a:gd name="T27" fmla="*/ 85 h 21582"/>
                <a:gd name="T28" fmla="*/ 258 w 21600"/>
                <a:gd name="T29" fmla="*/ 101 h 215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582"/>
                <a:gd name="T47" fmla="*/ 21600 w 21600"/>
                <a:gd name="T48" fmla="*/ 21582 h 215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582">
                  <a:moveTo>
                    <a:pt x="0" y="15030"/>
                  </a:moveTo>
                  <a:cubicBezTo>
                    <a:pt x="2535" y="11182"/>
                    <a:pt x="5070" y="7334"/>
                    <a:pt x="6381" y="5320"/>
                  </a:cubicBezTo>
                  <a:cubicBezTo>
                    <a:pt x="7691" y="3306"/>
                    <a:pt x="7459" y="3637"/>
                    <a:pt x="7881" y="2920"/>
                  </a:cubicBezTo>
                  <a:cubicBezTo>
                    <a:pt x="8304" y="2203"/>
                    <a:pt x="8606" y="1499"/>
                    <a:pt x="8907" y="1030"/>
                  </a:cubicBezTo>
                  <a:cubicBezTo>
                    <a:pt x="9209" y="561"/>
                    <a:pt x="9416" y="313"/>
                    <a:pt x="9692" y="148"/>
                  </a:cubicBezTo>
                  <a:cubicBezTo>
                    <a:pt x="9968" y="-18"/>
                    <a:pt x="10261" y="-18"/>
                    <a:pt x="10563" y="23"/>
                  </a:cubicBezTo>
                  <a:cubicBezTo>
                    <a:pt x="10865" y="65"/>
                    <a:pt x="11201" y="148"/>
                    <a:pt x="11511" y="396"/>
                  </a:cubicBezTo>
                  <a:cubicBezTo>
                    <a:pt x="11822" y="644"/>
                    <a:pt x="12055" y="948"/>
                    <a:pt x="12451" y="1541"/>
                  </a:cubicBezTo>
                  <a:cubicBezTo>
                    <a:pt x="12848" y="2134"/>
                    <a:pt x="13443" y="3113"/>
                    <a:pt x="13874" y="3927"/>
                  </a:cubicBezTo>
                  <a:cubicBezTo>
                    <a:pt x="14305" y="4741"/>
                    <a:pt x="14607" y="5485"/>
                    <a:pt x="15055" y="6451"/>
                  </a:cubicBezTo>
                  <a:cubicBezTo>
                    <a:pt x="15504" y="7416"/>
                    <a:pt x="16116" y="8672"/>
                    <a:pt x="16573" y="9748"/>
                  </a:cubicBezTo>
                  <a:cubicBezTo>
                    <a:pt x="17030" y="10823"/>
                    <a:pt x="17427" y="11913"/>
                    <a:pt x="17815" y="12879"/>
                  </a:cubicBezTo>
                  <a:cubicBezTo>
                    <a:pt x="18203" y="13844"/>
                    <a:pt x="18539" y="14644"/>
                    <a:pt x="18918" y="15527"/>
                  </a:cubicBezTo>
                  <a:cubicBezTo>
                    <a:pt x="19298" y="16410"/>
                    <a:pt x="19651" y="17168"/>
                    <a:pt x="20100" y="18175"/>
                  </a:cubicBezTo>
                  <a:cubicBezTo>
                    <a:pt x="20548" y="19182"/>
                    <a:pt x="21074" y="20382"/>
                    <a:pt x="21600" y="21582"/>
                  </a:cubicBezTo>
                </a:path>
              </a:pathLst>
            </a:cu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1200" smtClean="0">
                <a:solidFill>
                  <a:srgbClr val="FFFFFF"/>
                </a:solidFill>
                <a:latin typeface="Times" charset="0"/>
                <a:ea typeface="ＭＳ Ｐゴシック" charset="0"/>
                <a:cs typeface="ＭＳ Ｐゴシック" charset="0"/>
                <a:sym typeface="Times" charset="0"/>
              </a:endParaRPr>
            </a:p>
          </p:txBody>
        </p:sp>
      </p:grpSp>
      <p:grpSp>
        <p:nvGrpSpPr>
          <p:cNvPr id="5" name="Group 11"/>
          <p:cNvGrpSpPr>
            <a:grpSpLocks/>
          </p:cNvGrpSpPr>
          <p:nvPr/>
        </p:nvGrpSpPr>
        <p:grpSpPr bwMode="auto">
          <a:xfrm>
            <a:off x="47625" y="2511425"/>
            <a:ext cx="7275513" cy="2652713"/>
            <a:chOff x="0" y="0"/>
            <a:chExt cx="4582" cy="1670"/>
          </a:xfrm>
        </p:grpSpPr>
        <p:sp>
          <p:nvSpPr>
            <p:cNvPr id="170008" name="Rectangle 12"/>
            <p:cNvSpPr>
              <a:spLocks/>
            </p:cNvSpPr>
            <p:nvPr/>
          </p:nvSpPr>
          <p:spPr bwMode="auto">
            <a:xfrm>
              <a:off x="0" y="0"/>
              <a:ext cx="1086"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0033CC"/>
                  </a:solidFill>
                  <a:latin typeface="Arial" charset="0"/>
                  <a:ea typeface="ＭＳ Ｐゴシック" charset="0"/>
                  <a:cs typeface="Arial" charset="0"/>
                  <a:sym typeface="Arial" charset="0"/>
                </a:rPr>
                <a:t>5 billion</a:t>
              </a:r>
            </a:p>
          </p:txBody>
        </p:sp>
        <p:sp>
          <p:nvSpPr>
            <p:cNvPr id="170009" name="AutoShape 13"/>
            <p:cNvSpPr>
              <a:spLocks/>
            </p:cNvSpPr>
            <p:nvPr/>
          </p:nvSpPr>
          <p:spPr bwMode="auto">
            <a:xfrm>
              <a:off x="2220" y="195"/>
              <a:ext cx="2362" cy="1475"/>
            </a:xfrm>
            <a:custGeom>
              <a:avLst/>
              <a:gdLst>
                <a:gd name="T0" fmla="*/ 0 w 21600"/>
                <a:gd name="T1" fmla="*/ 70 h 21582"/>
                <a:gd name="T2" fmla="*/ 76 w 21600"/>
                <a:gd name="T3" fmla="*/ 25 h 21582"/>
                <a:gd name="T4" fmla="*/ 94 w 21600"/>
                <a:gd name="T5" fmla="*/ 14 h 21582"/>
                <a:gd name="T6" fmla="*/ 107 w 21600"/>
                <a:gd name="T7" fmla="*/ 5 h 21582"/>
                <a:gd name="T8" fmla="*/ 116 w 21600"/>
                <a:gd name="T9" fmla="*/ 1 h 21582"/>
                <a:gd name="T10" fmla="*/ 126 w 21600"/>
                <a:gd name="T11" fmla="*/ 0 h 21582"/>
                <a:gd name="T12" fmla="*/ 138 w 21600"/>
                <a:gd name="T13" fmla="*/ 2 h 21582"/>
                <a:gd name="T14" fmla="*/ 149 w 21600"/>
                <a:gd name="T15" fmla="*/ 7 h 21582"/>
                <a:gd name="T16" fmla="*/ 166 w 21600"/>
                <a:gd name="T17" fmla="*/ 18 h 21582"/>
                <a:gd name="T18" fmla="*/ 180 w 21600"/>
                <a:gd name="T19" fmla="*/ 30 h 21582"/>
                <a:gd name="T20" fmla="*/ 198 w 21600"/>
                <a:gd name="T21" fmla="*/ 46 h 21582"/>
                <a:gd name="T22" fmla="*/ 213 w 21600"/>
                <a:gd name="T23" fmla="*/ 60 h 21582"/>
                <a:gd name="T24" fmla="*/ 226 w 21600"/>
                <a:gd name="T25" fmla="*/ 73 h 21582"/>
                <a:gd name="T26" fmla="*/ 240 w 21600"/>
                <a:gd name="T27" fmla="*/ 85 h 21582"/>
                <a:gd name="T28" fmla="*/ 258 w 21600"/>
                <a:gd name="T29" fmla="*/ 101 h 215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582"/>
                <a:gd name="T47" fmla="*/ 21600 w 21600"/>
                <a:gd name="T48" fmla="*/ 21582 h 215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582">
                  <a:moveTo>
                    <a:pt x="0" y="15030"/>
                  </a:moveTo>
                  <a:cubicBezTo>
                    <a:pt x="2535" y="11182"/>
                    <a:pt x="5070" y="7334"/>
                    <a:pt x="6381" y="5320"/>
                  </a:cubicBezTo>
                  <a:cubicBezTo>
                    <a:pt x="7691" y="3306"/>
                    <a:pt x="7459" y="3637"/>
                    <a:pt x="7881" y="2920"/>
                  </a:cubicBezTo>
                  <a:cubicBezTo>
                    <a:pt x="8304" y="2203"/>
                    <a:pt x="8606" y="1499"/>
                    <a:pt x="8907" y="1030"/>
                  </a:cubicBezTo>
                  <a:cubicBezTo>
                    <a:pt x="9209" y="561"/>
                    <a:pt x="9416" y="313"/>
                    <a:pt x="9692" y="148"/>
                  </a:cubicBezTo>
                  <a:cubicBezTo>
                    <a:pt x="9968" y="-18"/>
                    <a:pt x="10261" y="-18"/>
                    <a:pt x="10563" y="23"/>
                  </a:cubicBezTo>
                  <a:cubicBezTo>
                    <a:pt x="10865" y="65"/>
                    <a:pt x="11201" y="148"/>
                    <a:pt x="11511" y="396"/>
                  </a:cubicBezTo>
                  <a:cubicBezTo>
                    <a:pt x="11822" y="644"/>
                    <a:pt x="12055" y="948"/>
                    <a:pt x="12451" y="1541"/>
                  </a:cubicBezTo>
                  <a:cubicBezTo>
                    <a:pt x="12848" y="2134"/>
                    <a:pt x="13443" y="3113"/>
                    <a:pt x="13874" y="3927"/>
                  </a:cubicBezTo>
                  <a:cubicBezTo>
                    <a:pt x="14305" y="4741"/>
                    <a:pt x="14607" y="5485"/>
                    <a:pt x="15055" y="6451"/>
                  </a:cubicBezTo>
                  <a:cubicBezTo>
                    <a:pt x="15504" y="7416"/>
                    <a:pt x="16116" y="8672"/>
                    <a:pt x="16573" y="9748"/>
                  </a:cubicBezTo>
                  <a:cubicBezTo>
                    <a:pt x="17030" y="10823"/>
                    <a:pt x="17427" y="11913"/>
                    <a:pt x="17815" y="12879"/>
                  </a:cubicBezTo>
                  <a:cubicBezTo>
                    <a:pt x="18203" y="13844"/>
                    <a:pt x="18539" y="14644"/>
                    <a:pt x="18918" y="15527"/>
                  </a:cubicBezTo>
                  <a:cubicBezTo>
                    <a:pt x="19298" y="16410"/>
                    <a:pt x="19651" y="17168"/>
                    <a:pt x="20100" y="18175"/>
                  </a:cubicBezTo>
                  <a:cubicBezTo>
                    <a:pt x="20548" y="19182"/>
                    <a:pt x="21074" y="20382"/>
                    <a:pt x="21600" y="21582"/>
                  </a:cubicBezTo>
                </a:path>
              </a:pathLst>
            </a:custGeom>
            <a:noFill/>
            <a:ln w="25400">
              <a:solidFill>
                <a:srgbClr val="3333CC"/>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1200" smtClean="0">
                <a:solidFill>
                  <a:srgbClr val="FFFFFF"/>
                </a:solidFill>
                <a:latin typeface="Times" charset="0"/>
                <a:ea typeface="ＭＳ Ｐゴシック" charset="0"/>
                <a:cs typeface="ＭＳ Ｐゴシック" charset="0"/>
                <a:sym typeface="Times" charset="0"/>
              </a:endParaRPr>
            </a:p>
          </p:txBody>
        </p:sp>
      </p:grpSp>
      <p:sp>
        <p:nvSpPr>
          <p:cNvPr id="169990" name="Rectangle 14"/>
          <p:cNvSpPr>
            <a:spLocks/>
          </p:cNvSpPr>
          <p:nvPr/>
        </p:nvSpPr>
        <p:spPr bwMode="auto">
          <a:xfrm>
            <a:off x="3370263" y="1865313"/>
            <a:ext cx="4802187" cy="3808412"/>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1200" smtClean="0">
              <a:solidFill>
                <a:srgbClr val="FFFFFF"/>
              </a:solidFill>
              <a:latin typeface="Times" charset="0"/>
              <a:ea typeface="ＭＳ Ｐゴシック" charset="0"/>
              <a:cs typeface="ＭＳ Ｐゴシック" charset="0"/>
              <a:sym typeface="Times" charset="0"/>
            </a:endParaRPr>
          </a:p>
        </p:txBody>
      </p:sp>
      <p:sp>
        <p:nvSpPr>
          <p:cNvPr id="169991" name="Rectangle 15"/>
          <p:cNvSpPr>
            <a:spLocks/>
          </p:cNvSpPr>
          <p:nvPr/>
        </p:nvSpPr>
        <p:spPr bwMode="auto">
          <a:xfrm>
            <a:off x="3468688" y="5700713"/>
            <a:ext cx="657225" cy="300037"/>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10</a:t>
            </a:r>
          </a:p>
        </p:txBody>
      </p:sp>
      <p:sp>
        <p:nvSpPr>
          <p:cNvPr id="169992" name="Rectangle 16"/>
          <p:cNvSpPr>
            <a:spLocks/>
          </p:cNvSpPr>
          <p:nvPr/>
        </p:nvSpPr>
        <p:spPr bwMode="auto">
          <a:xfrm>
            <a:off x="4884738" y="5713413"/>
            <a:ext cx="825500" cy="29845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100</a:t>
            </a:r>
          </a:p>
        </p:txBody>
      </p:sp>
      <p:sp>
        <p:nvSpPr>
          <p:cNvPr id="169993" name="Rectangle 17"/>
          <p:cNvSpPr>
            <a:spLocks/>
          </p:cNvSpPr>
          <p:nvPr/>
        </p:nvSpPr>
        <p:spPr bwMode="auto">
          <a:xfrm>
            <a:off x="6299200" y="5738813"/>
            <a:ext cx="969963" cy="29845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1,000</a:t>
            </a:r>
          </a:p>
        </p:txBody>
      </p:sp>
      <p:sp>
        <p:nvSpPr>
          <p:cNvPr id="169994" name="Rectangle 18"/>
          <p:cNvSpPr>
            <a:spLocks/>
          </p:cNvSpPr>
          <p:nvPr/>
        </p:nvSpPr>
        <p:spPr bwMode="auto">
          <a:xfrm>
            <a:off x="7631113" y="5684838"/>
            <a:ext cx="1041400" cy="298450"/>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  10,000</a:t>
            </a:r>
          </a:p>
        </p:txBody>
      </p:sp>
      <p:sp>
        <p:nvSpPr>
          <p:cNvPr id="169995" name="Rectangle 19"/>
          <p:cNvSpPr>
            <a:spLocks/>
          </p:cNvSpPr>
          <p:nvPr/>
        </p:nvSpPr>
        <p:spPr bwMode="auto">
          <a:xfrm>
            <a:off x="2341563" y="1716088"/>
            <a:ext cx="10287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algn="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10,000</a:t>
            </a:r>
          </a:p>
        </p:txBody>
      </p:sp>
      <p:sp>
        <p:nvSpPr>
          <p:cNvPr id="169996" name="Rectangle 20"/>
          <p:cNvSpPr>
            <a:spLocks/>
          </p:cNvSpPr>
          <p:nvPr/>
        </p:nvSpPr>
        <p:spPr bwMode="auto">
          <a:xfrm>
            <a:off x="2443163" y="2368550"/>
            <a:ext cx="993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algn="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1000</a:t>
            </a:r>
          </a:p>
        </p:txBody>
      </p:sp>
      <p:sp>
        <p:nvSpPr>
          <p:cNvPr id="169997" name="Rectangle 21"/>
          <p:cNvSpPr>
            <a:spLocks/>
          </p:cNvSpPr>
          <p:nvPr/>
        </p:nvSpPr>
        <p:spPr bwMode="auto">
          <a:xfrm>
            <a:off x="2571750" y="2970213"/>
            <a:ext cx="838200"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algn="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100</a:t>
            </a:r>
          </a:p>
        </p:txBody>
      </p:sp>
      <p:sp>
        <p:nvSpPr>
          <p:cNvPr id="169998" name="Rectangle 22"/>
          <p:cNvSpPr>
            <a:spLocks/>
          </p:cNvSpPr>
          <p:nvPr/>
        </p:nvSpPr>
        <p:spPr bwMode="auto">
          <a:xfrm>
            <a:off x="2581275" y="3636963"/>
            <a:ext cx="81438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algn="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10</a:t>
            </a:r>
          </a:p>
        </p:txBody>
      </p:sp>
      <p:sp>
        <p:nvSpPr>
          <p:cNvPr id="169999" name="Rectangle 23"/>
          <p:cNvSpPr>
            <a:spLocks/>
          </p:cNvSpPr>
          <p:nvPr/>
        </p:nvSpPr>
        <p:spPr bwMode="auto">
          <a:xfrm>
            <a:off x="2792413" y="4265613"/>
            <a:ext cx="6000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algn="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a:t>
            </a:r>
          </a:p>
        </p:txBody>
      </p:sp>
      <p:sp>
        <p:nvSpPr>
          <p:cNvPr id="170000" name="Rectangle 24"/>
          <p:cNvSpPr>
            <a:spLocks/>
          </p:cNvSpPr>
          <p:nvPr/>
        </p:nvSpPr>
        <p:spPr bwMode="auto">
          <a:xfrm>
            <a:off x="2325688" y="4905375"/>
            <a:ext cx="107791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algn="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0.1</a:t>
            </a:r>
          </a:p>
        </p:txBody>
      </p:sp>
      <p:sp>
        <p:nvSpPr>
          <p:cNvPr id="170001" name="Rectangle 25"/>
          <p:cNvSpPr>
            <a:spLocks/>
          </p:cNvSpPr>
          <p:nvPr/>
        </p:nvSpPr>
        <p:spPr bwMode="auto">
          <a:xfrm>
            <a:off x="52388" y="2008188"/>
            <a:ext cx="245427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defTabSz="914400" fontAlgn="base">
              <a:spcBef>
                <a:spcPts val="900"/>
              </a:spcBef>
              <a:spcAft>
                <a:spcPct val="0"/>
              </a:spcAft>
            </a:pPr>
            <a:r>
              <a:rPr lang="en-US" sz="1600" b="1" smtClean="0">
                <a:solidFill>
                  <a:srgbClr val="000000"/>
                </a:solidFill>
                <a:latin typeface="Arial" charset="0"/>
                <a:ea typeface="ＭＳ Ｐゴシック" charset="0"/>
                <a:cs typeface="Arial" charset="0"/>
                <a:sym typeface="Arial" charset="0"/>
              </a:rPr>
              <a:t>1.5 billion light years</a:t>
            </a:r>
          </a:p>
        </p:txBody>
      </p:sp>
      <p:sp>
        <p:nvSpPr>
          <p:cNvPr id="170002" name="AutoShape 26"/>
          <p:cNvSpPr>
            <a:spLocks/>
          </p:cNvSpPr>
          <p:nvPr/>
        </p:nvSpPr>
        <p:spPr bwMode="auto">
          <a:xfrm rot="-5400000">
            <a:off x="1208881" y="3496469"/>
            <a:ext cx="2970213" cy="358775"/>
          </a:xfrm>
          <a:custGeom>
            <a:avLst/>
            <a:gdLst>
              <a:gd name="T0" fmla="*/ 0 w 21600"/>
              <a:gd name="T1" fmla="*/ 0 h 21600"/>
              <a:gd name="T2" fmla="*/ 21600 w 21600"/>
              <a:gd name="T3" fmla="*/ 21600 h 21600"/>
            </a:gdLst>
            <a:ahLst/>
            <a:cxnLst/>
            <a:rect l="T0" t="T1" r="T2" b="T3"/>
            <a:pathLst>
              <a:path w="21600" h="21600">
                <a:moveTo>
                  <a:pt x="0" y="0"/>
                </a:moveTo>
                <a:lnTo>
                  <a:pt x="21600" y="0"/>
                </a:lnTo>
                <a:lnTo>
                  <a:pt x="21600" y="21600"/>
                </a:lnTo>
                <a:lnTo>
                  <a:pt x="0" y="21600"/>
                </a:lnTo>
                <a:lnTo>
                  <a:pt x="0" y="0"/>
                </a:lnTo>
                <a:close/>
                <a:moveTo>
                  <a:pt x="0" y="0"/>
                </a:moveTo>
              </a:path>
            </a:pathLst>
          </a:cu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algn="ctr" defTabSz="914400" fontAlgn="base">
              <a:spcBef>
                <a:spcPts val="1150"/>
              </a:spcBef>
              <a:spcAft>
                <a:spcPct val="0"/>
              </a:spcAft>
            </a:pPr>
            <a:r>
              <a:rPr lang="en-US" sz="2000" b="1" smtClean="0">
                <a:solidFill>
                  <a:srgbClr val="000000"/>
                </a:solidFill>
                <a:latin typeface="Arial" charset="0"/>
                <a:ea typeface="ＭＳ Ｐゴシック" charset="0"/>
                <a:cs typeface="Arial" charset="0"/>
                <a:sym typeface="Arial" charset="0"/>
              </a:rPr>
              <a:t>Brightness</a:t>
            </a:r>
          </a:p>
        </p:txBody>
      </p:sp>
      <p:sp>
        <p:nvSpPr>
          <p:cNvPr id="170003" name="Rectangle 27"/>
          <p:cNvSpPr>
            <a:spLocks/>
          </p:cNvSpPr>
          <p:nvPr/>
        </p:nvSpPr>
        <p:spPr bwMode="auto">
          <a:xfrm>
            <a:off x="3989388" y="6005513"/>
            <a:ext cx="3865562" cy="373062"/>
          </a:xfrm>
          <a:prstGeom prst="rect">
            <a:avLst/>
          </a:prstGeom>
          <a:solidFill>
            <a:schemeClr val="accent1"/>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50800" tIns="50800" bIns="50800"/>
          <a:lstStyle/>
          <a:p>
            <a:pPr algn="ctr" defTabSz="914400" fontAlgn="base">
              <a:spcBef>
                <a:spcPts val="1150"/>
              </a:spcBef>
              <a:spcAft>
                <a:spcPct val="0"/>
              </a:spcAft>
            </a:pPr>
            <a:r>
              <a:rPr lang="en-US" sz="2000" b="1" smtClean="0">
                <a:solidFill>
                  <a:srgbClr val="000000"/>
                </a:solidFill>
                <a:latin typeface="Arial" charset="0"/>
                <a:ea typeface="ＭＳ Ｐゴシック" charset="0"/>
                <a:cs typeface="Arial" charset="0"/>
                <a:sym typeface="Arial" charset="0"/>
              </a:rPr>
              <a:t>Wavelength</a:t>
            </a:r>
            <a:r>
              <a:rPr lang="en-US" sz="2000" b="1" smtClean="0">
                <a:solidFill>
                  <a:srgbClr val="000000"/>
                </a:solidFill>
                <a:latin typeface="Times New Roman" charset="0"/>
                <a:ea typeface="ＭＳ Ｐゴシック" charset="0"/>
                <a:cs typeface="Times New Roman" charset="0"/>
                <a:sym typeface="Times New Roman" charset="0"/>
              </a:rPr>
              <a:t> </a:t>
            </a:r>
            <a:r>
              <a:rPr lang="en-US" sz="2000" b="1" smtClean="0">
                <a:solidFill>
                  <a:srgbClr val="000000"/>
                </a:solidFill>
                <a:latin typeface="Arial" charset="0"/>
                <a:ea typeface="ＭＳ Ｐゴシック" charset="0"/>
                <a:cs typeface="Arial" charset="0"/>
                <a:sym typeface="Arial" charset="0"/>
              </a:rPr>
              <a:t>(micrometres)</a:t>
            </a:r>
          </a:p>
        </p:txBody>
      </p:sp>
      <p:sp>
        <p:nvSpPr>
          <p:cNvPr id="170004" name="AutoShape 28"/>
          <p:cNvSpPr>
            <a:spLocks/>
          </p:cNvSpPr>
          <p:nvPr/>
        </p:nvSpPr>
        <p:spPr bwMode="auto">
          <a:xfrm>
            <a:off x="3392488" y="1993900"/>
            <a:ext cx="3748087" cy="2341563"/>
          </a:xfrm>
          <a:custGeom>
            <a:avLst/>
            <a:gdLst>
              <a:gd name="T0" fmla="*/ 0 w 21600"/>
              <a:gd name="T1" fmla="*/ 176924278 h 21582"/>
              <a:gd name="T2" fmla="*/ 192132319 w 21600"/>
              <a:gd name="T3" fmla="*/ 62623845 h 21582"/>
              <a:gd name="T4" fmla="*/ 237297461 w 21600"/>
              <a:gd name="T5" fmla="*/ 34372543 h 21582"/>
              <a:gd name="T6" fmla="*/ 268190374 w 21600"/>
              <a:gd name="T7" fmla="*/ 12124549 h 21582"/>
              <a:gd name="T8" fmla="*/ 291826921 w 21600"/>
              <a:gd name="T9" fmla="*/ 1742122 h 21582"/>
              <a:gd name="T10" fmla="*/ 318052772 w 21600"/>
              <a:gd name="T11" fmla="*/ 270698 h 21582"/>
              <a:gd name="T12" fmla="*/ 346597057 w 21600"/>
              <a:gd name="T13" fmla="*/ 4661427 h 21582"/>
              <a:gd name="T14" fmla="*/ 374900493 w 21600"/>
              <a:gd name="T15" fmla="*/ 18139790 h 21582"/>
              <a:gd name="T16" fmla="*/ 417747201 w 21600"/>
              <a:gd name="T17" fmla="*/ 46226286 h 21582"/>
              <a:gd name="T18" fmla="*/ 453307177 w 21600"/>
              <a:gd name="T19" fmla="*/ 75937294 h 21582"/>
              <a:gd name="T20" fmla="*/ 499014230 w 21600"/>
              <a:gd name="T21" fmla="*/ 114747654 h 21582"/>
              <a:gd name="T22" fmla="*/ 536410941 w 21600"/>
              <a:gd name="T23" fmla="*/ 151603890 h 21582"/>
              <a:gd name="T24" fmla="*/ 569622463 w 21600"/>
              <a:gd name="T25" fmla="*/ 182774605 h 21582"/>
              <a:gd name="T26" fmla="*/ 605212458 w 21600"/>
              <a:gd name="T27" fmla="*/ 213945320 h 21582"/>
              <a:gd name="T28" fmla="*/ 650377600 w 21600"/>
              <a:gd name="T29" fmla="*/ 254050472 h 2158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600"/>
              <a:gd name="T46" fmla="*/ 0 h 21582"/>
              <a:gd name="T47" fmla="*/ 21600 w 21600"/>
              <a:gd name="T48" fmla="*/ 21582 h 2158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600" h="21582">
                <a:moveTo>
                  <a:pt x="0" y="15030"/>
                </a:moveTo>
                <a:cubicBezTo>
                  <a:pt x="2535" y="11182"/>
                  <a:pt x="5070" y="7334"/>
                  <a:pt x="6381" y="5320"/>
                </a:cubicBezTo>
                <a:cubicBezTo>
                  <a:pt x="7691" y="3306"/>
                  <a:pt x="7459" y="3637"/>
                  <a:pt x="7881" y="2920"/>
                </a:cubicBezTo>
                <a:cubicBezTo>
                  <a:pt x="8304" y="2203"/>
                  <a:pt x="8606" y="1499"/>
                  <a:pt x="8907" y="1030"/>
                </a:cubicBezTo>
                <a:cubicBezTo>
                  <a:pt x="9209" y="561"/>
                  <a:pt x="9416" y="313"/>
                  <a:pt x="9692" y="148"/>
                </a:cubicBezTo>
                <a:cubicBezTo>
                  <a:pt x="9968" y="-18"/>
                  <a:pt x="10261" y="-18"/>
                  <a:pt x="10563" y="23"/>
                </a:cubicBezTo>
                <a:cubicBezTo>
                  <a:pt x="10865" y="65"/>
                  <a:pt x="11201" y="148"/>
                  <a:pt x="11511" y="396"/>
                </a:cubicBezTo>
                <a:cubicBezTo>
                  <a:pt x="11822" y="644"/>
                  <a:pt x="12055" y="948"/>
                  <a:pt x="12451" y="1541"/>
                </a:cubicBezTo>
                <a:cubicBezTo>
                  <a:pt x="12848" y="2134"/>
                  <a:pt x="13443" y="3113"/>
                  <a:pt x="13874" y="3927"/>
                </a:cubicBezTo>
                <a:cubicBezTo>
                  <a:pt x="14305" y="4741"/>
                  <a:pt x="14607" y="5485"/>
                  <a:pt x="15055" y="6451"/>
                </a:cubicBezTo>
                <a:cubicBezTo>
                  <a:pt x="15504" y="7416"/>
                  <a:pt x="16116" y="8672"/>
                  <a:pt x="16573" y="9748"/>
                </a:cubicBezTo>
                <a:cubicBezTo>
                  <a:pt x="17030" y="10823"/>
                  <a:pt x="17427" y="11913"/>
                  <a:pt x="17815" y="12879"/>
                </a:cubicBezTo>
                <a:cubicBezTo>
                  <a:pt x="18203" y="13844"/>
                  <a:pt x="18539" y="14644"/>
                  <a:pt x="18918" y="15527"/>
                </a:cubicBezTo>
                <a:cubicBezTo>
                  <a:pt x="19298" y="16410"/>
                  <a:pt x="19651" y="17168"/>
                  <a:pt x="20100" y="18175"/>
                </a:cubicBezTo>
                <a:cubicBezTo>
                  <a:pt x="20548" y="19182"/>
                  <a:pt x="21074" y="20382"/>
                  <a:pt x="21600" y="21582"/>
                </a:cubicBezTo>
              </a:path>
            </a:pathLst>
          </a:cu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p>
            <a:pPr defTabSz="914400" fontAlgn="base">
              <a:spcBef>
                <a:spcPct val="0"/>
              </a:spcBef>
              <a:spcAft>
                <a:spcPct val="0"/>
              </a:spcAft>
            </a:pPr>
            <a:endParaRPr lang="en-US" sz="1200" smtClean="0">
              <a:solidFill>
                <a:srgbClr val="FFFFFF"/>
              </a:solidFill>
              <a:latin typeface="Times" charset="0"/>
              <a:ea typeface="ＭＳ Ｐゴシック" charset="0"/>
              <a:cs typeface="ＭＳ Ｐゴシック" charset="0"/>
              <a:sym typeface="Times" charset="0"/>
            </a:endParaRPr>
          </a:p>
        </p:txBody>
      </p:sp>
      <p:sp>
        <p:nvSpPr>
          <p:cNvPr id="170005" name="Rectangle 29"/>
          <p:cNvSpPr>
            <a:spLocks/>
          </p:cNvSpPr>
          <p:nvPr/>
        </p:nvSpPr>
        <p:spPr bwMode="auto">
          <a:xfrm>
            <a:off x="7721600" y="5981700"/>
            <a:ext cx="1270000" cy="406400"/>
          </a:xfrm>
          <a:prstGeom prst="rect">
            <a:avLst/>
          </a:prstGeom>
          <a:solidFill>
            <a:srgbClr val="FDFFFB"/>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defTabSz="914400" fontAlgn="base">
              <a:spcBef>
                <a:spcPct val="0"/>
              </a:spcBef>
              <a:spcAft>
                <a:spcPct val="0"/>
              </a:spcAft>
            </a:pPr>
            <a:endParaRPr lang="en-US" sz="1200" smtClean="0">
              <a:solidFill>
                <a:srgbClr val="FFFFFF"/>
              </a:solidFill>
              <a:latin typeface="Times" charset="0"/>
              <a:ea typeface="ＭＳ Ｐゴシック" charset="0"/>
              <a:cs typeface="ＭＳ Ｐゴシック" charset="0"/>
              <a:sym typeface="Times" charset="0"/>
            </a:endParaRPr>
          </a:p>
        </p:txBody>
      </p:sp>
      <p:sp>
        <p:nvSpPr>
          <p:cNvPr id="170007" name="Rectangle 31"/>
          <p:cNvSpPr>
            <a:spLocks noGrp="1" noChangeArrowheads="1"/>
          </p:cNvSpPr>
          <p:nvPr>
            <p:ph type="title"/>
          </p:nvPr>
        </p:nvSpPr>
        <p:spPr bwMode="auto">
          <a:xfrm>
            <a:off x="622300" y="-160338"/>
            <a:ext cx="7366000" cy="173037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40" tIns="45720" rIns="0" bIns="45720" numCol="1" anchor="ctr" anchorCtr="0" compatLnSpc="1">
            <a:prstTxWarp prst="textNoShape">
              <a:avLst/>
            </a:prstTxWarp>
          </a:bodyPr>
          <a:lstStyle/>
          <a:p>
            <a:pPr eaLnBrk="1" hangingPunct="1"/>
            <a:r>
              <a:rPr lang="en-US">
                <a:latin typeface="Gill Sans" charset="0"/>
              </a:rPr>
              <a:t>Some magic</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92162" name="Rectangle 2"/>
          <p:cNvSpPr>
            <a:spLocks noGrp="1" noChangeArrowheads="1"/>
          </p:cNvSpPr>
          <p:nvPr>
            <p:ph type="title"/>
          </p:nvPr>
        </p:nvSpPr>
        <p:spPr>
          <a:xfrm>
            <a:off x="685800" y="6460"/>
            <a:ext cx="7772400" cy="1107618"/>
          </a:xfrm>
        </p:spPr>
        <p:txBody>
          <a:bodyPr/>
          <a:lstStyle/>
          <a:p>
            <a:r>
              <a:rPr lang="en-US" dirty="0" smtClean="0">
                <a:solidFill>
                  <a:srgbClr val="FFFFFF"/>
                </a:solidFill>
                <a:latin typeface="Calibri"/>
                <a:cs typeface="Calibri"/>
              </a:rPr>
              <a:t>Summary</a:t>
            </a:r>
            <a:endParaRPr lang="en-US" dirty="0">
              <a:solidFill>
                <a:srgbClr val="FFFFFF"/>
              </a:solidFill>
              <a:latin typeface="Calibri"/>
              <a:cs typeface="Calibri"/>
            </a:endParaRPr>
          </a:p>
        </p:txBody>
      </p:sp>
      <p:sp>
        <p:nvSpPr>
          <p:cNvPr id="92163" name="Rectangle 3"/>
          <p:cNvSpPr>
            <a:spLocks noGrp="1" noChangeArrowheads="1"/>
          </p:cNvSpPr>
          <p:nvPr>
            <p:ph idx="1"/>
          </p:nvPr>
        </p:nvSpPr>
        <p:spPr>
          <a:xfrm>
            <a:off x="96635" y="1232222"/>
            <a:ext cx="9047364" cy="5358410"/>
          </a:xfrm>
        </p:spPr>
        <p:txBody>
          <a:bodyPr>
            <a:normAutofit/>
          </a:bodyPr>
          <a:lstStyle/>
          <a:p>
            <a:r>
              <a:rPr lang="en-US" sz="2800" dirty="0" smtClean="0"/>
              <a:t>Dust </a:t>
            </a:r>
            <a:r>
              <a:rPr lang="en-US" sz="2800" dirty="0"/>
              <a:t>drives the mass loss of </a:t>
            </a:r>
            <a:r>
              <a:rPr lang="en-US" sz="2800" dirty="0" smtClean="0"/>
              <a:t>cool red giant (AGB) stars</a:t>
            </a:r>
            <a:r>
              <a:rPr lang="en-US" altLang="ja-JP" sz="2800" dirty="0" smtClean="0"/>
              <a:t>.</a:t>
            </a:r>
            <a:endParaRPr lang="en-US" sz="2800" dirty="0"/>
          </a:p>
          <a:p>
            <a:r>
              <a:rPr lang="en-US" sz="2800" dirty="0"/>
              <a:t>Dust is an important coolant during star formation, possibly essential for low mass star formation. </a:t>
            </a:r>
          </a:p>
          <a:p>
            <a:r>
              <a:rPr lang="en-US" sz="2800" dirty="0"/>
              <a:t>Dust plays a crucial role for molecule formation in the ISM</a:t>
            </a:r>
            <a:r>
              <a:rPr lang="en-US" sz="2800" dirty="0" smtClean="0"/>
              <a:t>.</a:t>
            </a:r>
          </a:p>
          <a:p>
            <a:pPr>
              <a:lnSpc>
                <a:spcPct val="90000"/>
              </a:lnSpc>
            </a:pPr>
            <a:r>
              <a:rPr lang="en-US" sz="2800" dirty="0" smtClean="0"/>
              <a:t>Dust is an important ingredient for planet formation. </a:t>
            </a:r>
          </a:p>
          <a:p>
            <a:pPr>
              <a:lnSpc>
                <a:spcPct val="90000"/>
              </a:lnSpc>
            </a:pPr>
            <a:r>
              <a:rPr lang="en-US" sz="2800" dirty="0" smtClean="0"/>
              <a:t>Dust determine “the weather” of Brown Dwarfs. </a:t>
            </a:r>
          </a:p>
          <a:p>
            <a:pPr>
              <a:lnSpc>
                <a:spcPct val="90000"/>
              </a:lnSpc>
            </a:pPr>
            <a:endParaRPr lang="en-US" sz="2800" dirty="0" smtClean="0"/>
          </a:p>
          <a:p>
            <a:pPr>
              <a:lnSpc>
                <a:spcPct val="90000"/>
              </a:lnSpc>
            </a:pPr>
            <a:r>
              <a:rPr lang="en-US" sz="2800" b="1" dirty="0" smtClean="0"/>
              <a:t>But we are currently less certain on:</a:t>
            </a:r>
          </a:p>
          <a:p>
            <a:pPr>
              <a:lnSpc>
                <a:spcPct val="90000"/>
              </a:lnSpc>
            </a:pPr>
            <a:r>
              <a:rPr lang="en-US" sz="2800" dirty="0" smtClean="0"/>
              <a:t>Site(s) of formation.</a:t>
            </a:r>
          </a:p>
          <a:p>
            <a:pPr>
              <a:lnSpc>
                <a:spcPct val="90000"/>
              </a:lnSpc>
            </a:pPr>
            <a:r>
              <a:rPr lang="en-US" sz="2800" dirty="0" smtClean="0"/>
              <a:t>Dust sizes, morphology, mineralogy, survival rates.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2600" y="1585913"/>
            <a:ext cx="4800600" cy="5449887"/>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9570" name="Picture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3657600"/>
            <a:ext cx="4192587" cy="32004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9571" name="Picture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3341688"/>
            <a:ext cx="4140200" cy="335280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9572"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 y="825500"/>
            <a:ext cx="3886200" cy="314642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9573" name="Rectangle 5"/>
          <p:cNvSpPr>
            <a:spLocks/>
          </p:cNvSpPr>
          <p:nvPr/>
        </p:nvSpPr>
        <p:spPr bwMode="auto">
          <a:xfrm>
            <a:off x="-63500" y="-285750"/>
            <a:ext cx="107315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38100" bIns="38100" anchor="ctr"/>
          <a:lstStyle/>
          <a:p>
            <a:pPr algn="ctr" defTabSz="914400" fontAlgn="base">
              <a:spcBef>
                <a:spcPct val="0"/>
              </a:spcBef>
              <a:spcAft>
                <a:spcPct val="0"/>
              </a:spcAft>
            </a:pPr>
            <a:r>
              <a:rPr lang="en-US" sz="5600" smtClean="0">
                <a:solidFill>
                  <a:srgbClr val="FFFFFF"/>
                </a:solidFill>
                <a:latin typeface="Gill Sans" charset="0"/>
                <a:ea typeface="ＭＳ Ｐゴシック" charset="0"/>
                <a:cs typeface="ＭＳ Ｐゴシック" charset="0"/>
                <a:sym typeface="Gill Sans" charset="0"/>
              </a:rPr>
              <a:t>The smoky Universe</a:t>
            </a:r>
          </a:p>
        </p:txBody>
      </p:sp>
      <p:pic>
        <p:nvPicPr>
          <p:cNvPr id="109574" name="Picture 8" descr="M6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6625" y="1125538"/>
            <a:ext cx="31273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579438" y="152400"/>
            <a:ext cx="8050212" cy="762000"/>
          </a:xfrm>
          <a:ln>
            <a:solidFill>
              <a:schemeClr val="bg1"/>
            </a:solidFill>
          </a:ln>
        </p:spPr>
        <p:txBody>
          <a:bodyPr/>
          <a:lstStyle/>
          <a:p>
            <a:pPr eaLnBrk="1" hangingPunct="1"/>
            <a:r>
              <a:rPr lang="en-GB" smtClean="0">
                <a:solidFill>
                  <a:schemeClr val="bg1"/>
                </a:solidFill>
              </a:rPr>
              <a:t>Molecule formation on dust grains</a:t>
            </a:r>
            <a:endParaRPr lang="en-GB" smtClean="0"/>
          </a:p>
        </p:txBody>
      </p:sp>
      <p:sp>
        <p:nvSpPr>
          <p:cNvPr id="178179" name="Rectangle 3"/>
          <p:cNvSpPr>
            <a:spLocks noGrp="1" noChangeArrowheads="1"/>
          </p:cNvSpPr>
          <p:nvPr>
            <p:ph type="body" idx="1"/>
          </p:nvPr>
        </p:nvSpPr>
        <p:spPr/>
        <p:txBody>
          <a:bodyPr/>
          <a:lstStyle/>
          <a:p>
            <a:pPr eaLnBrk="1" hangingPunct="1"/>
            <a:endParaRPr lang="da-DK"/>
          </a:p>
        </p:txBody>
      </p:sp>
      <p:pic>
        <p:nvPicPr>
          <p:cNvPr id="178180" name="Picture 4" descr="interstellar_medium"/>
          <p:cNvPicPr>
            <a:picLocks noChangeAspect="1" noChangeArrowheads="1"/>
          </p:cNvPicPr>
          <p:nvPr/>
        </p:nvPicPr>
        <p:blipFill>
          <a:blip r:embed="rId3"/>
          <a:srcRect/>
          <a:stretch>
            <a:fillRect/>
          </a:stretch>
        </p:blipFill>
        <p:spPr bwMode="auto">
          <a:xfrm>
            <a:off x="838200" y="990600"/>
            <a:ext cx="7467600" cy="56308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Shock destructions in future?</a:t>
            </a:r>
            <a:endParaRPr lang="en-GB" dirty="0"/>
          </a:p>
        </p:txBody>
      </p:sp>
      <p:sp>
        <p:nvSpPr>
          <p:cNvPr id="3" name="Content Placeholder 2"/>
          <p:cNvSpPr>
            <a:spLocks noGrp="1"/>
          </p:cNvSpPr>
          <p:nvPr>
            <p:ph idx="1"/>
          </p:nvPr>
        </p:nvSpPr>
        <p:spPr/>
        <p:txBody>
          <a:bodyPr>
            <a:normAutofit/>
          </a:bodyPr>
          <a:lstStyle/>
          <a:p>
            <a:r>
              <a:rPr lang="en-GB" sz="2400" dirty="0" smtClean="0"/>
              <a:t>Currently, ejecta dust has not interacted with shocks</a:t>
            </a:r>
          </a:p>
          <a:p>
            <a:r>
              <a:rPr lang="en-GB" sz="2400" dirty="0" smtClean="0"/>
              <a:t>Future shocks: </a:t>
            </a:r>
            <a:r>
              <a:rPr lang="en-GB" sz="2400" dirty="0" err="1" smtClean="0"/>
              <a:t>circumstellar</a:t>
            </a:r>
            <a:r>
              <a:rPr lang="en-GB" sz="2400" dirty="0" smtClean="0"/>
              <a:t> ring &amp; ambient ISM</a:t>
            </a:r>
          </a:p>
          <a:p>
            <a:pPr lvl="1"/>
            <a:r>
              <a:rPr lang="en-GB" sz="2000" dirty="0" smtClean="0"/>
              <a:t>Most dust can avoid reverse shocks in future?</a:t>
            </a:r>
          </a:p>
          <a:p>
            <a:r>
              <a:rPr lang="en-GB" sz="2400" dirty="0" smtClean="0"/>
              <a:t>Efficiency of dust destruction: </a:t>
            </a:r>
          </a:p>
          <a:p>
            <a:pPr lvl="1"/>
            <a:r>
              <a:rPr lang="en-GB" sz="2000" dirty="0" smtClean="0"/>
              <a:t>largely depending on the angle of ejecta-ring interaction</a:t>
            </a:r>
          </a:p>
          <a:p>
            <a:pPr lvl="1"/>
            <a:r>
              <a:rPr lang="en-GB" sz="2000" dirty="0" err="1" smtClean="0"/>
              <a:t>Clumpiness</a:t>
            </a:r>
            <a:r>
              <a:rPr lang="en-GB" sz="2000" dirty="0"/>
              <a:t> </a:t>
            </a:r>
            <a:r>
              <a:rPr lang="en-GB" sz="2000" dirty="0" smtClean="0"/>
              <a:t>: defecting impact of shocks</a:t>
            </a:r>
            <a:endParaRPr lang="en-GB" sz="2000" dirty="0"/>
          </a:p>
        </p:txBody>
      </p:sp>
      <p:grpSp>
        <p:nvGrpSpPr>
          <p:cNvPr id="5" name="Group 4"/>
          <p:cNvGrpSpPr/>
          <p:nvPr/>
        </p:nvGrpSpPr>
        <p:grpSpPr>
          <a:xfrm>
            <a:off x="3412698" y="4312068"/>
            <a:ext cx="3794682" cy="2327594"/>
            <a:chOff x="29424" y="4322692"/>
            <a:chExt cx="3794682" cy="2327594"/>
          </a:xfrm>
        </p:grpSpPr>
        <p:pic>
          <p:nvPicPr>
            <p:cNvPr id="6" name="Picture 5" descr="Screen Shot 2014-07-02 at 00.06.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24" y="4322692"/>
              <a:ext cx="2795063" cy="2217822"/>
            </a:xfrm>
            <a:prstGeom prst="rect">
              <a:avLst/>
            </a:prstGeom>
          </p:spPr>
        </p:pic>
        <p:sp>
          <p:nvSpPr>
            <p:cNvPr id="7" name="TextBox 6"/>
            <p:cNvSpPr txBox="1"/>
            <p:nvPr/>
          </p:nvSpPr>
          <p:spPr>
            <a:xfrm>
              <a:off x="2332216" y="4322692"/>
              <a:ext cx="1491890" cy="369332"/>
            </a:xfrm>
            <a:prstGeom prst="rect">
              <a:avLst/>
            </a:prstGeom>
            <a:noFill/>
          </p:spPr>
          <p:txBody>
            <a:bodyPr wrap="none" rtlCol="0">
              <a:spAutoFit/>
            </a:bodyPr>
            <a:lstStyle/>
            <a:p>
              <a:r>
                <a:rPr lang="en-GB" dirty="0" smtClean="0">
                  <a:solidFill>
                    <a:prstClr val="black"/>
                  </a:solidFill>
                  <a:latin typeface="Calibri"/>
                </a:rPr>
                <a:t>Viewing angle</a:t>
              </a:r>
              <a:endParaRPr lang="en-GB" dirty="0">
                <a:solidFill>
                  <a:prstClr val="black"/>
                </a:solidFill>
                <a:latin typeface="Calibri"/>
              </a:endParaRPr>
            </a:p>
          </p:txBody>
        </p:sp>
        <p:sp>
          <p:nvSpPr>
            <p:cNvPr id="8" name="TextBox 7"/>
            <p:cNvSpPr txBox="1"/>
            <p:nvPr/>
          </p:nvSpPr>
          <p:spPr>
            <a:xfrm>
              <a:off x="2735224" y="5359126"/>
              <a:ext cx="592906" cy="369332"/>
            </a:xfrm>
            <a:prstGeom prst="rect">
              <a:avLst/>
            </a:prstGeom>
            <a:noFill/>
          </p:spPr>
          <p:txBody>
            <a:bodyPr wrap="none" rtlCol="0">
              <a:spAutoFit/>
            </a:bodyPr>
            <a:lstStyle/>
            <a:p>
              <a:r>
                <a:rPr lang="en-GB" dirty="0" smtClean="0">
                  <a:solidFill>
                    <a:prstClr val="black"/>
                  </a:solidFill>
                  <a:latin typeface="Calibri"/>
                </a:rPr>
                <a:t>Ring</a:t>
              </a:r>
              <a:endParaRPr lang="en-GB" dirty="0">
                <a:solidFill>
                  <a:prstClr val="black"/>
                </a:solidFill>
                <a:latin typeface="Calibri"/>
              </a:endParaRPr>
            </a:p>
          </p:txBody>
        </p:sp>
        <p:sp>
          <p:nvSpPr>
            <p:cNvPr id="9" name="TextBox 8"/>
            <p:cNvSpPr txBox="1"/>
            <p:nvPr/>
          </p:nvSpPr>
          <p:spPr>
            <a:xfrm>
              <a:off x="121779" y="4507358"/>
              <a:ext cx="752956" cy="369332"/>
            </a:xfrm>
            <a:prstGeom prst="rect">
              <a:avLst/>
            </a:prstGeom>
            <a:noFill/>
          </p:spPr>
          <p:txBody>
            <a:bodyPr wrap="none" rtlCol="0">
              <a:spAutoFit/>
            </a:bodyPr>
            <a:lstStyle/>
            <a:p>
              <a:r>
                <a:rPr lang="en-GB" dirty="0" smtClean="0">
                  <a:solidFill>
                    <a:prstClr val="black"/>
                  </a:solidFill>
                  <a:latin typeface="Calibri"/>
                </a:rPr>
                <a:t>Ejecta</a:t>
              </a:r>
              <a:endParaRPr lang="en-GB" dirty="0">
                <a:solidFill>
                  <a:prstClr val="black"/>
                </a:solidFill>
                <a:latin typeface="Calibri"/>
              </a:endParaRPr>
            </a:p>
          </p:txBody>
        </p:sp>
        <p:cxnSp>
          <p:nvCxnSpPr>
            <p:cNvPr id="11" name="Straight Arrow Connector 10"/>
            <p:cNvCxnSpPr/>
            <p:nvPr/>
          </p:nvCxnSpPr>
          <p:spPr>
            <a:xfrm>
              <a:off x="720185" y="4876690"/>
              <a:ext cx="415220" cy="3740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709386" y="5726956"/>
              <a:ext cx="2114720" cy="923330"/>
            </a:xfrm>
            <a:prstGeom prst="rect">
              <a:avLst/>
            </a:prstGeom>
            <a:noFill/>
          </p:spPr>
          <p:txBody>
            <a:bodyPr wrap="square" rtlCol="0">
              <a:spAutoFit/>
            </a:bodyPr>
            <a:lstStyle/>
            <a:p>
              <a:r>
                <a:rPr lang="en-GB" dirty="0" smtClean="0">
                  <a:solidFill>
                    <a:prstClr val="black"/>
                  </a:solidFill>
                  <a:latin typeface="Calibri"/>
                </a:rPr>
                <a:t>Most ejecta dust could escape reverse shocks?</a:t>
              </a:r>
              <a:endParaRPr lang="en-GB" dirty="0">
                <a:solidFill>
                  <a:prstClr val="black"/>
                </a:solidFill>
                <a:latin typeface="Calibri"/>
              </a:endParaRPr>
            </a:p>
          </p:txBody>
        </p:sp>
      </p:grpSp>
      <p:pic>
        <p:nvPicPr>
          <p:cNvPr id="17" name="Picture 16" descr="3074153_f260.jpg"/>
          <p:cNvPicPr>
            <a:picLocks noChangeAspect="1"/>
          </p:cNvPicPr>
          <p:nvPr/>
        </p:nvPicPr>
        <p:blipFill rotWithShape="1">
          <a:blip r:embed="rId3">
            <a:extLst>
              <a:ext uri="{28A0092B-C50C-407E-A947-70E740481C1C}">
                <a14:useLocalDpi xmlns:a14="http://schemas.microsoft.com/office/drawing/2010/main" val="0"/>
              </a:ext>
            </a:extLst>
          </a:blip>
          <a:srcRect r="48076" b="52008"/>
          <a:stretch/>
        </p:blipFill>
        <p:spPr>
          <a:xfrm>
            <a:off x="7565122" y="4558343"/>
            <a:ext cx="2220562" cy="2170819"/>
          </a:xfrm>
          <a:prstGeom prst="rect">
            <a:avLst/>
          </a:prstGeom>
        </p:spPr>
      </p:pic>
      <p:sp>
        <p:nvSpPr>
          <p:cNvPr id="18" name="TextBox 17"/>
          <p:cNvSpPr txBox="1"/>
          <p:nvPr/>
        </p:nvSpPr>
        <p:spPr>
          <a:xfrm>
            <a:off x="7613998" y="4182796"/>
            <a:ext cx="1261884" cy="369332"/>
          </a:xfrm>
          <a:prstGeom prst="rect">
            <a:avLst/>
          </a:prstGeom>
          <a:noFill/>
        </p:spPr>
        <p:txBody>
          <a:bodyPr wrap="none" rtlCol="0">
            <a:spAutoFit/>
          </a:bodyPr>
          <a:lstStyle/>
          <a:p>
            <a:r>
              <a:rPr lang="en-GB" dirty="0" err="1" smtClean="0">
                <a:solidFill>
                  <a:prstClr val="black"/>
                </a:solidFill>
                <a:latin typeface="Calibri"/>
              </a:rPr>
              <a:t>Clumpiness</a:t>
            </a:r>
            <a:endParaRPr lang="en-GB" dirty="0">
              <a:solidFill>
                <a:prstClr val="black"/>
              </a:solidFill>
              <a:latin typeface="Calibri"/>
            </a:endParaRPr>
          </a:p>
        </p:txBody>
      </p:sp>
      <p:grpSp>
        <p:nvGrpSpPr>
          <p:cNvPr id="4" name="Group 3"/>
          <p:cNvGrpSpPr/>
          <p:nvPr/>
        </p:nvGrpSpPr>
        <p:grpSpPr>
          <a:xfrm>
            <a:off x="-234301" y="4119287"/>
            <a:ext cx="3084303" cy="2692664"/>
            <a:chOff x="3926645" y="4158989"/>
            <a:chExt cx="3084303" cy="2692664"/>
          </a:xfrm>
        </p:grpSpPr>
        <p:grpSp>
          <p:nvGrpSpPr>
            <p:cNvPr id="12" name="Group 11"/>
            <p:cNvGrpSpPr/>
            <p:nvPr/>
          </p:nvGrpSpPr>
          <p:grpSpPr>
            <a:xfrm>
              <a:off x="5362148" y="5469053"/>
              <a:ext cx="1648800" cy="1382600"/>
              <a:chOff x="3135587" y="1449499"/>
              <a:chExt cx="1648800" cy="1382600"/>
            </a:xfrm>
          </p:grpSpPr>
          <p:pic>
            <p:nvPicPr>
              <p:cNvPr id="13" name="Picture 12" descr="change.jpg"/>
              <p:cNvPicPr>
                <a:picLocks noChangeAspect="1"/>
              </p:cNvPicPr>
              <p:nvPr/>
            </p:nvPicPr>
            <p:blipFill rotWithShape="1">
              <a:blip r:embed="rId4">
                <a:extLst>
                  <a:ext uri="{28A0092B-C50C-407E-A947-70E740481C1C}">
                    <a14:useLocalDpi xmlns:a14="http://schemas.microsoft.com/office/drawing/2010/main" val="0"/>
                  </a:ext>
                </a:extLst>
              </a:blip>
              <a:srcRect l="66074" t="46111" r="3185" b="21667"/>
              <a:stretch/>
            </p:blipFill>
            <p:spPr>
              <a:xfrm>
                <a:off x="3135587" y="1449499"/>
                <a:ext cx="1648800" cy="1382600"/>
              </a:xfrm>
              <a:prstGeom prst="rect">
                <a:avLst/>
              </a:prstGeom>
            </p:spPr>
          </p:pic>
          <p:sp>
            <p:nvSpPr>
              <p:cNvPr id="14" name="Rectangle 13"/>
              <p:cNvSpPr/>
              <p:nvPr/>
            </p:nvSpPr>
            <p:spPr>
              <a:xfrm>
                <a:off x="4381499" y="2642632"/>
                <a:ext cx="402887" cy="16406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sp>
            <p:nvSpPr>
              <p:cNvPr id="16" name="Rectangle 15"/>
              <p:cNvSpPr/>
              <p:nvPr/>
            </p:nvSpPr>
            <p:spPr>
              <a:xfrm>
                <a:off x="3187700" y="2655848"/>
                <a:ext cx="571500" cy="12596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grpSp>
        <p:grpSp>
          <p:nvGrpSpPr>
            <p:cNvPr id="19" name="Group 18"/>
            <p:cNvGrpSpPr/>
            <p:nvPr/>
          </p:nvGrpSpPr>
          <p:grpSpPr>
            <a:xfrm>
              <a:off x="5357392" y="4158989"/>
              <a:ext cx="1648375" cy="1382600"/>
              <a:chOff x="1473199" y="1449499"/>
              <a:chExt cx="1648375" cy="1382600"/>
            </a:xfrm>
          </p:grpSpPr>
          <p:pic>
            <p:nvPicPr>
              <p:cNvPr id="20" name="Picture 19" descr="change.jpg"/>
              <p:cNvPicPr>
                <a:picLocks noChangeAspect="1"/>
              </p:cNvPicPr>
              <p:nvPr/>
            </p:nvPicPr>
            <p:blipFill rotWithShape="1">
              <a:blip r:embed="rId4">
                <a:extLst>
                  <a:ext uri="{28A0092B-C50C-407E-A947-70E740481C1C}">
                    <a14:useLocalDpi xmlns:a14="http://schemas.microsoft.com/office/drawing/2010/main" val="0"/>
                  </a:ext>
                </a:extLst>
              </a:blip>
              <a:srcRect l="1956" t="12963" r="66074" b="53518"/>
              <a:stretch/>
            </p:blipFill>
            <p:spPr>
              <a:xfrm>
                <a:off x="1473199" y="1449499"/>
                <a:ext cx="1648375" cy="1382600"/>
              </a:xfrm>
              <a:prstGeom prst="rect">
                <a:avLst/>
              </a:prstGeom>
            </p:spPr>
          </p:pic>
          <p:sp>
            <p:nvSpPr>
              <p:cNvPr id="21" name="Rectangle 20"/>
              <p:cNvSpPr/>
              <p:nvPr/>
            </p:nvSpPr>
            <p:spPr>
              <a:xfrm>
                <a:off x="1538317" y="2668032"/>
                <a:ext cx="571500" cy="894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sp>
            <p:nvSpPr>
              <p:cNvPr id="22" name="Rectangle 21"/>
              <p:cNvSpPr/>
              <p:nvPr/>
            </p:nvSpPr>
            <p:spPr>
              <a:xfrm>
                <a:off x="2743199" y="2642632"/>
                <a:ext cx="331817" cy="89416"/>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grpSp>
        <p:sp>
          <p:nvSpPr>
            <p:cNvPr id="23" name="TextBox 22"/>
            <p:cNvSpPr txBox="1"/>
            <p:nvPr/>
          </p:nvSpPr>
          <p:spPr>
            <a:xfrm>
              <a:off x="3926645" y="4158989"/>
              <a:ext cx="1642248" cy="646331"/>
            </a:xfrm>
            <a:prstGeom prst="rect">
              <a:avLst/>
            </a:prstGeom>
            <a:noFill/>
          </p:spPr>
          <p:txBody>
            <a:bodyPr wrap="square" rtlCol="0">
              <a:spAutoFit/>
            </a:bodyPr>
            <a:lstStyle/>
            <a:p>
              <a:pPr algn="ctr"/>
              <a:r>
                <a:rPr lang="en-GB" dirty="0" smtClean="0">
                  <a:solidFill>
                    <a:prstClr val="black"/>
                  </a:solidFill>
                  <a:latin typeface="Calibri"/>
                </a:rPr>
                <a:t>Real time astronomy</a:t>
              </a:r>
            </a:p>
          </p:txBody>
        </p:sp>
        <p:sp>
          <p:nvSpPr>
            <p:cNvPr id="24" name="TextBox 23"/>
            <p:cNvSpPr txBox="1"/>
            <p:nvPr/>
          </p:nvSpPr>
          <p:spPr>
            <a:xfrm>
              <a:off x="5382793" y="5185990"/>
              <a:ext cx="652643" cy="369332"/>
            </a:xfrm>
            <a:prstGeom prst="rect">
              <a:avLst/>
            </a:prstGeom>
            <a:noFill/>
          </p:spPr>
          <p:txBody>
            <a:bodyPr wrap="none" rtlCol="0">
              <a:spAutoFit/>
            </a:bodyPr>
            <a:lstStyle/>
            <a:p>
              <a:r>
                <a:rPr lang="en-GB" dirty="0" smtClean="0">
                  <a:solidFill>
                    <a:prstClr val="white"/>
                  </a:solidFill>
                  <a:latin typeface="Calibri"/>
                </a:rPr>
                <a:t>1994</a:t>
              </a:r>
              <a:endParaRPr lang="en-GB" dirty="0">
                <a:solidFill>
                  <a:prstClr val="white"/>
                </a:solidFill>
                <a:latin typeface="Calibri"/>
              </a:endParaRPr>
            </a:p>
          </p:txBody>
        </p:sp>
        <p:sp>
          <p:nvSpPr>
            <p:cNvPr id="25" name="TextBox 24"/>
            <p:cNvSpPr txBox="1"/>
            <p:nvPr/>
          </p:nvSpPr>
          <p:spPr>
            <a:xfrm>
              <a:off x="5316961" y="6457954"/>
              <a:ext cx="652643" cy="369332"/>
            </a:xfrm>
            <a:prstGeom prst="rect">
              <a:avLst/>
            </a:prstGeom>
            <a:noFill/>
          </p:spPr>
          <p:txBody>
            <a:bodyPr wrap="none" rtlCol="0">
              <a:spAutoFit/>
            </a:bodyPr>
            <a:lstStyle/>
            <a:p>
              <a:r>
                <a:rPr lang="en-GB" dirty="0" smtClean="0">
                  <a:solidFill>
                    <a:prstClr val="white"/>
                  </a:solidFill>
                  <a:latin typeface="Calibri"/>
                </a:rPr>
                <a:t>2006</a:t>
              </a:r>
              <a:endParaRPr lang="en-GB" dirty="0">
                <a:solidFill>
                  <a:prstClr val="white"/>
                </a:solidFill>
                <a:latin typeface="Calibri"/>
              </a:endParaRPr>
            </a:p>
          </p:txBody>
        </p:sp>
        <p:sp>
          <p:nvSpPr>
            <p:cNvPr id="26" name="Rectangle 25"/>
            <p:cNvSpPr/>
            <p:nvPr/>
          </p:nvSpPr>
          <p:spPr>
            <a:xfrm>
              <a:off x="4163994" y="6355848"/>
              <a:ext cx="1152967" cy="369332"/>
            </a:xfrm>
            <a:prstGeom prst="rect">
              <a:avLst/>
            </a:prstGeom>
          </p:spPr>
          <p:txBody>
            <a:bodyPr wrap="none">
              <a:spAutoFit/>
            </a:bodyPr>
            <a:lstStyle/>
            <a:p>
              <a:r>
                <a:rPr lang="en-GB" dirty="0">
                  <a:solidFill>
                    <a:prstClr val="black"/>
                  </a:solidFill>
                  <a:latin typeface="Calibri"/>
                </a:rPr>
                <a:t>Ha images</a:t>
              </a:r>
            </a:p>
          </p:txBody>
        </p:sp>
      </p:grpSp>
    </p:spTree>
    <p:extLst>
      <p:ext uri="{BB962C8B-B14F-4D97-AF65-F5344CB8AC3E}">
        <p14:creationId xmlns:p14="http://schemas.microsoft.com/office/powerpoint/2010/main" val="380415822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279396"/>
            <a:ext cx="8661400" cy="1143000"/>
          </a:xfrm>
        </p:spPr>
        <p:txBody>
          <a:bodyPr>
            <a:normAutofit/>
          </a:bodyPr>
          <a:lstStyle/>
          <a:p>
            <a:r>
              <a:rPr lang="en-GB" sz="2800" dirty="0"/>
              <a:t>Importance of supernova dust to galaxies' dust budgets</a:t>
            </a:r>
          </a:p>
        </p:txBody>
      </p:sp>
      <p:sp>
        <p:nvSpPr>
          <p:cNvPr id="3" name="Content Placeholder 2"/>
          <p:cNvSpPr>
            <a:spLocks noGrp="1"/>
          </p:cNvSpPr>
          <p:nvPr>
            <p:ph idx="1"/>
          </p:nvPr>
        </p:nvSpPr>
        <p:spPr>
          <a:xfrm>
            <a:off x="330200" y="1510121"/>
            <a:ext cx="8661400" cy="2667000"/>
          </a:xfrm>
        </p:spPr>
        <p:txBody>
          <a:bodyPr>
            <a:noAutofit/>
          </a:bodyPr>
          <a:lstStyle/>
          <a:p>
            <a:r>
              <a:rPr lang="en-US" sz="2000" dirty="0"/>
              <a:t>Global dust budget in the Magellanic Clouds</a:t>
            </a:r>
            <a:endParaRPr lang="en-US" sz="2000" dirty="0" smtClean="0">
              <a:solidFill>
                <a:schemeClr val="tx1">
                  <a:lumMod val="95000"/>
                </a:schemeClr>
              </a:solidFill>
            </a:endParaRPr>
          </a:p>
          <a:p>
            <a:pPr lvl="1"/>
            <a:r>
              <a:rPr lang="en-US" sz="1600" dirty="0" smtClean="0">
                <a:solidFill>
                  <a:schemeClr val="tx1">
                    <a:lumMod val="95000"/>
                  </a:schemeClr>
                </a:solidFill>
              </a:rPr>
              <a:t>Caveat</a:t>
            </a:r>
          </a:p>
          <a:p>
            <a:pPr lvl="2"/>
            <a:r>
              <a:rPr lang="en-US" sz="1600" dirty="0" smtClean="0">
                <a:solidFill>
                  <a:schemeClr val="tx1">
                    <a:lumMod val="95000"/>
                  </a:schemeClr>
                </a:solidFill>
              </a:rPr>
              <a:t>AGB dust: dust injection rate from AGB stars x </a:t>
            </a:r>
            <a:r>
              <a:rPr lang="en-US" sz="1600" dirty="0" smtClean="0">
                <a:solidFill>
                  <a:srgbClr val="FF0000"/>
                </a:solidFill>
              </a:rPr>
              <a:t>Dust lifetime </a:t>
            </a:r>
            <a:r>
              <a:rPr lang="en-US" sz="1600" dirty="0" smtClean="0">
                <a:solidFill>
                  <a:schemeClr val="tx1">
                    <a:lumMod val="95000"/>
                  </a:schemeClr>
                </a:solidFill>
              </a:rPr>
              <a:t> (estimated to be 4-8x10</a:t>
            </a:r>
            <a:r>
              <a:rPr lang="en-US" sz="1600" baseline="30000" dirty="0" smtClean="0">
                <a:solidFill>
                  <a:schemeClr val="tx1">
                    <a:lumMod val="95000"/>
                  </a:schemeClr>
                </a:solidFill>
              </a:rPr>
              <a:t>8</a:t>
            </a:r>
            <a:r>
              <a:rPr lang="en-US" sz="1600" dirty="0" smtClean="0">
                <a:solidFill>
                  <a:schemeClr val="tx1">
                    <a:lumMod val="95000"/>
                  </a:schemeClr>
                </a:solidFill>
              </a:rPr>
              <a:t> </a:t>
            </a:r>
            <a:r>
              <a:rPr lang="en-US" sz="1600" dirty="0" err="1" smtClean="0">
                <a:solidFill>
                  <a:schemeClr val="tx1">
                    <a:lumMod val="95000"/>
                  </a:schemeClr>
                </a:solidFill>
              </a:rPr>
              <a:t>yrs</a:t>
            </a:r>
            <a:r>
              <a:rPr lang="en-US" sz="1600" dirty="0" smtClean="0">
                <a:solidFill>
                  <a:schemeClr val="tx1">
                    <a:lumMod val="95000"/>
                  </a:schemeClr>
                </a:solidFill>
              </a:rPr>
              <a:t>;  Jones et al. 1994)</a:t>
            </a:r>
          </a:p>
          <a:p>
            <a:pPr lvl="2"/>
            <a:r>
              <a:rPr lang="en-US" sz="1600" dirty="0" smtClean="0">
                <a:solidFill>
                  <a:schemeClr val="tx1">
                    <a:lumMod val="95000"/>
                  </a:schemeClr>
                </a:solidFill>
              </a:rPr>
              <a:t>Lifetime of dust is uncertain; effects of SN shocks</a:t>
            </a:r>
          </a:p>
          <a:p>
            <a:pPr>
              <a:buNone/>
            </a:pPr>
            <a:endParaRPr lang="en-US" sz="2800" dirty="0" smtClean="0">
              <a:solidFill>
                <a:schemeClr val="tx1">
                  <a:lumMod val="95000"/>
                </a:schemeClr>
              </a:solidFill>
            </a:endParaRPr>
          </a:p>
        </p:txBody>
      </p:sp>
      <p:pic>
        <p:nvPicPr>
          <p:cNvPr id="10" name="Picture 9" descr="lmc-9405.jpg"/>
          <p:cNvPicPr>
            <a:picLocks noChangeAspect="1"/>
          </p:cNvPicPr>
          <p:nvPr/>
        </p:nvPicPr>
        <p:blipFill>
          <a:blip r:embed="rId2"/>
          <a:srcRect l="18333" t="22334" r="11667" b="6297"/>
          <a:stretch>
            <a:fillRect/>
          </a:stretch>
        </p:blipFill>
        <p:spPr>
          <a:xfrm>
            <a:off x="3992328" y="3504375"/>
            <a:ext cx="1838562" cy="1488360"/>
          </a:xfrm>
          <a:prstGeom prst="rect">
            <a:avLst/>
          </a:prstGeom>
        </p:spPr>
      </p:pic>
      <p:sp>
        <p:nvSpPr>
          <p:cNvPr id="12" name="Right Arrow 11"/>
          <p:cNvSpPr/>
          <p:nvPr/>
        </p:nvSpPr>
        <p:spPr>
          <a:xfrm>
            <a:off x="1357854" y="3468735"/>
            <a:ext cx="2116667" cy="15240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black"/>
                </a:solidFill>
                <a:latin typeface="Calibri"/>
              </a:rPr>
              <a:t>AGB dust </a:t>
            </a:r>
          </a:p>
          <a:p>
            <a:r>
              <a:rPr lang="en-US" dirty="0">
                <a:solidFill>
                  <a:prstClr val="black"/>
                </a:solidFill>
                <a:latin typeface="Calibri"/>
              </a:rPr>
              <a:t>(2-9)x</a:t>
            </a:r>
            <a:r>
              <a:rPr lang="en-US" u="sng" dirty="0">
                <a:solidFill>
                  <a:prstClr val="black"/>
                </a:solidFill>
                <a:latin typeface="Calibri"/>
              </a:rPr>
              <a:t>10</a:t>
            </a:r>
            <a:r>
              <a:rPr lang="en-US" u="sng" baseline="30000" dirty="0">
                <a:solidFill>
                  <a:prstClr val="black"/>
                </a:solidFill>
                <a:latin typeface="Calibri"/>
              </a:rPr>
              <a:t>4</a:t>
            </a:r>
            <a:r>
              <a:rPr lang="en-US" dirty="0">
                <a:solidFill>
                  <a:prstClr val="black"/>
                </a:solidFill>
                <a:latin typeface="Calibri"/>
              </a:rPr>
              <a:t> M</a:t>
            </a:r>
            <a:r>
              <a:rPr lang="en-US" baseline="-25000" dirty="0">
                <a:solidFill>
                  <a:prstClr val="black"/>
                </a:solidFill>
                <a:latin typeface="Wingdings"/>
                <a:ea typeface="Wingdings"/>
                <a:cs typeface="Wingdings"/>
              </a:rPr>
              <a:t></a:t>
            </a:r>
            <a:r>
              <a:rPr lang="en-US" dirty="0">
                <a:solidFill>
                  <a:prstClr val="black"/>
                </a:solidFill>
                <a:latin typeface="Calibri"/>
              </a:rPr>
              <a:t> </a:t>
            </a:r>
          </a:p>
        </p:txBody>
      </p:sp>
      <p:pic>
        <p:nvPicPr>
          <p:cNvPr id="15" name="Picture 14"/>
          <p:cNvPicPr>
            <a:picLocks noChangeAspect="1"/>
          </p:cNvPicPr>
          <p:nvPr/>
        </p:nvPicPr>
        <p:blipFill>
          <a:blip r:embed="rId3"/>
          <a:stretch>
            <a:fillRect/>
          </a:stretch>
        </p:blipFill>
        <p:spPr>
          <a:xfrm>
            <a:off x="401724" y="4734499"/>
            <a:ext cx="956129" cy="787400"/>
          </a:xfrm>
          <a:prstGeom prst="rect">
            <a:avLst/>
          </a:prstGeom>
        </p:spPr>
      </p:pic>
      <p:pic>
        <p:nvPicPr>
          <p:cNvPr id="16" name="Picture 15" descr="ssc2010-02a_Ti.jpg"/>
          <p:cNvPicPr>
            <a:picLocks noChangeAspect="1"/>
          </p:cNvPicPr>
          <p:nvPr/>
        </p:nvPicPr>
        <p:blipFill rotWithShape="1">
          <a:blip r:embed="rId4">
            <a:extLst>
              <a:ext uri="{28A0092B-C50C-407E-A947-70E740481C1C}">
                <a14:useLocalDpi xmlns:a14="http://schemas.microsoft.com/office/drawing/2010/main" val="0"/>
              </a:ext>
            </a:extLst>
          </a:blip>
          <a:srcRect l="3703" t="7407" r="3428" b="25926"/>
          <a:stretch/>
        </p:blipFill>
        <p:spPr>
          <a:xfrm>
            <a:off x="3992328" y="5075401"/>
            <a:ext cx="1812097" cy="1625471"/>
          </a:xfrm>
          <a:prstGeom prst="rect">
            <a:avLst/>
          </a:prstGeom>
        </p:spPr>
      </p:pic>
      <p:sp>
        <p:nvSpPr>
          <p:cNvPr id="17" name="Right Arrow 16"/>
          <p:cNvSpPr/>
          <p:nvPr/>
        </p:nvSpPr>
        <p:spPr>
          <a:xfrm>
            <a:off x="1357853" y="5221335"/>
            <a:ext cx="2116667" cy="1524000"/>
          </a:xfrm>
          <a:prstGeom prst="rightArrow">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rgbClr val="000000"/>
                </a:solidFill>
                <a:latin typeface="Calibri"/>
              </a:rPr>
              <a:t>AGB </a:t>
            </a:r>
          </a:p>
          <a:p>
            <a:pPr algn="ctr"/>
            <a:r>
              <a:rPr lang="en-US" dirty="0" smtClean="0">
                <a:solidFill>
                  <a:srgbClr val="000000"/>
                </a:solidFill>
                <a:latin typeface="Calibri"/>
              </a:rPr>
              <a:t>(3-7)x10</a:t>
            </a:r>
            <a:r>
              <a:rPr lang="en-US" baseline="30000" dirty="0" smtClean="0">
                <a:solidFill>
                  <a:srgbClr val="000000"/>
                </a:solidFill>
                <a:latin typeface="Calibri"/>
              </a:rPr>
              <a:t>3</a:t>
            </a:r>
            <a:r>
              <a:rPr lang="en-US" dirty="0" smtClean="0">
                <a:solidFill>
                  <a:srgbClr val="000000"/>
                </a:solidFill>
                <a:latin typeface="Calibri"/>
              </a:rPr>
              <a:t> M</a:t>
            </a:r>
            <a:r>
              <a:rPr lang="en-US" baseline="-25000" dirty="0" smtClean="0">
                <a:solidFill>
                  <a:srgbClr val="000000"/>
                </a:solidFill>
                <a:latin typeface="Wingdings"/>
                <a:ea typeface="Wingdings"/>
                <a:cs typeface="Wingdings"/>
              </a:rPr>
              <a:t></a:t>
            </a:r>
            <a:endParaRPr lang="en-US" baseline="30000" dirty="0">
              <a:solidFill>
                <a:srgbClr val="000000"/>
              </a:solidFill>
              <a:latin typeface="Calibri"/>
            </a:endParaRPr>
          </a:p>
        </p:txBody>
      </p:sp>
      <p:sp>
        <p:nvSpPr>
          <p:cNvPr id="19" name="TextBox 18"/>
          <p:cNvSpPr txBox="1"/>
          <p:nvPr/>
        </p:nvSpPr>
        <p:spPr>
          <a:xfrm>
            <a:off x="4974457" y="4654100"/>
            <a:ext cx="641484" cy="369332"/>
          </a:xfrm>
          <a:prstGeom prst="rect">
            <a:avLst/>
          </a:prstGeom>
          <a:noFill/>
        </p:spPr>
        <p:txBody>
          <a:bodyPr wrap="none" rtlCol="0">
            <a:spAutoFit/>
          </a:bodyPr>
          <a:lstStyle/>
          <a:p>
            <a:r>
              <a:rPr lang="en-US" dirty="0" smtClean="0">
                <a:solidFill>
                  <a:srgbClr val="FFFFFF"/>
                </a:solidFill>
                <a:latin typeface="Calibri"/>
              </a:rPr>
              <a:t>LMC</a:t>
            </a:r>
            <a:endParaRPr lang="en-US" dirty="0">
              <a:solidFill>
                <a:srgbClr val="FFFFFF"/>
              </a:solidFill>
              <a:latin typeface="Calibri"/>
            </a:endParaRPr>
          </a:p>
        </p:txBody>
      </p:sp>
      <p:sp>
        <p:nvSpPr>
          <p:cNvPr id="20" name="TextBox 19"/>
          <p:cNvSpPr txBox="1"/>
          <p:nvPr/>
        </p:nvSpPr>
        <p:spPr>
          <a:xfrm>
            <a:off x="4957527" y="6381301"/>
            <a:ext cx="634045" cy="369332"/>
          </a:xfrm>
          <a:prstGeom prst="rect">
            <a:avLst/>
          </a:prstGeom>
          <a:noFill/>
        </p:spPr>
        <p:txBody>
          <a:bodyPr wrap="none" rtlCol="0">
            <a:spAutoFit/>
          </a:bodyPr>
          <a:lstStyle/>
          <a:p>
            <a:r>
              <a:rPr lang="en-US" dirty="0" smtClean="0">
                <a:solidFill>
                  <a:srgbClr val="FFFFFF"/>
                </a:solidFill>
                <a:latin typeface="Calibri"/>
              </a:rPr>
              <a:t>SMC</a:t>
            </a:r>
            <a:endParaRPr lang="en-US" dirty="0">
              <a:solidFill>
                <a:srgbClr val="FFFFFF"/>
              </a:solidFill>
              <a:latin typeface="Calibri"/>
            </a:endParaRPr>
          </a:p>
        </p:txBody>
      </p:sp>
      <p:sp>
        <p:nvSpPr>
          <p:cNvPr id="21" name="10-Point Star 20"/>
          <p:cNvSpPr/>
          <p:nvPr/>
        </p:nvSpPr>
        <p:spPr>
          <a:xfrm>
            <a:off x="5558800" y="5085214"/>
            <a:ext cx="1673225" cy="1524000"/>
          </a:xfrm>
          <a:prstGeom prst="star1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latin typeface="Calibri"/>
              </a:rPr>
              <a:t>ISM dust</a:t>
            </a:r>
          </a:p>
          <a:p>
            <a:r>
              <a:rPr lang="en-US" dirty="0">
                <a:solidFill>
                  <a:prstClr val="black"/>
                </a:solidFill>
                <a:latin typeface="Calibri"/>
              </a:rPr>
              <a:t>3</a:t>
            </a:r>
            <a:r>
              <a:rPr lang="en-US" dirty="0" smtClean="0">
                <a:solidFill>
                  <a:prstClr val="black"/>
                </a:solidFill>
                <a:latin typeface="Calibri"/>
              </a:rPr>
              <a:t>x</a:t>
            </a:r>
            <a:r>
              <a:rPr lang="en-US" u="sng" dirty="0" smtClean="0">
                <a:solidFill>
                  <a:prstClr val="black"/>
                </a:solidFill>
                <a:latin typeface="Calibri"/>
              </a:rPr>
              <a:t>10</a:t>
            </a:r>
            <a:r>
              <a:rPr lang="en-US" u="sng" baseline="30000" dirty="0" smtClean="0">
                <a:solidFill>
                  <a:prstClr val="black"/>
                </a:solidFill>
                <a:latin typeface="Calibri"/>
              </a:rPr>
              <a:t>5</a:t>
            </a:r>
            <a:r>
              <a:rPr lang="en-US" dirty="0" smtClean="0">
                <a:solidFill>
                  <a:prstClr val="black"/>
                </a:solidFill>
                <a:latin typeface="Calibri"/>
              </a:rPr>
              <a:t> M</a:t>
            </a:r>
            <a:r>
              <a:rPr lang="en-US" baseline="-25000" dirty="0" smtClean="0">
                <a:solidFill>
                  <a:prstClr val="black"/>
                </a:solidFill>
                <a:latin typeface="Wingdings"/>
                <a:ea typeface="Wingdings"/>
                <a:cs typeface="Wingdings"/>
              </a:rPr>
              <a:t></a:t>
            </a:r>
            <a:endParaRPr lang="en-US" dirty="0">
              <a:solidFill>
                <a:prstClr val="black"/>
              </a:solidFill>
              <a:latin typeface="Calibri"/>
            </a:endParaRPr>
          </a:p>
        </p:txBody>
      </p:sp>
      <p:sp>
        <p:nvSpPr>
          <p:cNvPr id="22" name="Rectangle 21"/>
          <p:cNvSpPr/>
          <p:nvPr/>
        </p:nvSpPr>
        <p:spPr>
          <a:xfrm>
            <a:off x="-38481" y="6395585"/>
            <a:ext cx="2165076" cy="369332"/>
          </a:xfrm>
          <a:prstGeom prst="rect">
            <a:avLst/>
          </a:prstGeom>
        </p:spPr>
        <p:txBody>
          <a:bodyPr wrap="none">
            <a:spAutoFit/>
          </a:bodyPr>
          <a:lstStyle/>
          <a:p>
            <a:pPr algn="ctr"/>
            <a:r>
              <a:rPr lang="en-US" dirty="0" smtClean="0">
                <a:solidFill>
                  <a:prstClr val="black"/>
                </a:solidFill>
                <a:latin typeface="Calibri"/>
              </a:rPr>
              <a:t>Over </a:t>
            </a:r>
            <a:r>
              <a:rPr lang="en-US" dirty="0">
                <a:solidFill>
                  <a:prstClr val="black"/>
                </a:solidFill>
                <a:latin typeface="Calibri"/>
              </a:rPr>
              <a:t>(4-8)x10</a:t>
            </a:r>
            <a:r>
              <a:rPr lang="en-US" baseline="30000" dirty="0">
                <a:solidFill>
                  <a:prstClr val="black"/>
                </a:solidFill>
                <a:latin typeface="Calibri"/>
              </a:rPr>
              <a:t>8</a:t>
            </a:r>
            <a:r>
              <a:rPr lang="en-US" dirty="0">
                <a:solidFill>
                  <a:prstClr val="black"/>
                </a:solidFill>
                <a:latin typeface="Calibri"/>
              </a:rPr>
              <a:t> years</a:t>
            </a:r>
            <a:endParaRPr lang="en-US" baseline="30000" dirty="0">
              <a:solidFill>
                <a:prstClr val="black"/>
              </a:solidFill>
              <a:latin typeface="Calibri"/>
            </a:endParaRPr>
          </a:p>
        </p:txBody>
      </p:sp>
      <p:sp>
        <p:nvSpPr>
          <p:cNvPr id="9" name="10-Point Star 8"/>
          <p:cNvSpPr/>
          <p:nvPr/>
        </p:nvSpPr>
        <p:spPr>
          <a:xfrm>
            <a:off x="5340289" y="3108506"/>
            <a:ext cx="1673225" cy="1524000"/>
          </a:xfrm>
          <a:prstGeom prst="star1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smtClean="0">
                <a:solidFill>
                  <a:prstClr val="black"/>
                </a:solidFill>
                <a:latin typeface="Calibri"/>
              </a:rPr>
              <a:t>ISM dust</a:t>
            </a:r>
          </a:p>
          <a:p>
            <a:r>
              <a:rPr lang="en-US" dirty="0" smtClean="0">
                <a:solidFill>
                  <a:prstClr val="black"/>
                </a:solidFill>
                <a:latin typeface="Calibri"/>
              </a:rPr>
              <a:t>2x</a:t>
            </a:r>
            <a:r>
              <a:rPr lang="en-US" u="sng" dirty="0" smtClean="0">
                <a:solidFill>
                  <a:prstClr val="black"/>
                </a:solidFill>
                <a:latin typeface="Calibri"/>
              </a:rPr>
              <a:t>10</a:t>
            </a:r>
            <a:r>
              <a:rPr lang="en-US" u="sng" baseline="30000" dirty="0" smtClean="0">
                <a:solidFill>
                  <a:prstClr val="black"/>
                </a:solidFill>
                <a:latin typeface="Calibri"/>
              </a:rPr>
              <a:t>6</a:t>
            </a:r>
            <a:r>
              <a:rPr lang="en-US" dirty="0" smtClean="0">
                <a:solidFill>
                  <a:prstClr val="black"/>
                </a:solidFill>
                <a:latin typeface="Calibri"/>
              </a:rPr>
              <a:t> M</a:t>
            </a:r>
            <a:r>
              <a:rPr lang="en-US" baseline="-25000" dirty="0" smtClean="0">
                <a:solidFill>
                  <a:prstClr val="black"/>
                </a:solidFill>
                <a:latin typeface="Wingdings"/>
                <a:ea typeface="Wingdings"/>
                <a:cs typeface="Wingdings"/>
              </a:rPr>
              <a:t></a:t>
            </a:r>
            <a:endParaRPr lang="en-US" dirty="0">
              <a:solidFill>
                <a:prstClr val="black"/>
              </a:solidFill>
              <a:latin typeface="Calibri"/>
            </a:endParaRPr>
          </a:p>
        </p:txBody>
      </p:sp>
      <p:sp>
        <p:nvSpPr>
          <p:cNvPr id="18" name="Left Arrow 17"/>
          <p:cNvSpPr/>
          <p:nvPr/>
        </p:nvSpPr>
        <p:spPr>
          <a:xfrm>
            <a:off x="6673227" y="3388472"/>
            <a:ext cx="2667000" cy="1066800"/>
          </a:xfrm>
          <a:prstGeom prst="leftArrow">
            <a:avLst/>
          </a:prstGeom>
          <a:solidFill>
            <a:srgbClr val="FEB80A"/>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smtClean="0">
              <a:solidFill>
                <a:prstClr val="black"/>
              </a:solidFill>
              <a:latin typeface="Calibri"/>
            </a:endParaRPr>
          </a:p>
          <a:p>
            <a:pPr algn="ctr"/>
            <a:r>
              <a:rPr lang="en-US" dirty="0" err="1" smtClean="0">
                <a:solidFill>
                  <a:prstClr val="black"/>
                </a:solidFill>
                <a:latin typeface="Calibri"/>
              </a:rPr>
              <a:t>SNe</a:t>
            </a:r>
            <a:endParaRPr lang="en-US" dirty="0" smtClean="0">
              <a:solidFill>
                <a:prstClr val="black"/>
              </a:solidFill>
              <a:latin typeface="Calibri"/>
            </a:endParaRPr>
          </a:p>
          <a:p>
            <a:r>
              <a:rPr lang="en-US" dirty="0" smtClean="0">
                <a:solidFill>
                  <a:prstClr val="black"/>
                </a:solidFill>
                <a:latin typeface="Calibri"/>
              </a:rPr>
              <a:t>(0.4-0.8)x</a:t>
            </a:r>
            <a:r>
              <a:rPr lang="en-US" u="sng" dirty="0" smtClean="0">
                <a:solidFill>
                  <a:prstClr val="black"/>
                </a:solidFill>
                <a:latin typeface="Calibri"/>
              </a:rPr>
              <a:t>10</a:t>
            </a:r>
            <a:r>
              <a:rPr lang="en-US" u="sng" baseline="30000" dirty="0">
                <a:solidFill>
                  <a:prstClr val="black"/>
                </a:solidFill>
                <a:latin typeface="Calibri"/>
              </a:rPr>
              <a:t>6</a:t>
            </a:r>
            <a:r>
              <a:rPr lang="en-US" dirty="0" smtClean="0">
                <a:solidFill>
                  <a:prstClr val="black"/>
                </a:solidFill>
                <a:latin typeface="Calibri"/>
              </a:rPr>
              <a:t> </a:t>
            </a:r>
            <a:r>
              <a:rPr lang="en-US" dirty="0">
                <a:solidFill>
                  <a:prstClr val="black"/>
                </a:solidFill>
                <a:latin typeface="Calibri"/>
              </a:rPr>
              <a:t>M</a:t>
            </a:r>
            <a:r>
              <a:rPr lang="en-US" baseline="-25000" dirty="0">
                <a:solidFill>
                  <a:prstClr val="black"/>
                </a:solidFill>
                <a:latin typeface="Wingdings"/>
                <a:ea typeface="Wingdings"/>
                <a:cs typeface="Wingdings"/>
              </a:rPr>
              <a:t></a:t>
            </a:r>
            <a:r>
              <a:rPr lang="en-US" dirty="0">
                <a:solidFill>
                  <a:prstClr val="black"/>
                </a:solidFill>
                <a:latin typeface="Calibri"/>
              </a:rPr>
              <a:t> </a:t>
            </a:r>
            <a:endParaRPr lang="en-US" baseline="30000" dirty="0">
              <a:solidFill>
                <a:prstClr val="black"/>
              </a:solidFill>
              <a:latin typeface="Calibri"/>
            </a:endParaRPr>
          </a:p>
          <a:p>
            <a:pPr algn="ctr"/>
            <a:endParaRPr lang="en-US" dirty="0">
              <a:solidFill>
                <a:prstClr val="black"/>
              </a:solidFill>
              <a:latin typeface="Calibri"/>
            </a:endParaRPr>
          </a:p>
        </p:txBody>
      </p:sp>
      <p:sp>
        <p:nvSpPr>
          <p:cNvPr id="23" name="Left Arrow 22"/>
          <p:cNvSpPr/>
          <p:nvPr/>
        </p:nvSpPr>
        <p:spPr>
          <a:xfrm>
            <a:off x="6673227" y="4924938"/>
            <a:ext cx="2667000" cy="1066800"/>
          </a:xfrm>
          <a:prstGeom prst="leftArrow">
            <a:avLst/>
          </a:prstGeom>
          <a:solidFill>
            <a:srgbClr val="FEB80A"/>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smtClean="0">
              <a:solidFill>
                <a:prstClr val="black"/>
              </a:solidFill>
              <a:latin typeface="Calibri"/>
            </a:endParaRPr>
          </a:p>
          <a:p>
            <a:pPr algn="ctr"/>
            <a:r>
              <a:rPr lang="en-US" dirty="0" err="1" smtClean="0">
                <a:solidFill>
                  <a:prstClr val="black"/>
                </a:solidFill>
                <a:latin typeface="Calibri"/>
              </a:rPr>
              <a:t>SNe</a:t>
            </a:r>
            <a:endParaRPr lang="en-US" dirty="0" smtClean="0">
              <a:solidFill>
                <a:prstClr val="black"/>
              </a:solidFill>
              <a:latin typeface="Calibri"/>
            </a:endParaRPr>
          </a:p>
          <a:p>
            <a:r>
              <a:rPr lang="en-US" dirty="0" smtClean="0">
                <a:solidFill>
                  <a:prstClr val="black"/>
                </a:solidFill>
                <a:latin typeface="Calibri"/>
              </a:rPr>
              <a:t>(4-100)x</a:t>
            </a:r>
            <a:r>
              <a:rPr lang="en-US" u="sng" dirty="0" smtClean="0">
                <a:solidFill>
                  <a:prstClr val="black"/>
                </a:solidFill>
                <a:latin typeface="Calibri"/>
              </a:rPr>
              <a:t>10</a:t>
            </a:r>
            <a:r>
              <a:rPr lang="en-US" u="sng" baseline="30000" dirty="0">
                <a:solidFill>
                  <a:prstClr val="black"/>
                </a:solidFill>
                <a:latin typeface="Calibri"/>
              </a:rPr>
              <a:t>4</a:t>
            </a:r>
            <a:r>
              <a:rPr lang="en-US" dirty="0" smtClean="0">
                <a:solidFill>
                  <a:prstClr val="black"/>
                </a:solidFill>
                <a:latin typeface="Calibri"/>
              </a:rPr>
              <a:t> </a:t>
            </a:r>
            <a:r>
              <a:rPr lang="en-US" dirty="0">
                <a:solidFill>
                  <a:prstClr val="black"/>
                </a:solidFill>
                <a:latin typeface="Calibri"/>
              </a:rPr>
              <a:t>M</a:t>
            </a:r>
            <a:r>
              <a:rPr lang="en-US" baseline="-25000" dirty="0">
                <a:solidFill>
                  <a:prstClr val="black"/>
                </a:solidFill>
                <a:latin typeface="Wingdings"/>
                <a:ea typeface="Wingdings"/>
                <a:cs typeface="Wingdings"/>
              </a:rPr>
              <a:t></a:t>
            </a:r>
            <a:r>
              <a:rPr lang="en-US" dirty="0">
                <a:solidFill>
                  <a:prstClr val="black"/>
                </a:solidFill>
                <a:latin typeface="Calibri"/>
              </a:rPr>
              <a:t> </a:t>
            </a:r>
            <a:endParaRPr lang="en-US" baseline="30000" dirty="0">
              <a:solidFill>
                <a:prstClr val="black"/>
              </a:solidFill>
              <a:latin typeface="Calibri"/>
            </a:endParaRPr>
          </a:p>
          <a:p>
            <a:pPr algn="ctr"/>
            <a:endParaRPr lang="en-US" dirty="0">
              <a:solidFill>
                <a:prstClr val="black"/>
              </a:solidFill>
              <a:latin typeface="Calibri"/>
            </a:endParaRPr>
          </a:p>
        </p:txBody>
      </p:sp>
      <p:sp>
        <p:nvSpPr>
          <p:cNvPr id="4" name="TextBox 3"/>
          <p:cNvSpPr txBox="1"/>
          <p:nvPr/>
        </p:nvSpPr>
        <p:spPr>
          <a:xfrm>
            <a:off x="6293941" y="6412602"/>
            <a:ext cx="2850059" cy="369332"/>
          </a:xfrm>
          <a:prstGeom prst="rect">
            <a:avLst/>
          </a:prstGeom>
          <a:noFill/>
        </p:spPr>
        <p:txBody>
          <a:bodyPr wrap="none" rtlCol="0">
            <a:spAutoFit/>
          </a:bodyPr>
          <a:lstStyle/>
          <a:p>
            <a:r>
              <a:rPr lang="en-US" dirty="0" smtClean="0">
                <a:solidFill>
                  <a:prstClr val="black"/>
                </a:solidFill>
                <a:latin typeface="Calibri"/>
              </a:rPr>
              <a:t>Matsuura et al. (2009, 2013)</a:t>
            </a:r>
            <a:endParaRPr lang="en-US" dirty="0">
              <a:solidFill>
                <a:prstClr val="black"/>
              </a:solidFill>
              <a:latin typeface="Calibri"/>
            </a:endParaRPr>
          </a:p>
        </p:txBody>
      </p:sp>
    </p:spTree>
    <p:extLst>
      <p:ext uri="{BB962C8B-B14F-4D97-AF65-F5344CB8AC3E}">
        <p14:creationId xmlns:p14="http://schemas.microsoft.com/office/powerpoint/2010/main" val="10757737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p:cNvSpPr>
          <p:nvPr>
            <p:ph type="title"/>
          </p:nvPr>
        </p:nvSpPr>
        <p:spPr>
          <a:prstGeom prst="rect">
            <a:avLst/>
          </a:prstGeom>
        </p:spPr>
        <p:txBody>
          <a:bodyPr/>
          <a:lstStyle/>
          <a:p>
            <a:pPr lvl="0">
              <a:defRPr sz="1800"/>
            </a:pPr>
            <a:r>
              <a:rPr sz="3000"/>
              <a:t>Clearly, NIR spectroscopic confirmation and characterisation very hard — use mm?</a:t>
            </a:r>
          </a:p>
        </p:txBody>
      </p:sp>
      <p:pic>
        <p:nvPicPr>
          <p:cNvPr id="122" name="Screen Shot 2014-10-19 at 23.01.25.jpg"/>
          <p:cNvPicPr/>
          <p:nvPr/>
        </p:nvPicPr>
        <p:blipFill>
          <a:blip r:embed="rId2">
            <a:extLst/>
          </a:blip>
          <a:stretch>
            <a:fillRect/>
          </a:stretch>
        </p:blipFill>
        <p:spPr>
          <a:xfrm>
            <a:off x="0" y="1572475"/>
            <a:ext cx="9144001" cy="4748894"/>
          </a:xfrm>
          <a:prstGeom prst="rect">
            <a:avLst/>
          </a:prstGeom>
          <a:ln w="12700">
            <a:miter lim="400000"/>
          </a:ln>
        </p:spPr>
      </p:pic>
    </p:spTree>
    <p:extLst>
      <p:ext uri="{BB962C8B-B14F-4D97-AF65-F5344CB8AC3E}">
        <p14:creationId xmlns:p14="http://schemas.microsoft.com/office/powerpoint/2010/main" val="76901050"/>
      </p:ext>
    </p:extLst>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D.jpg"/>
          <p:cNvPicPr>
            <a:picLocks noChangeAspect="1"/>
          </p:cNvPicPr>
          <p:nvPr/>
        </p:nvPicPr>
        <p:blipFill>
          <a:blip r:embed="rId2"/>
          <a:stretch>
            <a:fillRect/>
          </a:stretch>
        </p:blipFill>
        <p:spPr>
          <a:xfrm>
            <a:off x="86749" y="937574"/>
            <a:ext cx="6203295" cy="6615853"/>
          </a:xfrm>
          <a:prstGeom prst="rect">
            <a:avLst/>
          </a:prstGeom>
        </p:spPr>
      </p:pic>
      <p:pic>
        <p:nvPicPr>
          <p:cNvPr id="5" name="Picture 4" descr="Screen shot 2010-09-01 at 10.36.57 PM.png"/>
          <p:cNvPicPr>
            <a:picLocks noChangeAspect="1"/>
          </p:cNvPicPr>
          <p:nvPr/>
        </p:nvPicPr>
        <p:blipFill>
          <a:blip r:embed="rId3"/>
          <a:stretch>
            <a:fillRect/>
          </a:stretch>
        </p:blipFill>
        <p:spPr>
          <a:xfrm>
            <a:off x="0" y="6460"/>
            <a:ext cx="9143999" cy="1107618"/>
          </a:xfrm>
          <a:prstGeom prst="rect">
            <a:avLst/>
          </a:prstGeom>
        </p:spPr>
      </p:pic>
      <p:sp>
        <p:nvSpPr>
          <p:cNvPr id="31746" name="Rectangle 2"/>
          <p:cNvSpPr>
            <a:spLocks noGrp="1" noChangeArrowheads="1"/>
          </p:cNvSpPr>
          <p:nvPr>
            <p:ph type="title"/>
          </p:nvPr>
        </p:nvSpPr>
        <p:spPr>
          <a:xfrm>
            <a:off x="-1" y="19998"/>
            <a:ext cx="9143999" cy="1143000"/>
          </a:xfrm>
        </p:spPr>
        <p:txBody>
          <a:bodyPr/>
          <a:lstStyle/>
          <a:p>
            <a:r>
              <a:rPr lang="en-GB" sz="3600" dirty="0" smtClean="0">
                <a:solidFill>
                  <a:srgbClr val="FFFFFF"/>
                </a:solidFill>
              </a:rPr>
              <a:t>Abundance in the </a:t>
            </a:r>
            <a:r>
              <a:rPr lang="en-GB" sz="3600" dirty="0" smtClean="0">
                <a:solidFill>
                  <a:schemeClr val="bg1"/>
                </a:solidFill>
              </a:rPr>
              <a:t>Solar Atmosphere compared with CI carbonaceous </a:t>
            </a:r>
            <a:r>
              <a:rPr lang="en-GB" sz="3600" dirty="0" err="1" smtClean="0">
                <a:solidFill>
                  <a:schemeClr val="bg1"/>
                </a:solidFill>
              </a:rPr>
              <a:t>Chondrites</a:t>
            </a:r>
            <a:endParaRPr lang="en-GB" sz="3600" dirty="0">
              <a:solidFill>
                <a:schemeClr val="bg1"/>
              </a:solidFill>
            </a:endParaRPr>
          </a:p>
        </p:txBody>
      </p:sp>
      <p:sp>
        <p:nvSpPr>
          <p:cNvPr id="7" name="TextBox 6"/>
          <p:cNvSpPr txBox="1"/>
          <p:nvPr/>
        </p:nvSpPr>
        <p:spPr>
          <a:xfrm>
            <a:off x="6040501" y="2075612"/>
            <a:ext cx="3057033" cy="2862323"/>
          </a:xfrm>
          <a:prstGeom prst="rect">
            <a:avLst/>
          </a:prstGeom>
          <a:noFill/>
        </p:spPr>
        <p:txBody>
          <a:bodyPr wrap="square" rtlCol="0">
            <a:spAutoFit/>
          </a:bodyPr>
          <a:lstStyle/>
          <a:p>
            <a:r>
              <a:rPr lang="da-DK" dirty="0" smtClean="0">
                <a:solidFill>
                  <a:srgbClr val="000000"/>
                </a:solidFill>
                <a:latin typeface="Times New Roman"/>
              </a:rPr>
              <a:t>Solar </a:t>
            </a:r>
            <a:r>
              <a:rPr lang="da-DK" dirty="0" err="1" smtClean="0">
                <a:solidFill>
                  <a:srgbClr val="000000"/>
                </a:solidFill>
                <a:latin typeface="Times New Roman"/>
              </a:rPr>
              <a:t>chemical</a:t>
            </a:r>
            <a:r>
              <a:rPr lang="da-DK" dirty="0" smtClean="0">
                <a:solidFill>
                  <a:srgbClr val="000000"/>
                </a:solidFill>
                <a:latin typeface="Times New Roman"/>
              </a:rPr>
              <a:t> </a:t>
            </a:r>
            <a:r>
              <a:rPr lang="da-DK" dirty="0" err="1" smtClean="0">
                <a:solidFill>
                  <a:srgbClr val="000000"/>
                </a:solidFill>
                <a:latin typeface="Times New Roman"/>
              </a:rPr>
              <a:t>composition</a:t>
            </a:r>
            <a:r>
              <a:rPr lang="da-DK" dirty="0" smtClean="0">
                <a:solidFill>
                  <a:srgbClr val="000000"/>
                </a:solidFill>
                <a:latin typeface="Times New Roman"/>
              </a:rPr>
              <a:t> (under </a:t>
            </a:r>
            <a:r>
              <a:rPr lang="da-DK" dirty="0" err="1" smtClean="0">
                <a:solidFill>
                  <a:srgbClr val="000000"/>
                </a:solidFill>
                <a:latin typeface="Times New Roman"/>
              </a:rPr>
              <a:t>debate</a:t>
            </a:r>
            <a:r>
              <a:rPr lang="da-DK" dirty="0" smtClean="0">
                <a:solidFill>
                  <a:srgbClr val="000000"/>
                </a:solidFill>
                <a:latin typeface="Times New Roman"/>
              </a:rPr>
              <a:t>)</a:t>
            </a:r>
          </a:p>
          <a:p>
            <a:endParaRPr lang="da-DK" dirty="0" smtClean="0">
              <a:solidFill>
                <a:srgbClr val="000000"/>
              </a:solidFill>
              <a:latin typeface="Times New Roman"/>
            </a:endParaRPr>
          </a:p>
          <a:p>
            <a:r>
              <a:rPr lang="da-DK" dirty="0" err="1" smtClean="0">
                <a:solidFill>
                  <a:srgbClr val="000000"/>
                </a:solidFill>
                <a:latin typeface="Times New Roman"/>
              </a:rPr>
              <a:t>Asplund</a:t>
            </a:r>
            <a:r>
              <a:rPr lang="da-DK" dirty="0" smtClean="0">
                <a:solidFill>
                  <a:srgbClr val="000000"/>
                </a:solidFill>
                <a:latin typeface="Times New Roman"/>
              </a:rPr>
              <a:t>, </a:t>
            </a:r>
            <a:r>
              <a:rPr lang="da-DK" dirty="0" err="1" smtClean="0">
                <a:solidFill>
                  <a:srgbClr val="000000"/>
                </a:solidFill>
                <a:latin typeface="Times New Roman"/>
              </a:rPr>
              <a:t>Grevesse</a:t>
            </a:r>
            <a:r>
              <a:rPr lang="da-DK" dirty="0" smtClean="0">
                <a:solidFill>
                  <a:srgbClr val="000000"/>
                </a:solidFill>
                <a:latin typeface="Times New Roman"/>
              </a:rPr>
              <a:t>, </a:t>
            </a:r>
            <a:r>
              <a:rPr lang="da-DK" dirty="0" err="1" smtClean="0">
                <a:solidFill>
                  <a:srgbClr val="000000"/>
                </a:solidFill>
                <a:latin typeface="Times New Roman"/>
              </a:rPr>
              <a:t>Suval</a:t>
            </a:r>
            <a:r>
              <a:rPr lang="da-DK" dirty="0" smtClean="0">
                <a:solidFill>
                  <a:srgbClr val="000000"/>
                </a:solidFill>
                <a:latin typeface="Times New Roman"/>
              </a:rPr>
              <a:t> (2005 and </a:t>
            </a:r>
            <a:r>
              <a:rPr lang="da-DK" dirty="0" err="1" smtClean="0">
                <a:solidFill>
                  <a:srgbClr val="000000"/>
                </a:solidFill>
                <a:latin typeface="Times New Roman"/>
              </a:rPr>
              <a:t>later</a:t>
            </a:r>
            <a:r>
              <a:rPr lang="da-DK" dirty="0" smtClean="0">
                <a:solidFill>
                  <a:srgbClr val="000000"/>
                </a:solidFill>
                <a:latin typeface="Times New Roman"/>
              </a:rPr>
              <a:t>)</a:t>
            </a:r>
          </a:p>
          <a:p>
            <a:endParaRPr lang="da-DK" dirty="0" smtClean="0">
              <a:solidFill>
                <a:srgbClr val="000000"/>
              </a:solidFill>
              <a:latin typeface="Times New Roman"/>
            </a:endParaRPr>
          </a:p>
          <a:p>
            <a:r>
              <a:rPr lang="da-DK" dirty="0" smtClean="0">
                <a:solidFill>
                  <a:srgbClr val="000000"/>
                </a:solidFill>
                <a:latin typeface="Times New Roman"/>
              </a:rPr>
              <a:t>Z=0.0122 vs. Z=0.0169</a:t>
            </a:r>
          </a:p>
          <a:p>
            <a:r>
              <a:rPr lang="da-DK" dirty="0" smtClean="0">
                <a:solidFill>
                  <a:srgbClr val="000000"/>
                </a:solidFill>
                <a:latin typeface="Times New Roman"/>
              </a:rPr>
              <a:t>(Anders &amp; </a:t>
            </a:r>
            <a:r>
              <a:rPr lang="da-DK" dirty="0" err="1" smtClean="0">
                <a:solidFill>
                  <a:srgbClr val="000000"/>
                </a:solidFill>
                <a:latin typeface="Times New Roman"/>
              </a:rPr>
              <a:t>Gravesse</a:t>
            </a:r>
            <a:r>
              <a:rPr lang="da-DK" dirty="0" smtClean="0">
                <a:solidFill>
                  <a:srgbClr val="000000"/>
                </a:solidFill>
                <a:latin typeface="Times New Roman"/>
              </a:rPr>
              <a:t> 1989)</a:t>
            </a:r>
          </a:p>
          <a:p>
            <a:endParaRPr lang="da-DK" dirty="0" smtClean="0">
              <a:solidFill>
                <a:srgbClr val="000000"/>
              </a:solidFill>
              <a:latin typeface="Times New Roman"/>
            </a:endParaRPr>
          </a:p>
          <a:p>
            <a:r>
              <a:rPr lang="da-DK" dirty="0" smtClean="0">
                <a:solidFill>
                  <a:srgbClr val="000000"/>
                </a:solidFill>
                <a:latin typeface="Times New Roman"/>
              </a:rPr>
              <a:t>CNO </a:t>
            </a:r>
            <a:r>
              <a:rPr lang="da-DK" dirty="0" err="1" smtClean="0">
                <a:solidFill>
                  <a:srgbClr val="000000"/>
                </a:solidFill>
                <a:latin typeface="Times New Roman"/>
              </a:rPr>
              <a:t>lower</a:t>
            </a:r>
            <a:r>
              <a:rPr lang="da-DK" dirty="0" smtClean="0">
                <a:solidFill>
                  <a:srgbClr val="000000"/>
                </a:solidFill>
                <a:latin typeface="Times New Roman"/>
              </a:rPr>
              <a:t> by 0.15-0.20 </a:t>
            </a:r>
            <a:r>
              <a:rPr lang="da-DK" dirty="0" err="1" smtClean="0">
                <a:solidFill>
                  <a:srgbClr val="000000"/>
                </a:solidFill>
                <a:latin typeface="Times New Roman"/>
              </a:rPr>
              <a:t>dex</a:t>
            </a:r>
            <a:endParaRPr lang="da-DK" dirty="0">
              <a:solidFill>
                <a:srgbClr val="000000"/>
              </a:solidFill>
              <a:latin typeface="Times New Roman"/>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p:txBody>
          <a:bodyPr/>
          <a:lstStyle/>
          <a:p>
            <a:pPr eaLnBrk="1" hangingPunct="1">
              <a:defRPr/>
            </a:pPr>
            <a:endParaRPr lang="en-US" smtClean="0">
              <a:latin typeface="Arial" charset="0"/>
              <a:cs typeface="+mn-cs"/>
            </a:endParaRPr>
          </a:p>
        </p:txBody>
      </p:sp>
      <p:pic>
        <p:nvPicPr>
          <p:cNvPr id="147458" name="Image 3" descr="Planck_P545-P857-I100_410px.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332288" y="1752600"/>
            <a:ext cx="4659312" cy="3817938"/>
          </a:xfrm>
          <a:prstGeom prst="rect">
            <a:avLst/>
          </a:prstGeom>
          <a:noFill/>
          <a:ln w="317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147459" name="Rectangle 4"/>
          <p:cNvSpPr>
            <a:spLocks noChangeArrowheads="1"/>
          </p:cNvSpPr>
          <p:nvPr/>
        </p:nvSpPr>
        <p:spPr bwMode="auto">
          <a:xfrm>
            <a:off x="5181600" y="4248150"/>
            <a:ext cx="212725" cy="176213"/>
          </a:xfrm>
          <a:prstGeom prst="rect">
            <a:avLst/>
          </a:prstGeom>
          <a:noFill/>
          <a:ln w="28575">
            <a:solidFill>
              <a:srgbClr val="C1C2BE"/>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defTabSz="914400" fontAlgn="base">
              <a:spcBef>
                <a:spcPct val="0"/>
              </a:spcBef>
              <a:spcAft>
                <a:spcPct val="0"/>
              </a:spcAft>
            </a:pPr>
            <a:endParaRPr lang="fr-FR" sz="1200" smtClean="0">
              <a:solidFill>
                <a:srgbClr val="FFFF00"/>
              </a:solidFill>
              <a:latin typeface="Verdana" charset="0"/>
              <a:ea typeface="ＭＳ Ｐゴシック" charset="0"/>
              <a:cs typeface="ＭＳ Ｐゴシック" charset="0"/>
              <a:sym typeface="Times" charset="0"/>
            </a:endParaRPr>
          </a:p>
        </p:txBody>
      </p:sp>
      <p:cxnSp>
        <p:nvCxnSpPr>
          <p:cNvPr id="147460" name="Connecteur droit 8"/>
          <p:cNvCxnSpPr>
            <a:cxnSpLocks noChangeShapeType="1"/>
            <a:endCxn id="147459" idx="0"/>
          </p:cNvCxnSpPr>
          <p:nvPr/>
        </p:nvCxnSpPr>
        <p:spPr bwMode="auto">
          <a:xfrm rot="16200000" flipH="1">
            <a:off x="3417888" y="2378075"/>
            <a:ext cx="2033587" cy="1706563"/>
          </a:xfrm>
          <a:prstGeom prst="line">
            <a:avLst/>
          </a:prstGeom>
          <a:noFill/>
          <a:ln w="28575">
            <a:solidFill>
              <a:srgbClr val="C1C2BE"/>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7461" name="Connecteur droit 10"/>
          <p:cNvCxnSpPr>
            <a:cxnSpLocks noChangeShapeType="1"/>
            <a:endCxn id="147459" idx="2"/>
          </p:cNvCxnSpPr>
          <p:nvPr/>
        </p:nvCxnSpPr>
        <p:spPr bwMode="auto">
          <a:xfrm flipV="1">
            <a:off x="3581400" y="4424363"/>
            <a:ext cx="1706563" cy="985837"/>
          </a:xfrm>
          <a:prstGeom prst="line">
            <a:avLst/>
          </a:prstGeom>
          <a:noFill/>
          <a:ln w="28575">
            <a:solidFill>
              <a:srgbClr val="C1C2BE"/>
            </a:solidFill>
            <a:round/>
            <a:headEnd/>
            <a:tailEn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47462" name="Rectangle 7"/>
          <p:cNvSpPr>
            <a:spLocks noChangeArrowheads="1"/>
          </p:cNvSpPr>
          <p:nvPr/>
        </p:nvSpPr>
        <p:spPr bwMode="auto">
          <a:xfrm>
            <a:off x="4343400" y="5638800"/>
            <a:ext cx="3759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GB" sz="2800" smtClean="0">
                <a:solidFill>
                  <a:srgbClr val="FFFFFF"/>
                </a:solidFill>
                <a:latin typeface="Tahoma" charset="0"/>
                <a:ea typeface="ＭＳ Ｐゴシック" charset="0"/>
                <a:cs typeface="Tahoma" charset="0"/>
                <a:sym typeface="Times" charset="0"/>
              </a:rPr>
              <a:t>Planck + IRAS </a:t>
            </a:r>
          </a:p>
          <a:p>
            <a:pPr defTabSz="914400" fontAlgn="base">
              <a:spcBef>
                <a:spcPct val="0"/>
              </a:spcBef>
              <a:spcAft>
                <a:spcPct val="0"/>
              </a:spcAft>
            </a:pPr>
            <a:r>
              <a:rPr lang="en-GB" sz="2400" smtClean="0">
                <a:solidFill>
                  <a:srgbClr val="FFFFFF"/>
                </a:solidFill>
                <a:latin typeface="Tahoma" charset="0"/>
                <a:ea typeface="ＭＳ Ｐゴシック" charset="0"/>
                <a:cs typeface="Tahoma" charset="0"/>
                <a:sym typeface="Times" charset="0"/>
              </a:rPr>
              <a:t>100/350/540 </a:t>
            </a:r>
            <a:r>
              <a:rPr lang="en-GB" sz="2400" smtClean="0">
                <a:solidFill>
                  <a:srgbClr val="FFFFFF"/>
                </a:solidFill>
                <a:latin typeface="Symbol" charset="0"/>
                <a:ea typeface="ＭＳ Ｐゴシック" charset="0"/>
                <a:cs typeface="Tahoma" charset="0"/>
                <a:sym typeface="Times" charset="0"/>
              </a:rPr>
              <a:t>m</a:t>
            </a:r>
            <a:r>
              <a:rPr lang="en-GB" sz="2400" smtClean="0">
                <a:solidFill>
                  <a:srgbClr val="FFFFFF"/>
                </a:solidFill>
                <a:latin typeface="Tahoma" charset="0"/>
                <a:ea typeface="ＭＳ Ｐゴシック" charset="0"/>
                <a:cs typeface="Tahoma" charset="0"/>
                <a:sym typeface="Times" charset="0"/>
              </a:rPr>
              <a:t>m</a:t>
            </a:r>
          </a:p>
        </p:txBody>
      </p:sp>
      <p:pic>
        <p:nvPicPr>
          <p:cNvPr id="147463" name="Image 7" descr="HERSCHEL_Aquila_00_1930px.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025" y="2239963"/>
            <a:ext cx="3381375" cy="31210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47464" name="Rectangle 9"/>
          <p:cNvSpPr>
            <a:spLocks noChangeArrowheads="1"/>
          </p:cNvSpPr>
          <p:nvPr/>
        </p:nvSpPr>
        <p:spPr bwMode="auto">
          <a:xfrm>
            <a:off x="228600" y="5562600"/>
            <a:ext cx="40703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GB" sz="2800" smtClean="0">
                <a:solidFill>
                  <a:srgbClr val="FFFFFF"/>
                </a:solidFill>
                <a:latin typeface="Tahoma" charset="0"/>
                <a:ea typeface="ＭＳ Ｐゴシック" charset="0"/>
                <a:cs typeface="Tahoma" charset="0"/>
                <a:sym typeface="Times" charset="0"/>
              </a:rPr>
              <a:t>Herschel </a:t>
            </a:r>
          </a:p>
          <a:p>
            <a:pPr defTabSz="914400" fontAlgn="base">
              <a:spcBef>
                <a:spcPct val="0"/>
              </a:spcBef>
              <a:spcAft>
                <a:spcPct val="0"/>
              </a:spcAft>
            </a:pPr>
            <a:r>
              <a:rPr lang="en-GB" sz="2400" smtClean="0">
                <a:solidFill>
                  <a:srgbClr val="FFFFFF"/>
                </a:solidFill>
                <a:latin typeface="Tahoma" charset="0"/>
                <a:ea typeface="ＭＳ Ｐゴシック" charset="0"/>
                <a:cs typeface="Tahoma" charset="0"/>
                <a:sym typeface="Times" charset="0"/>
              </a:rPr>
              <a:t>70/160/500 </a:t>
            </a:r>
            <a:r>
              <a:rPr lang="en-GB" sz="2400" smtClean="0">
                <a:solidFill>
                  <a:srgbClr val="FFFFFF"/>
                </a:solidFill>
                <a:latin typeface="Symbol" charset="0"/>
                <a:ea typeface="ＭＳ Ｐゴシック" charset="0"/>
                <a:cs typeface="Tahoma" charset="0"/>
                <a:sym typeface="Times" charset="0"/>
              </a:rPr>
              <a:t>m</a:t>
            </a:r>
            <a:r>
              <a:rPr lang="en-GB" sz="2400" smtClean="0">
                <a:solidFill>
                  <a:srgbClr val="FFFFFF"/>
                </a:solidFill>
                <a:latin typeface="Tahoma" charset="0"/>
                <a:ea typeface="ＭＳ Ｐゴシック" charset="0"/>
                <a:cs typeface="Tahoma" charset="0"/>
                <a:sym typeface="Times" charset="0"/>
              </a:rPr>
              <a:t>m </a:t>
            </a:r>
            <a:endParaRPr lang="fr-FR" sz="2400" smtClean="0">
              <a:solidFill>
                <a:srgbClr val="FFFFFF"/>
              </a:solidFill>
              <a:latin typeface="Tahoma" charset="0"/>
              <a:ea typeface="ＭＳ Ｐゴシック" charset="0"/>
              <a:cs typeface="Tahoma" charset="0"/>
              <a:sym typeface="Times" charset="0"/>
            </a:endParaRPr>
          </a:p>
        </p:txBody>
      </p:sp>
      <p:sp>
        <p:nvSpPr>
          <p:cNvPr id="147465" name="Title 1"/>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nchorCtr="0" compatLnSpc="1">
            <a:prstTxWarp prst="textNoShape">
              <a:avLst/>
            </a:prstTxWarp>
          </a:bodyPr>
          <a:lstStyle/>
          <a:p>
            <a:pPr eaLnBrk="1" hangingPunct="1"/>
            <a:r>
              <a:rPr lang="en-GB">
                <a:latin typeface="Arial" charset="0"/>
              </a:rPr>
              <a:t>Star formation in Aquila</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79600"/>
            <a:ext cx="9131300" cy="913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48482" name="Rectangle 2"/>
          <p:cNvSpPr>
            <a:spLocks/>
          </p:cNvSpPr>
          <p:nvPr/>
        </p:nvSpPr>
        <p:spPr bwMode="auto">
          <a:xfrm>
            <a:off x="127000" y="6565900"/>
            <a:ext cx="741362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pPr defTabSz="914400" fontAlgn="base">
              <a:spcBef>
                <a:spcPct val="0"/>
              </a:spcBef>
              <a:spcAft>
                <a:spcPct val="0"/>
              </a:spcAft>
            </a:pPr>
            <a:r>
              <a:rPr lang="en-US" sz="1200" smtClean="0">
                <a:solidFill>
                  <a:srgbClr val="FFFFFF"/>
                </a:solidFill>
                <a:latin typeface="Times" charset="0"/>
                <a:ea typeface="ＭＳ Ｐゴシック" charset="0"/>
                <a:cs typeface="Times" charset="0"/>
                <a:sym typeface="Times" charset="0"/>
              </a:rPr>
              <a:t>Credit: ESA and the SPIRE &amp; PACS consortia, Ph. André (CEA Saclay) for the Gould</a:t>
            </a:r>
            <a:r>
              <a:rPr lang="ja-JP" altLang="en-US" sz="1200" smtClean="0">
                <a:solidFill>
                  <a:srgbClr val="FFFFFF"/>
                </a:solidFill>
                <a:latin typeface="Times" charset="0"/>
                <a:ea typeface="ＭＳ Ｐゴシック" charset="0"/>
                <a:cs typeface="Times" charset="0"/>
                <a:sym typeface="Times" charset="0"/>
              </a:rPr>
              <a:t>’</a:t>
            </a:r>
            <a:r>
              <a:rPr lang="en-US" altLang="ja-JP" sz="1200" smtClean="0">
                <a:solidFill>
                  <a:srgbClr val="FFFFFF"/>
                </a:solidFill>
                <a:latin typeface="Times" charset="0"/>
                <a:ea typeface="ＭＳ Ｐゴシック" charset="0"/>
                <a:cs typeface="Times" charset="0"/>
                <a:sym typeface="Times" charset="0"/>
              </a:rPr>
              <a:t>s Belt Key Programme Consortia</a:t>
            </a:r>
            <a:endParaRPr lang="en-US" sz="1200" smtClean="0">
              <a:solidFill>
                <a:srgbClr val="FFFFFF"/>
              </a:solidFill>
              <a:latin typeface="Times" charset="0"/>
              <a:ea typeface="ＭＳ Ｐゴシック" charset="0"/>
              <a:cs typeface="Times" charset="0"/>
              <a:sym typeface="Time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itle &amp; Subtitle">
  <a:themeElements>
    <a:clrScheme name="">
      <a:dk1>
        <a:srgbClr val="808080"/>
      </a:dk1>
      <a:lt1>
        <a:srgbClr val="FFFFFF"/>
      </a:lt1>
      <a:dk2>
        <a:srgbClr val="000000"/>
      </a:dk2>
      <a:lt2>
        <a:srgbClr val="000000"/>
      </a:lt2>
      <a:accent1>
        <a:srgbClr val="3A65CA"/>
      </a:accent1>
      <a:accent2>
        <a:srgbClr val="333399"/>
      </a:accent2>
      <a:accent3>
        <a:srgbClr val="AAAAAA"/>
      </a:accent3>
      <a:accent4>
        <a:srgbClr val="DADADA"/>
      </a:accent4>
      <a:accent5>
        <a:srgbClr val="AEB8E1"/>
      </a:accent5>
      <a:accent6>
        <a:srgbClr val="2D2D8A"/>
      </a:accent6>
      <a:hlink>
        <a:srgbClr val="009999"/>
      </a:hlink>
      <a:folHlink>
        <a:srgbClr val="99CC00"/>
      </a:folHlink>
    </a:clrScheme>
    <a:fontScheme name="Title &amp; Subtitle">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A65CA"/>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FFFFF"/>
            </a:solidFill>
            <a:effectLst/>
            <a:latin typeface="Times" charset="0"/>
            <a:sym typeface="Times" charset="0"/>
          </a:defRPr>
        </a:defPPr>
      </a:lstStyle>
    </a:spDef>
    <a:lnDef>
      <a:spPr bwMode="auto">
        <a:xfrm>
          <a:off x="0" y="0"/>
          <a:ext cx="1" cy="1"/>
        </a:xfrm>
        <a:custGeom>
          <a:avLst/>
          <a:gdLst/>
          <a:ahLst/>
          <a:cxnLst/>
          <a:rect l="0" t="0" r="0" b="0"/>
          <a:pathLst/>
        </a:custGeom>
        <a:solidFill>
          <a:srgbClr val="3A65CA"/>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FFFFF"/>
            </a:solidFill>
            <a:effectLst/>
            <a:latin typeface="Times" charset="0"/>
            <a:sym typeface="Time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amp; Bullets">
  <a:themeElements>
    <a:clrScheme name="">
      <a:dk1>
        <a:srgbClr val="808080"/>
      </a:dk1>
      <a:lt1>
        <a:srgbClr val="FFFFFF"/>
      </a:lt1>
      <a:dk2>
        <a:srgbClr val="000000"/>
      </a:dk2>
      <a:lt2>
        <a:srgbClr val="000000"/>
      </a:lt2>
      <a:accent1>
        <a:srgbClr val="3A65CA"/>
      </a:accent1>
      <a:accent2>
        <a:srgbClr val="333399"/>
      </a:accent2>
      <a:accent3>
        <a:srgbClr val="AAAAAA"/>
      </a:accent3>
      <a:accent4>
        <a:srgbClr val="DADADA"/>
      </a:accent4>
      <a:accent5>
        <a:srgbClr val="AEB8E1"/>
      </a:accent5>
      <a:accent6>
        <a:srgbClr val="2D2D8A"/>
      </a:accent6>
      <a:hlink>
        <a:srgbClr val="009999"/>
      </a:hlink>
      <a:folHlink>
        <a:srgbClr val="99CC00"/>
      </a:folHlink>
    </a:clrScheme>
    <a:fontScheme name="Title &amp; Bullets">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A65CA"/>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FFFFF"/>
            </a:solidFill>
            <a:effectLst/>
            <a:latin typeface="Times" charset="0"/>
            <a:sym typeface="Times" charset="0"/>
          </a:defRPr>
        </a:defPPr>
      </a:lstStyle>
    </a:spDef>
    <a:lnDef>
      <a:spPr bwMode="auto">
        <a:xfrm>
          <a:off x="0" y="0"/>
          <a:ext cx="1" cy="1"/>
        </a:xfrm>
        <a:custGeom>
          <a:avLst/>
          <a:gdLst/>
          <a:ahLst/>
          <a:cxnLst/>
          <a:rect l="0" t="0" r="0" b="0"/>
          <a:pathLst/>
        </a:custGeom>
        <a:solidFill>
          <a:srgbClr val="3A65CA"/>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FFFFF"/>
            </a:solidFill>
            <a:effectLst/>
            <a:latin typeface="Times" charset="0"/>
            <a:sym typeface="Time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ullets">
  <a:themeElements>
    <a:clrScheme name="">
      <a:dk1>
        <a:srgbClr val="808080"/>
      </a:dk1>
      <a:lt1>
        <a:srgbClr val="FFFFFF"/>
      </a:lt1>
      <a:dk2>
        <a:srgbClr val="000000"/>
      </a:dk2>
      <a:lt2>
        <a:srgbClr val="000000"/>
      </a:lt2>
      <a:accent1>
        <a:srgbClr val="FFFFFF"/>
      </a:accent1>
      <a:accent2>
        <a:srgbClr val="333399"/>
      </a:accent2>
      <a:accent3>
        <a:srgbClr val="AAAAAA"/>
      </a:accent3>
      <a:accent4>
        <a:srgbClr val="DADADA"/>
      </a:accent4>
      <a:accent5>
        <a:srgbClr val="FFFFFF"/>
      </a:accent5>
      <a:accent6>
        <a:srgbClr val="2D2D8A"/>
      </a:accent6>
      <a:hlink>
        <a:srgbClr val="009999"/>
      </a:hlink>
      <a:folHlink>
        <a:srgbClr val="99CC00"/>
      </a:folHlink>
    </a:clrScheme>
    <a:fontScheme name="Bullets">
      <a:majorFont>
        <a:latin typeface="Gill Sans"/>
        <a:ea typeface=""/>
        <a:cs typeface=""/>
      </a:majorFont>
      <a:minorFont>
        <a:latin typeface="Gil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3A65CA"/>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FFFFF"/>
            </a:solidFill>
            <a:effectLst/>
            <a:latin typeface="Times" charset="0"/>
            <a:sym typeface="Times" charset="0"/>
          </a:defRPr>
        </a:defPPr>
      </a:lstStyle>
    </a:spDef>
    <a:lnDef>
      <a:spPr bwMode="auto">
        <a:xfrm>
          <a:off x="0" y="0"/>
          <a:ext cx="1" cy="1"/>
        </a:xfrm>
        <a:custGeom>
          <a:avLst/>
          <a:gdLst/>
          <a:ahLst/>
          <a:cxnLst/>
          <a:rect l="0" t="0" r="0" b="0"/>
          <a:pathLst/>
        </a:custGeom>
        <a:solidFill>
          <a:srgbClr val="3A65CA"/>
        </a:solidFill>
        <a:ln w="127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FFFFFF"/>
            </a:solidFill>
            <a:effectLst/>
            <a:latin typeface="Times" charset="0"/>
            <a:sym typeface="Time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2000" b="0" i="0" u="none" strike="noStrike" cap="none" normalizeH="0" baseline="0">
            <a:ln>
              <a:noFill/>
            </a:ln>
            <a:solidFill>
              <a:schemeClr val="accent2"/>
            </a:solidFill>
            <a:effectLst/>
            <a:latin typeface="Times New Roman"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da-DK" sz="2000" b="0" i="0" u="none" strike="noStrike" cap="none" normalizeH="0" baseline="0">
            <a:ln>
              <a:noFill/>
            </a:ln>
            <a:solidFill>
              <a:schemeClr val="accent2"/>
            </a:solidFill>
            <a:effectLst/>
            <a:latin typeface="Times New Roman" charset="0"/>
          </a:defRPr>
        </a:defPPr>
      </a:lstStyle>
    </a:lnDef>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5816</TotalTime>
  <Words>4998</Words>
  <Application>Microsoft Macintosh PowerPoint</Application>
  <PresentationFormat>On-screen Show (4:3)</PresentationFormat>
  <Paragraphs>535</Paragraphs>
  <Slides>78</Slides>
  <Notes>42</Notes>
  <HiddenSlides>5</HiddenSlides>
  <MMClips>0</MMClips>
  <ScaleCrop>false</ScaleCrop>
  <HeadingPairs>
    <vt:vector size="6" baseType="variant">
      <vt:variant>
        <vt:lpstr>Theme</vt:lpstr>
      </vt:variant>
      <vt:variant>
        <vt:i4>15</vt:i4>
      </vt:variant>
      <vt:variant>
        <vt:lpstr>Embedded OLE Servers</vt:lpstr>
      </vt:variant>
      <vt:variant>
        <vt:i4>2</vt:i4>
      </vt:variant>
      <vt:variant>
        <vt:lpstr>Slide Titles</vt:lpstr>
      </vt:variant>
      <vt:variant>
        <vt:i4>78</vt:i4>
      </vt:variant>
    </vt:vector>
  </HeadingPairs>
  <TitlesOfParts>
    <vt:vector size="95" baseType="lpstr">
      <vt:lpstr>1_Office Theme</vt:lpstr>
      <vt:lpstr>2_Office Theme</vt:lpstr>
      <vt:lpstr>3_Default Design</vt:lpstr>
      <vt:lpstr>Office Theme</vt:lpstr>
      <vt:lpstr>Title &amp; Subtitle</vt:lpstr>
      <vt:lpstr>Title &amp; Bullets</vt:lpstr>
      <vt:lpstr>1_Bullets</vt:lpstr>
      <vt:lpstr>Standarddesign</vt:lpstr>
      <vt:lpstr>7_Standarddesign</vt:lpstr>
      <vt:lpstr>3_Office Theme</vt:lpstr>
      <vt:lpstr>4_Office Theme</vt:lpstr>
      <vt:lpstr>3_Blank Presentation</vt:lpstr>
      <vt:lpstr>5_Blank Presentation</vt:lpstr>
      <vt:lpstr>7_Office Theme</vt:lpstr>
      <vt:lpstr>1_Standarddesign</vt:lpstr>
      <vt:lpstr>Chart</vt:lpstr>
      <vt:lpstr>Equation</vt:lpstr>
      <vt:lpstr>Making, baking and breaking: Dust in the interstellar medium (ISM)</vt:lpstr>
      <vt:lpstr> Interstellar  Matter Matters !</vt:lpstr>
      <vt:lpstr>Dust effects</vt:lpstr>
      <vt:lpstr>Cosmic Dust - ”basic facts”</vt:lpstr>
      <vt:lpstr>Cosmic background radiation</vt:lpstr>
      <vt:lpstr>PowerPoint Presentation</vt:lpstr>
      <vt:lpstr>Star formation in Aquila</vt:lpstr>
      <vt:lpstr>Star formation in Aquila</vt:lpstr>
      <vt:lpstr>PowerPoint Presentation</vt:lpstr>
      <vt:lpstr>What we want to know</vt:lpstr>
      <vt:lpstr>Gas-phase element depletions in the interstellar medium</vt:lpstr>
      <vt:lpstr>Concept of dust depletion</vt:lpstr>
      <vt:lpstr>PowerPoint Presentation</vt:lpstr>
      <vt:lpstr>Recycling</vt:lpstr>
      <vt:lpstr>Presolar grains</vt:lpstr>
      <vt:lpstr>How do we know?</vt:lpstr>
      <vt:lpstr>How do we know?</vt:lpstr>
      <vt:lpstr>How do we know?</vt:lpstr>
      <vt:lpstr>Presolar Stardust</vt:lpstr>
      <vt:lpstr>Sources of Presolar Stardust Grains</vt:lpstr>
      <vt:lpstr>Overview</vt:lpstr>
      <vt:lpstr>Dust formation in 1987A</vt:lpstr>
      <vt:lpstr>AGB star: not to scale!</vt:lpstr>
      <vt:lpstr>Bond energies of abundant elements</vt:lpstr>
      <vt:lpstr>AGB star: not to scale!</vt:lpstr>
      <vt:lpstr>Microphysics of dust-driven winds</vt:lpstr>
      <vt:lpstr>AGB star chemistry – the simple picture</vt:lpstr>
      <vt:lpstr>Dust driven mass loss of AGB stars Observations  </vt:lpstr>
      <vt:lpstr>Extinction efficiency of Silicates</vt:lpstr>
      <vt:lpstr>Dust condensation distances in AGB stars</vt:lpstr>
      <vt:lpstr>Theoretical models of dust in AGB stars</vt:lpstr>
      <vt:lpstr>Implication on dust from AGB stars observations and theory</vt:lpstr>
      <vt:lpstr>Large amounts of dust at high redshift</vt:lpstr>
      <vt:lpstr>Rapid evolution of dust in galaxies over the last 5 billion years</vt:lpstr>
      <vt:lpstr>Metal-to-dust ratio vs. metallicity</vt:lpstr>
      <vt:lpstr>Metal-to-dust ratio vs. redshift</vt:lpstr>
      <vt:lpstr>Stellar lifetimes vs. redshift for different onset of star formation and metalicities</vt:lpstr>
      <vt:lpstr> Mystery: what are the dust sources?</vt:lpstr>
      <vt:lpstr>ALMA and VLT observations of the cluster lensed dust galaxy at z=7.4. Dust mass 4x107 Msun</vt:lpstr>
      <vt:lpstr>Spectroscopic redshift – so properly OK!</vt:lpstr>
      <vt:lpstr>Implications of the observations</vt:lpstr>
      <vt:lpstr>Supernova grain size predictions</vt:lpstr>
      <vt:lpstr>Supernova dust production efficiency</vt:lpstr>
      <vt:lpstr>Observations of dust in supernova Cas A</vt:lpstr>
      <vt:lpstr>Type II SN 2003gd in NGC 628</vt:lpstr>
      <vt:lpstr>Herschel looked at supernova 1987A</vt:lpstr>
      <vt:lpstr>Herschel detection of cold dust</vt:lpstr>
      <vt:lpstr>Dust mass in SN 1987A</vt:lpstr>
      <vt:lpstr>The locations of dust within SN 1987A</vt:lpstr>
      <vt:lpstr>ALMA confined the location of cold dust</vt:lpstr>
      <vt:lpstr>ALMA photometric points</vt:lpstr>
      <vt:lpstr>Shock destructions in future?</vt:lpstr>
      <vt:lpstr>Implication on dust from SN theory and observations</vt:lpstr>
      <vt:lpstr>Dust from SNe</vt:lpstr>
      <vt:lpstr>Dust shell around high mass star  found by the Spitzer telescope</vt:lpstr>
      <vt:lpstr>General dust facts</vt:lpstr>
      <vt:lpstr>Is interstellar dust mainly stardust?</vt:lpstr>
      <vt:lpstr>Grain growth in the ISM</vt:lpstr>
      <vt:lpstr>Implications from grain theory</vt:lpstr>
      <vt:lpstr>Dust Sources</vt:lpstr>
      <vt:lpstr>Conclusions</vt:lpstr>
      <vt:lpstr>Can we distinguish between the SN vs. ISM scenario?</vt:lpstr>
      <vt:lpstr>CO divides dust nucleation and growth into two different chemical paths </vt:lpstr>
      <vt:lpstr>Magnesium-iron silicates</vt:lpstr>
      <vt:lpstr>Dust Extinction Curves with GRBs</vt:lpstr>
      <vt:lpstr>Template of synthetic extinction curves</vt:lpstr>
      <vt:lpstr>General dust facts</vt:lpstr>
      <vt:lpstr>Dust formation in cool red giants</vt:lpstr>
      <vt:lpstr>Spectroscopy of stellar dust analogues - what can be characterised</vt:lpstr>
      <vt:lpstr>Cosmic dust analogous</vt:lpstr>
      <vt:lpstr>Some magic</vt:lpstr>
      <vt:lpstr>Summary</vt:lpstr>
      <vt:lpstr>PowerPoint Presentation</vt:lpstr>
      <vt:lpstr>Molecule formation on dust grains</vt:lpstr>
      <vt:lpstr>Shock destructions in future?</vt:lpstr>
      <vt:lpstr>Importance of supernova dust to galaxies' dust budgets</vt:lpstr>
      <vt:lpstr>Clearly, NIR spectroscopic confirmation and characterisation very hard — use mm?</vt:lpstr>
      <vt:lpstr>Abundance in the Solar Atmosphere compared with CI carbonaceous Chondrites</vt:lpstr>
    </vt:vector>
  </TitlesOfParts>
  <Company>Dark Cosmology Centre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Anja C. Andersen</dc:creator>
  <cp:lastModifiedBy>Anja C. Andersen</cp:lastModifiedBy>
  <cp:revision>66</cp:revision>
  <dcterms:created xsi:type="dcterms:W3CDTF">2012-03-07T19:50:42Z</dcterms:created>
  <dcterms:modified xsi:type="dcterms:W3CDTF">2015-04-08T12:55:33Z</dcterms:modified>
</cp:coreProperties>
</file>