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12" r:id="rId2"/>
    <p:sldId id="281" r:id="rId3"/>
    <p:sldId id="288" r:id="rId4"/>
    <p:sldId id="269" r:id="rId5"/>
    <p:sldId id="314" r:id="rId6"/>
    <p:sldId id="278" r:id="rId7"/>
    <p:sldId id="313" r:id="rId8"/>
    <p:sldId id="315" r:id="rId9"/>
    <p:sldId id="316" r:id="rId10"/>
    <p:sldId id="267" r:id="rId11"/>
    <p:sldId id="266" r:id="rId12"/>
    <p:sldId id="317" r:id="rId13"/>
    <p:sldId id="318" r:id="rId14"/>
    <p:sldId id="319" r:id="rId15"/>
    <p:sldId id="306" r:id="rId16"/>
    <p:sldId id="265" r:id="rId17"/>
    <p:sldId id="341" r:id="rId18"/>
    <p:sldId id="333" r:id="rId19"/>
    <p:sldId id="337" r:id="rId20"/>
    <p:sldId id="335" r:id="rId21"/>
    <p:sldId id="336" r:id="rId22"/>
    <p:sldId id="342" r:id="rId23"/>
    <p:sldId id="320" r:id="rId24"/>
    <p:sldId id="289" r:id="rId25"/>
    <p:sldId id="343" r:id="rId26"/>
    <p:sldId id="270" r:id="rId27"/>
    <p:sldId id="321" r:id="rId28"/>
    <p:sldId id="257" r:id="rId29"/>
    <p:sldId id="258" r:id="rId30"/>
    <p:sldId id="280" r:id="rId31"/>
    <p:sldId id="308" r:id="rId32"/>
    <p:sldId id="324" r:id="rId33"/>
    <p:sldId id="325" r:id="rId34"/>
    <p:sldId id="323" r:id="rId35"/>
    <p:sldId id="273" r:id="rId36"/>
    <p:sldId id="274" r:id="rId37"/>
    <p:sldId id="326" r:id="rId38"/>
    <p:sldId id="327" r:id="rId39"/>
    <p:sldId id="328" r:id="rId40"/>
    <p:sldId id="329" r:id="rId41"/>
    <p:sldId id="331" r:id="rId42"/>
    <p:sldId id="330" r:id="rId43"/>
    <p:sldId id="279" r:id="rId44"/>
    <p:sldId id="275" r:id="rId45"/>
    <p:sldId id="332" r:id="rId46"/>
    <p:sldId id="339" r:id="rId47"/>
    <p:sldId id="338" r:id="rId48"/>
    <p:sldId id="34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27" autoAdjust="0"/>
  </p:normalViewPr>
  <p:slideViewPr>
    <p:cSldViewPr snapToGrid="0" snapToObjects="1">
      <p:cViewPr>
        <p:scale>
          <a:sx n="100" d="100"/>
          <a:sy n="100" d="100"/>
        </p:scale>
        <p:origin x="-96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5.0</c:v>
                </c:pt>
                <c:pt idx="1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AD1B9-2707-4E4C-889A-27DD0D60F924}" type="datetimeFigureOut">
              <a:rPr lang="en-US" smtClean="0"/>
              <a:t>29.01.15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EC625-51A4-994C-B7C0-41EC25AF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4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8F5E3-AC2A-CC43-9946-561F92561B7C}" type="datetimeFigureOut">
              <a:rPr lang="en-US" smtClean="0"/>
              <a:t>29.01.15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F2718-E00D-D747-B03C-519755C40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039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BE9448-F1B3-AA43-B28B-91248023827D}" type="slidenum">
              <a:rPr lang="nb-NO"/>
              <a:pPr>
                <a:defRPr/>
              </a:pPr>
              <a:t>18</a:t>
            </a:fld>
            <a:endParaRPr lang="nb-NO"/>
          </a:p>
        </p:txBody>
      </p:sp>
      <p:sp>
        <p:nvSpPr>
          <p:cNvPr id="500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94225" cy="344646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0863"/>
            <a:ext cx="5029200" cy="4079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nb-NO" sz="2200" smtClean="0">
                <a:latin typeface="Arial" charset="0"/>
                <a:cs typeface="+mn-cs"/>
              </a:rPr>
              <a:t>I wish to </a:t>
            </a:r>
            <a:r>
              <a:rPr lang="nb-NO" sz="2200" b="1" smtClean="0">
                <a:latin typeface="Arial" charset="0"/>
                <a:cs typeface="+mn-cs"/>
              </a:rPr>
              <a:t>nominate</a:t>
            </a:r>
            <a:r>
              <a:rPr lang="nb-NO" sz="2200" smtClean="0">
                <a:latin typeface="Arial" charset="0"/>
                <a:cs typeface="+mn-cs"/>
              </a:rPr>
              <a:t> the PHD finger as a candidate for being a reader of part of the epigenetic code.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******************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 research projects within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PharmaTox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demands a highly interdisciplinary approach and will involve specialists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neurotoxicology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, pharmacology, teratology, statistics, epigenetics and epidemiology (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see front page and CVs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). The Environment will unite over 30 researchers at MN institute (incl. PhD and post docs). In addition, 10 – 20 master students at MN will be included each year and receive joint supervision from MN-partners. All permanent scientific staff has a high scientific productivity.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Collaborators within the MN-faulty have been sought based on previous fruitful collaborations and interests. </a:t>
            </a:r>
          </a:p>
          <a:p>
            <a:endParaRPr lang="en-US" sz="120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By supporting this application, the MN-faculty will promote interdisciplinary and interfaculty research, and will contribute to a framework for groundbreaking interdisciplinary research, with effective use of human and laboratory resources.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 groundbreaking nature of the field is in accordance with the MN-faculty’s overarching goal to promote and facilitate quality and renewal within the MN faculty. 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Furthermore, this project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falls within the MN-strategy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of supporting new constellations across disciplines and organizational placement, to improve the possibilities for young promising scientists and to create stimulating networks and work environments at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UiO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.</a:t>
            </a:r>
          </a:p>
          <a:p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04537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0320-356F-2741-9822-80520CEFB9E2}" type="datetime1">
              <a:rPr lang="nb-NO" smtClean="0"/>
              <a:t>29.01.15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0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FB45-AADE-A146-BE00-B21052E9C868}" type="datetime1">
              <a:rPr lang="nb-NO" smtClean="0"/>
              <a:t>29.01.15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93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E9CC-444A-0A49-83F2-0FBF11E13DFE}" type="datetime1">
              <a:rPr lang="nb-NO" smtClean="0"/>
              <a:t>29.01.15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8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1207-46CB-B244-BB33-1ABAD8F78669}" type="datetime1">
              <a:rPr lang="nb-NO" smtClean="0"/>
              <a:t>29.01.15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0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0DD44-377F-3746-9A08-8EEDB60059C3}" type="datetime1">
              <a:rPr lang="nb-NO" smtClean="0"/>
              <a:t>29.01.15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36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3706-A518-7A4E-82E4-37CF9363398B}" type="datetime1">
              <a:rPr lang="nb-NO" smtClean="0"/>
              <a:t>29.01.15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3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3053-FEE2-BB43-AC62-21EAE1A42D39}" type="datetime1">
              <a:rPr lang="nb-NO" smtClean="0"/>
              <a:t>29.01.15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6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A943-2120-8343-ADA0-68B89E267FEC}" type="datetime1">
              <a:rPr lang="nb-NO" smtClean="0"/>
              <a:t>29.01.15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1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3159-E416-4C48-B876-3FD82B4FCC85}" type="datetime1">
              <a:rPr lang="nb-NO" smtClean="0"/>
              <a:t>29.01.15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7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B618-6A97-F94F-871B-7EE2B34AA9B6}" type="datetime1">
              <a:rPr lang="nb-NO" smtClean="0"/>
              <a:t>29.01.15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6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BCA9-3652-2548-B152-BB3A9B4117C2}" type="datetime1">
              <a:rPr lang="nb-NO" smtClean="0"/>
              <a:t>29.01.15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2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B207A-07DA-6B45-B1CD-76350B1EE6E9}" type="datetime1">
              <a:rPr lang="nb-NO" smtClean="0"/>
              <a:t>29.01.15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D8CA0-082E-5B49-8751-675A7FCCF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3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://the-pippa-and-ike-show.com/item.php?item_id=387&amp;category_id=8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png"/><Relationship Id="rId12" Type="http://schemas.openxmlformats.org/officeDocument/2006/relationships/image" Target="../media/image76.jpg"/><Relationship Id="rId13" Type="http://schemas.openxmlformats.org/officeDocument/2006/relationships/image" Target="../media/image77.jpg"/><Relationship Id="rId14" Type="http://schemas.openxmlformats.org/officeDocument/2006/relationships/image" Target="../media/image78.png"/><Relationship Id="rId1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jpg"/><Relationship Id="rId9" Type="http://schemas.openxmlformats.org/officeDocument/2006/relationships/image" Target="../media/image73.jpg"/><Relationship Id="rId10" Type="http://schemas.openxmlformats.org/officeDocument/2006/relationships/image" Target="../media/image7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 l="7040" t="7172" r="64320" b="38835"/>
          <a:stretch>
            <a:fillRect/>
          </a:stretch>
        </p:blipFill>
        <p:spPr bwMode="auto">
          <a:xfrm>
            <a:off x="3210405" y="4940201"/>
            <a:ext cx="1940735" cy="198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045309" y="4940201"/>
            <a:ext cx="1784142" cy="1950014"/>
            <a:chOff x="1638547" y="2124339"/>
            <a:chExt cx="1418015" cy="1882296"/>
          </a:xfrm>
        </p:grpSpPr>
        <p:pic>
          <p:nvPicPr>
            <p:cNvPr id="6" name="Picture 15"/>
            <p:cNvPicPr>
              <a:picLocks noChangeAspect="1" noChangeArrowheads="1"/>
            </p:cNvPicPr>
            <p:nvPr/>
          </p:nvPicPr>
          <p:blipFill>
            <a:blip r:embed="rId3">
              <a:alphaModFix/>
            </a:blip>
            <a:srcRect l="21478" t="16735" r="32129"/>
            <a:stretch>
              <a:fillRect/>
            </a:stretch>
          </p:blipFill>
          <p:spPr bwMode="auto">
            <a:xfrm>
              <a:off x="1638547" y="2124339"/>
              <a:ext cx="1166592" cy="1882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2410683" y="3446414"/>
              <a:ext cx="645879" cy="53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rgbClr val="3366FF"/>
                  </a:solidFill>
                </a:rPr>
                <a:t>DAPI</a:t>
              </a:r>
            </a:p>
            <a:p>
              <a:r>
                <a:rPr lang="en-GB" sz="1000" dirty="0" err="1" smtClean="0">
                  <a:solidFill>
                    <a:srgbClr val="FF0000"/>
                  </a:solidFill>
                </a:rPr>
                <a:t>LaminB</a:t>
              </a:r>
              <a:endParaRPr lang="en-GB" sz="1000" dirty="0" smtClean="0">
                <a:solidFill>
                  <a:srgbClr val="FF0000"/>
                </a:solidFill>
              </a:endParaRPr>
            </a:p>
            <a:p>
              <a:r>
                <a:rPr lang="en-GB" sz="1000" dirty="0" smtClean="0">
                  <a:solidFill>
                    <a:schemeClr val="accent3"/>
                  </a:solidFill>
                </a:rPr>
                <a:t>HP1</a:t>
              </a:r>
              <a:endParaRPr lang="en-GB" sz="1000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8" name="Picture 7" descr="060608MNase time.gif"/>
          <p:cNvPicPr>
            <a:picLocks noChangeAspect="1"/>
          </p:cNvPicPr>
          <p:nvPr/>
        </p:nvPicPr>
        <p:blipFill>
          <a:blip r:embed="rId4">
            <a:alphaModFix/>
          </a:blip>
          <a:srcRect l="46304" r="3158" b="61980"/>
          <a:stretch>
            <a:fillRect/>
          </a:stretch>
        </p:blipFill>
        <p:spPr>
          <a:xfrm>
            <a:off x="35277" y="4940201"/>
            <a:ext cx="2061347" cy="1988346"/>
          </a:xfrm>
          <a:prstGeom prst="rect">
            <a:avLst/>
          </a:prstGeom>
        </p:spPr>
      </p:pic>
      <p:pic>
        <p:nvPicPr>
          <p:cNvPr id="9" name="Picture 8" descr="020310_2cropautocolor.jpg"/>
          <p:cNvPicPr>
            <a:picLocks noChangeAspect="1"/>
          </p:cNvPicPr>
          <p:nvPr/>
        </p:nvPicPr>
        <p:blipFill>
          <a:blip r:embed="rId5">
            <a:alphaModFix/>
          </a:blip>
          <a:srcRect l="50000" r="4745"/>
          <a:stretch>
            <a:fillRect/>
          </a:stretch>
        </p:blipFill>
        <p:spPr>
          <a:xfrm>
            <a:off x="2108383" y="4940201"/>
            <a:ext cx="1137299" cy="2027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lum bright="23000"/>
            <a:alphaModFix/>
          </a:blip>
          <a:stretch>
            <a:fillRect/>
          </a:stretch>
        </p:blipFill>
        <p:spPr>
          <a:xfrm>
            <a:off x="7620775" y="4940201"/>
            <a:ext cx="1558502" cy="1923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alphaModFix/>
          </a:blip>
          <a:srcRect l="61082" t="68039" r="17422" b="3865"/>
          <a:stretch>
            <a:fillRect/>
          </a:stretch>
        </p:blipFill>
        <p:spPr bwMode="auto">
          <a:xfrm>
            <a:off x="6514496" y="4940201"/>
            <a:ext cx="1232867" cy="192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892449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err="1" smtClean="0"/>
              <a:t>Epigenetikk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Arv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25492" y="2803896"/>
            <a:ext cx="281590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Ragnhild Eskeland</a:t>
            </a:r>
          </a:p>
          <a:p>
            <a:pPr algn="ctr"/>
            <a:r>
              <a:rPr lang="en-US" dirty="0" err="1" smtClean="0"/>
              <a:t>Prosjektleder</a:t>
            </a:r>
            <a:endParaRPr lang="en-US" dirty="0" smtClean="0"/>
          </a:p>
          <a:p>
            <a:pPr algn="ctr"/>
            <a:r>
              <a:rPr lang="en-US" dirty="0" err="1" smtClean="0"/>
              <a:t>Institutt</a:t>
            </a:r>
            <a:r>
              <a:rPr lang="en-US" dirty="0" smtClean="0"/>
              <a:t> for </a:t>
            </a:r>
            <a:r>
              <a:rPr lang="en-US" dirty="0" err="1" smtClean="0"/>
              <a:t>Biovitenskap</a:t>
            </a:r>
            <a:endParaRPr lang="en-US" dirty="0" smtClean="0"/>
          </a:p>
          <a:p>
            <a:pPr algn="ctr"/>
            <a:r>
              <a:rPr lang="en-US" dirty="0" err="1" smtClean="0"/>
              <a:t>Universitetet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Oslo</a:t>
            </a:r>
          </a:p>
          <a:p>
            <a:pPr algn="ctr"/>
            <a:r>
              <a:rPr lang="en-US" dirty="0" err="1" smtClean="0"/>
              <a:t>Førsteamanuensis</a:t>
            </a:r>
            <a:r>
              <a:rPr lang="en-US" dirty="0" smtClean="0"/>
              <a:t> II</a:t>
            </a:r>
          </a:p>
          <a:p>
            <a:pPr algn="ctr"/>
            <a:r>
              <a:rPr lang="en-US" dirty="0" err="1" smtClean="0"/>
              <a:t>Molekylærbiologisk</a:t>
            </a:r>
            <a:r>
              <a:rPr lang="en-US" dirty="0" smtClean="0"/>
              <a:t> </a:t>
            </a:r>
            <a:r>
              <a:rPr lang="en-US" dirty="0" err="1" smtClean="0"/>
              <a:t>Institutt</a:t>
            </a:r>
            <a:endParaRPr lang="en-US" dirty="0" smtClean="0"/>
          </a:p>
          <a:p>
            <a:pPr algn="ctr"/>
            <a:r>
              <a:rPr lang="en-US" dirty="0" err="1" smtClean="0"/>
              <a:t>Universitetet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Bergen</a:t>
            </a:r>
          </a:p>
        </p:txBody>
      </p:sp>
      <p:pic>
        <p:nvPicPr>
          <p:cNvPr id="16" name="Picture 15" descr="UiO rødt segl trimmed v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13" y="3619552"/>
            <a:ext cx="1237849" cy="1234382"/>
          </a:xfrm>
          <a:prstGeom prst="rect">
            <a:avLst/>
          </a:prstGeom>
        </p:spPr>
      </p:pic>
      <p:pic>
        <p:nvPicPr>
          <p:cNvPr id="17" name="Picture 16" descr="Logo-Uib-150x14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60" y="3571927"/>
            <a:ext cx="1386980" cy="1349994"/>
          </a:xfrm>
          <a:prstGeom prst="rect">
            <a:avLst/>
          </a:prstGeom>
        </p:spPr>
      </p:pic>
      <p:pic>
        <p:nvPicPr>
          <p:cNvPr id="18" name="Picture 17" descr="Kreftforeningen_logo_engelsk_skjerm_rgb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00" y="2652689"/>
            <a:ext cx="1920880" cy="919238"/>
          </a:xfrm>
          <a:prstGeom prst="rect">
            <a:avLst/>
          </a:prstGeom>
        </p:spPr>
      </p:pic>
      <p:pic>
        <p:nvPicPr>
          <p:cNvPr id="19" name="Picture 18" descr="FR_logo_Eng_rgb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543" y="2952314"/>
            <a:ext cx="2272657" cy="41823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7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B5-65F7-3A40-8285-8BD45CCA6D6F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Genene</a:t>
            </a:r>
            <a:r>
              <a:rPr lang="en-US" b="1" dirty="0" smtClean="0"/>
              <a:t> fins </a:t>
            </a:r>
            <a:r>
              <a:rPr lang="en-US" b="1" dirty="0" err="1" smtClean="0"/>
              <a:t>på</a:t>
            </a:r>
            <a:r>
              <a:rPr lang="en-US" b="1" dirty="0" smtClean="0"/>
              <a:t> </a:t>
            </a:r>
            <a:r>
              <a:rPr lang="en-US" b="1" dirty="0" err="1" smtClean="0"/>
              <a:t>alle</a:t>
            </a:r>
            <a:r>
              <a:rPr lang="en-US" b="1" dirty="0" smtClean="0"/>
              <a:t> </a:t>
            </a:r>
            <a:r>
              <a:rPr lang="en-US" b="1" dirty="0" err="1" smtClean="0"/>
              <a:t>kromosom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998" y="1417638"/>
            <a:ext cx="6604884" cy="3022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534" y="4747955"/>
            <a:ext cx="868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DNA </a:t>
            </a:r>
            <a:r>
              <a:rPr lang="en-US" sz="3200" dirty="0" err="1" smtClean="0"/>
              <a:t>er</a:t>
            </a:r>
            <a:r>
              <a:rPr lang="en-US" sz="3200" dirty="0" smtClean="0"/>
              <a:t> </a:t>
            </a:r>
            <a:r>
              <a:rPr lang="en-US" sz="3200" dirty="0" err="1" smtClean="0"/>
              <a:t>organisert</a:t>
            </a:r>
            <a:r>
              <a:rPr lang="en-US" sz="3200" dirty="0" smtClean="0"/>
              <a:t> </a:t>
            </a:r>
            <a:r>
              <a:rPr lang="en-US" sz="3200" dirty="0" err="1" smtClean="0"/>
              <a:t>og</a:t>
            </a:r>
            <a:r>
              <a:rPr lang="en-US" sz="3200" dirty="0" smtClean="0"/>
              <a:t> </a:t>
            </a:r>
            <a:r>
              <a:rPr lang="en-US" sz="3200" dirty="0" err="1" smtClean="0"/>
              <a:t>pakka</a:t>
            </a:r>
            <a:r>
              <a:rPr lang="en-US" sz="3200" dirty="0" smtClean="0"/>
              <a:t> inn </a:t>
            </a:r>
            <a:r>
              <a:rPr lang="en-US" sz="3200" dirty="0" err="1" smtClean="0"/>
              <a:t>i</a:t>
            </a:r>
            <a:r>
              <a:rPr lang="en-US" sz="3200" dirty="0" smtClean="0"/>
              <a:t> </a:t>
            </a:r>
            <a:r>
              <a:rPr lang="en-US" sz="3200" dirty="0" err="1" smtClean="0"/>
              <a:t>cellekjernen</a:t>
            </a:r>
            <a:endParaRPr lang="en-US" sz="32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6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8486"/>
          <a:stretch/>
        </p:blipFill>
        <p:spPr>
          <a:xfrm>
            <a:off x="3124200" y="1269481"/>
            <a:ext cx="1262664" cy="242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Cellekjernen</a:t>
            </a:r>
            <a:r>
              <a:rPr lang="en-US" dirty="0" smtClean="0"/>
              <a:t> </a:t>
            </a:r>
            <a:r>
              <a:rPr lang="en-US" dirty="0" err="1" smtClean="0"/>
              <a:t>har</a:t>
            </a:r>
            <a:r>
              <a:rPr lang="en-US" dirty="0" smtClean="0"/>
              <a:t> to </a:t>
            </a:r>
            <a:r>
              <a:rPr lang="en-US" dirty="0" err="1" smtClean="0"/>
              <a:t>typer</a:t>
            </a:r>
            <a:r>
              <a:rPr lang="en-US" dirty="0" smtClean="0"/>
              <a:t> </a:t>
            </a:r>
            <a:r>
              <a:rPr lang="en-US" dirty="0" err="1" smtClean="0"/>
              <a:t>kromatin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512" t="24074" b="14444"/>
          <a:stretch/>
        </p:blipFill>
        <p:spPr>
          <a:xfrm>
            <a:off x="4356100" y="1714500"/>
            <a:ext cx="4031304" cy="421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79900" y="6562636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http://</a:t>
            </a:r>
            <a:r>
              <a:rPr lang="en-US" sz="1200" dirty="0" err="1">
                <a:latin typeface="Times New Roman"/>
                <a:cs typeface="Times New Roman"/>
              </a:rPr>
              <a:t>missinglink.ucsf.edu</a:t>
            </a:r>
            <a:r>
              <a:rPr lang="en-US" sz="1200" dirty="0">
                <a:latin typeface="Times New Roman"/>
                <a:cs typeface="Times New Roman"/>
              </a:rPr>
              <a:t>/lm/IDS_101_histo_resource/</a:t>
            </a:r>
            <a:r>
              <a:rPr lang="en-US" sz="1200" dirty="0" err="1">
                <a:latin typeface="Times New Roman"/>
                <a:cs typeface="Times New Roman"/>
              </a:rPr>
              <a:t>cell_structure.htm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6400" y="1375370"/>
            <a:ext cx="3488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</a:t>
            </a:r>
            <a:r>
              <a:rPr lang="en-US" dirty="0" err="1" smtClean="0"/>
              <a:t>mikroskop</a:t>
            </a:r>
            <a:r>
              <a:rPr lang="en-US" dirty="0" smtClean="0"/>
              <a:t> </a:t>
            </a:r>
            <a:r>
              <a:rPr lang="en-US" dirty="0" err="1" smtClean="0"/>
              <a:t>bilde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en-US" dirty="0" err="1"/>
              <a:t>c</a:t>
            </a:r>
            <a:r>
              <a:rPr lang="en-US" dirty="0" err="1" smtClean="0"/>
              <a:t>elle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1500" y="5938451"/>
            <a:ext cx="3812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 = Nucleus</a:t>
            </a:r>
          </a:p>
          <a:p>
            <a:r>
              <a:rPr lang="en-US" dirty="0" smtClean="0"/>
              <a:t>E = </a:t>
            </a:r>
            <a:r>
              <a:rPr lang="en-US" dirty="0" err="1" smtClean="0"/>
              <a:t>Euchromatin</a:t>
            </a:r>
            <a:r>
              <a:rPr lang="en-US" dirty="0" smtClean="0"/>
              <a:t>; H = Heterochromatin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7000" y="1714500"/>
            <a:ext cx="4152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Genene</a:t>
            </a:r>
            <a:r>
              <a:rPr lang="en-US" sz="2800" dirty="0" smtClean="0"/>
              <a:t> </a:t>
            </a:r>
            <a:r>
              <a:rPr lang="en-US" sz="2800" dirty="0" err="1" smtClean="0"/>
              <a:t>er</a:t>
            </a:r>
            <a:r>
              <a:rPr lang="en-US" sz="2800" dirty="0" smtClean="0"/>
              <a:t> </a:t>
            </a:r>
            <a:r>
              <a:rPr lang="en-US" sz="2800" dirty="0" err="1" smtClean="0"/>
              <a:t>skrudd</a:t>
            </a:r>
            <a:r>
              <a:rPr lang="en-US" sz="2800" dirty="0" smtClean="0"/>
              <a:t> </a:t>
            </a:r>
            <a:r>
              <a:rPr lang="en-US" sz="2800" dirty="0" err="1" smtClean="0"/>
              <a:t>på</a:t>
            </a:r>
            <a:endParaRPr lang="en-US" sz="2800" dirty="0" smtClean="0"/>
          </a:p>
          <a:p>
            <a:r>
              <a:rPr lang="en-US" sz="2800" dirty="0" err="1" smtClean="0"/>
              <a:t>er</a:t>
            </a:r>
            <a:r>
              <a:rPr lang="en-US" sz="2800" dirty="0" smtClean="0"/>
              <a:t> </a:t>
            </a:r>
            <a:r>
              <a:rPr lang="en-US" sz="2800" dirty="0" err="1" smtClean="0"/>
              <a:t>opne</a:t>
            </a:r>
            <a:r>
              <a:rPr lang="en-US" sz="2800" dirty="0" smtClean="0"/>
              <a:t> </a:t>
            </a:r>
            <a:r>
              <a:rPr lang="en-US" sz="2800" dirty="0" err="1" smtClean="0"/>
              <a:t>og</a:t>
            </a:r>
            <a:r>
              <a:rPr lang="en-US" sz="2800" dirty="0" smtClean="0"/>
              <a:t> </a:t>
            </a:r>
            <a:r>
              <a:rPr lang="en-US" sz="2800" dirty="0" err="1" smtClean="0"/>
              <a:t>tilgjengelige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Genene</a:t>
            </a:r>
            <a:r>
              <a:rPr lang="en-US" sz="2800" dirty="0" smtClean="0"/>
              <a:t> </a:t>
            </a:r>
            <a:r>
              <a:rPr lang="en-US" sz="2800" dirty="0" err="1" smtClean="0"/>
              <a:t>er</a:t>
            </a:r>
            <a:r>
              <a:rPr lang="en-US" sz="2800" dirty="0" smtClean="0"/>
              <a:t> </a:t>
            </a:r>
            <a:r>
              <a:rPr lang="en-US" sz="2800" dirty="0" err="1" smtClean="0"/>
              <a:t>skrudd</a:t>
            </a:r>
            <a:r>
              <a:rPr lang="en-US" sz="2800" dirty="0" smtClean="0"/>
              <a:t> </a:t>
            </a:r>
            <a:r>
              <a:rPr lang="en-US" sz="2800" dirty="0" err="1" smtClean="0"/>
              <a:t>av</a:t>
            </a:r>
            <a:endParaRPr lang="en-US" sz="2800" dirty="0" smtClean="0"/>
          </a:p>
          <a:p>
            <a:r>
              <a:rPr lang="en-US" sz="2800" dirty="0" err="1" smtClean="0"/>
              <a:t>pakka</a:t>
            </a:r>
            <a:r>
              <a:rPr lang="en-US" sz="2800" dirty="0" smtClean="0"/>
              <a:t> </a:t>
            </a:r>
            <a:r>
              <a:rPr lang="en-US" sz="2800" dirty="0" err="1" smtClean="0"/>
              <a:t>tett</a:t>
            </a:r>
            <a:r>
              <a:rPr lang="en-US" sz="2800" dirty="0" smtClean="0"/>
              <a:t> </a:t>
            </a:r>
            <a:r>
              <a:rPr lang="en-US" sz="2800" dirty="0" err="1" smtClean="0"/>
              <a:t>saman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282B-B4A4-8148-A6A4-0EF552D21A65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61140"/>
          <a:stretch/>
        </p:blipFill>
        <p:spPr>
          <a:xfrm>
            <a:off x="3263900" y="4040081"/>
            <a:ext cx="952500" cy="24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4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755" y="0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rgbClr val="000000"/>
                </a:solidFill>
              </a:rPr>
              <a:t>Epigenetikk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er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kjemiske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brytarar</a:t>
            </a:r>
            <a:endParaRPr lang="en-GB" sz="4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450" y="1245124"/>
            <a:ext cx="47955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Epigenetikk</a:t>
            </a:r>
            <a:r>
              <a:rPr lang="en-US" sz="2800" dirty="0" smtClean="0"/>
              <a:t> </a:t>
            </a:r>
            <a:r>
              <a:rPr lang="en-US" sz="2800" dirty="0" err="1" smtClean="0"/>
              <a:t>er</a:t>
            </a:r>
            <a:r>
              <a:rPr lang="en-US" sz="2800" dirty="0" smtClean="0"/>
              <a:t> </a:t>
            </a:r>
            <a:r>
              <a:rPr lang="nb-NO" sz="2800" dirty="0" smtClean="0"/>
              <a:t>ulike kjemiske </a:t>
            </a:r>
            <a:r>
              <a:rPr lang="nb-NO" sz="2800" dirty="0" err="1" smtClean="0"/>
              <a:t>brytarar</a:t>
            </a:r>
            <a:r>
              <a:rPr lang="nb-NO" sz="2800" dirty="0" smtClean="0"/>
              <a:t> som regulerer </a:t>
            </a:r>
            <a:r>
              <a:rPr lang="nb-NO" sz="2800" dirty="0" err="1" smtClean="0"/>
              <a:t>genutrykk</a:t>
            </a:r>
            <a:r>
              <a:rPr lang="nb-NO" sz="2800" dirty="0" smtClean="0"/>
              <a:t>.</a:t>
            </a:r>
          </a:p>
          <a:p>
            <a:endParaRPr lang="nb-NO" sz="2800" dirty="0">
              <a:effectLst/>
            </a:endParaRPr>
          </a:p>
          <a:p>
            <a:r>
              <a:rPr lang="nb-NO" sz="2800" dirty="0" smtClean="0"/>
              <a:t>Kan skru av, på eller ”dimme”</a:t>
            </a:r>
          </a:p>
          <a:p>
            <a:r>
              <a:rPr lang="nb-NO" sz="2800" dirty="0" smtClean="0">
                <a:effectLst/>
              </a:rPr>
              <a:t>genene sin aktivitet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095" r="48597"/>
          <a:stretch/>
        </p:blipFill>
        <p:spPr>
          <a:xfrm rot="16200000">
            <a:off x="6186430" y="4238624"/>
            <a:ext cx="1295400" cy="36703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980" y="1087538"/>
            <a:ext cx="3446520" cy="42302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63902" y="6611778"/>
            <a:ext cx="13131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hlinkClick r:id="rId4"/>
              </a:rPr>
              <a:t>The Pippa &amp; Ike show 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9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386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00000"/>
                </a:solidFill>
              </a:rPr>
              <a:t>Fire </a:t>
            </a:r>
            <a:r>
              <a:rPr lang="en-GB" sz="4000" b="1" dirty="0" err="1" smtClean="0">
                <a:solidFill>
                  <a:srgbClr val="000000"/>
                </a:solidFill>
              </a:rPr>
              <a:t>proteiner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som</a:t>
            </a:r>
            <a:r>
              <a:rPr lang="en-GB" sz="4000" b="1" dirty="0" smtClean="0">
                <a:solidFill>
                  <a:srgbClr val="000000"/>
                </a:solidFill>
              </a:rPr>
              <a:t> DNA </a:t>
            </a:r>
            <a:r>
              <a:rPr lang="en-GB" sz="4000" b="1" dirty="0" err="1" smtClean="0">
                <a:solidFill>
                  <a:srgbClr val="000000"/>
                </a:solidFill>
              </a:rPr>
              <a:t>pakker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rundt</a:t>
            </a:r>
            <a:endParaRPr lang="en-GB" sz="40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778000"/>
            <a:ext cx="5600700" cy="441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45" y="2992425"/>
            <a:ext cx="3730202" cy="8542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700" y="1219200"/>
            <a:ext cx="7996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Fire protein forma </a:t>
            </a:r>
            <a:r>
              <a:rPr lang="en-US" sz="2400" dirty="0" err="1" smtClean="0"/>
              <a:t>som</a:t>
            </a:r>
            <a:r>
              <a:rPr lang="en-US" sz="2400" dirty="0" smtClean="0"/>
              <a:t> </a:t>
            </a:r>
            <a:r>
              <a:rPr lang="en-US" sz="2400" dirty="0" err="1" smtClean="0"/>
              <a:t>ei</a:t>
            </a:r>
            <a:r>
              <a:rPr lang="en-US" sz="2400" dirty="0" smtClean="0"/>
              <a:t> </a:t>
            </a:r>
            <a:r>
              <a:rPr lang="en-US" sz="2400" dirty="0" err="1" smtClean="0"/>
              <a:t>tønne</a:t>
            </a:r>
            <a:r>
              <a:rPr lang="en-US" sz="2400" dirty="0" smtClean="0"/>
              <a:t> </a:t>
            </a:r>
            <a:r>
              <a:rPr lang="en-US" sz="2400" dirty="0" err="1" smtClean="0"/>
              <a:t>pakkar</a:t>
            </a:r>
            <a:r>
              <a:rPr lang="en-US" sz="2400" dirty="0" smtClean="0"/>
              <a:t>  DNA inn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cellekjernen</a:t>
            </a:r>
            <a:endParaRPr lang="en-US" sz="24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3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Kjemiske</a:t>
            </a:r>
            <a:r>
              <a:rPr lang="en-US" dirty="0" smtClean="0"/>
              <a:t> </a:t>
            </a:r>
            <a:r>
              <a:rPr lang="en-US" dirty="0" err="1" smtClean="0"/>
              <a:t>brytarar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Epigenetikk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Arv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45" y="2992425"/>
            <a:ext cx="3730202" cy="854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7065" b="24447"/>
          <a:stretch/>
        </p:blipFill>
        <p:spPr>
          <a:xfrm>
            <a:off x="4503680" y="1731557"/>
            <a:ext cx="1135120" cy="319604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23850" y="2190234"/>
            <a:ext cx="8350983" cy="1486932"/>
            <a:chOff x="387350" y="2190234"/>
            <a:chExt cx="8350983" cy="1486932"/>
          </a:xfrm>
        </p:grpSpPr>
        <p:sp>
          <p:nvSpPr>
            <p:cNvPr id="8" name="TextBox 7"/>
            <p:cNvSpPr txBox="1"/>
            <p:nvPr/>
          </p:nvSpPr>
          <p:spPr>
            <a:xfrm>
              <a:off x="5702300" y="2190234"/>
              <a:ext cx="3036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Kjemiske</a:t>
              </a:r>
              <a:r>
                <a:rPr lang="en-US" dirty="0" smtClean="0"/>
                <a:t> </a:t>
              </a:r>
              <a:r>
                <a:rPr lang="en-US" dirty="0" err="1" smtClean="0"/>
                <a:t>merkelapper</a:t>
              </a:r>
              <a:r>
                <a:rPr lang="en-US" dirty="0" smtClean="0"/>
                <a:t> </a:t>
              </a:r>
              <a:r>
                <a:rPr lang="en-US" dirty="0" err="1" smtClean="0"/>
                <a:t>på</a:t>
              </a:r>
              <a:r>
                <a:rPr lang="en-US" dirty="0" smtClean="0"/>
                <a:t> DNA</a:t>
              </a: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1132847" y="3524766"/>
              <a:ext cx="139700" cy="152400"/>
            </a:xfrm>
            <a:prstGeom prst="ellips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87350" y="3524766"/>
              <a:ext cx="139700" cy="152400"/>
            </a:xfrm>
            <a:prstGeom prst="ellips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019300" y="3499366"/>
              <a:ext cx="139700" cy="152400"/>
            </a:xfrm>
            <a:prstGeom prst="ellips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241550" y="3499366"/>
              <a:ext cx="139700" cy="152400"/>
            </a:xfrm>
            <a:prstGeom prst="ellips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7400" y="2769659"/>
            <a:ext cx="7410664" cy="1082906"/>
            <a:chOff x="850900" y="2769659"/>
            <a:chExt cx="7410664" cy="1082906"/>
          </a:xfrm>
        </p:grpSpPr>
        <p:sp>
          <p:nvSpPr>
            <p:cNvPr id="9" name="TextBox 8"/>
            <p:cNvSpPr txBox="1"/>
            <p:nvPr/>
          </p:nvSpPr>
          <p:spPr>
            <a:xfrm>
              <a:off x="5702300" y="3206234"/>
              <a:ext cx="2559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Kjemiske</a:t>
              </a:r>
              <a:r>
                <a:rPr lang="en-US" dirty="0" smtClean="0"/>
                <a:t> </a:t>
              </a:r>
              <a:r>
                <a:rPr lang="en-US" dirty="0" err="1" smtClean="0"/>
                <a:t>merkelapper</a:t>
              </a:r>
              <a:r>
                <a:rPr lang="en-US" dirty="0" smtClean="0"/>
                <a:t> </a:t>
              </a:r>
              <a:r>
                <a:rPr lang="en-US" dirty="0" err="1" smtClean="0"/>
                <a:t>på</a:t>
              </a:r>
              <a:r>
                <a:rPr lang="en-US" dirty="0" smtClean="0"/>
                <a:t> </a:t>
              </a:r>
            </a:p>
            <a:p>
              <a:r>
                <a:rPr lang="en-US" dirty="0" smtClean="0"/>
                <a:t>“</a:t>
              </a:r>
              <a:r>
                <a:rPr lang="en-US" dirty="0" err="1" smtClean="0"/>
                <a:t>tønnnene</a:t>
              </a:r>
              <a:r>
                <a:rPr lang="en-US" dirty="0" smtClean="0"/>
                <a:t>”</a:t>
              </a:r>
              <a:endParaRPr lang="en-US" dirty="0"/>
            </a:p>
          </p:txBody>
        </p:sp>
        <p:sp>
          <p:nvSpPr>
            <p:cNvPr id="21" name="Oval Callout 20"/>
            <p:cNvSpPr/>
            <p:nvPr/>
          </p:nvSpPr>
          <p:spPr>
            <a:xfrm>
              <a:off x="977900" y="2868342"/>
              <a:ext cx="254000" cy="248166"/>
            </a:xfrm>
            <a:prstGeom prst="wedgeEllipseCallout">
              <a:avLst>
                <a:gd name="adj1" fmla="val -43055"/>
                <a:gd name="adj2" fmla="val 956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Callout 21"/>
            <p:cNvSpPr/>
            <p:nvPr/>
          </p:nvSpPr>
          <p:spPr>
            <a:xfrm>
              <a:off x="2755900" y="2868342"/>
              <a:ext cx="254000" cy="248166"/>
            </a:xfrm>
            <a:prstGeom prst="wedgeEllipseCallout">
              <a:avLst>
                <a:gd name="adj1" fmla="val -43055"/>
                <a:gd name="adj2" fmla="val 95667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Callout 22"/>
            <p:cNvSpPr/>
            <p:nvPr/>
          </p:nvSpPr>
          <p:spPr>
            <a:xfrm>
              <a:off x="3556000" y="2923091"/>
              <a:ext cx="254000" cy="248166"/>
            </a:xfrm>
            <a:prstGeom prst="wedgeEllipseCallout">
              <a:avLst>
                <a:gd name="adj1" fmla="val -43055"/>
                <a:gd name="adj2" fmla="val 95667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Callout 23"/>
            <p:cNvSpPr/>
            <p:nvPr/>
          </p:nvSpPr>
          <p:spPr>
            <a:xfrm>
              <a:off x="3454400" y="2868342"/>
              <a:ext cx="254000" cy="248166"/>
            </a:xfrm>
            <a:prstGeom prst="wedgeEllipseCallout">
              <a:avLst>
                <a:gd name="adj1" fmla="val -43055"/>
                <a:gd name="adj2" fmla="val 95667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Callout 25"/>
            <p:cNvSpPr/>
            <p:nvPr/>
          </p:nvSpPr>
          <p:spPr>
            <a:xfrm>
              <a:off x="1765300" y="2887908"/>
              <a:ext cx="254000" cy="248166"/>
            </a:xfrm>
            <a:prstGeom prst="wedgeEllipseCallout">
              <a:avLst>
                <a:gd name="adj1" fmla="val -43055"/>
                <a:gd name="adj2" fmla="val 956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Callout 26"/>
            <p:cNvSpPr/>
            <p:nvPr/>
          </p:nvSpPr>
          <p:spPr>
            <a:xfrm>
              <a:off x="850900" y="2769659"/>
              <a:ext cx="254000" cy="248166"/>
            </a:xfrm>
            <a:prstGeom prst="wedgeEllipseCallout">
              <a:avLst>
                <a:gd name="adj1" fmla="val -43055"/>
                <a:gd name="adj2" fmla="val 956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48486"/>
          <a:stretch/>
        </p:blipFill>
        <p:spPr>
          <a:xfrm>
            <a:off x="2600683" y="4234934"/>
            <a:ext cx="1262664" cy="24277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61140"/>
          <a:stretch/>
        </p:blipFill>
        <p:spPr>
          <a:xfrm>
            <a:off x="755650" y="4293775"/>
            <a:ext cx="952500" cy="2427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23850" y="1632874"/>
            <a:ext cx="8527713" cy="2971392"/>
            <a:chOff x="387350" y="1632874"/>
            <a:chExt cx="8527713" cy="2971392"/>
          </a:xfrm>
        </p:grpSpPr>
        <p:sp>
          <p:nvSpPr>
            <p:cNvPr id="35" name="Oval 34"/>
            <p:cNvSpPr/>
            <p:nvPr/>
          </p:nvSpPr>
          <p:spPr>
            <a:xfrm>
              <a:off x="3355347" y="1632874"/>
              <a:ext cx="1081030" cy="1308751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02300" y="4234934"/>
              <a:ext cx="3212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Proteiner</a:t>
              </a:r>
              <a:r>
                <a:rPr lang="en-US" dirty="0" smtClean="0"/>
                <a:t> </a:t>
              </a:r>
              <a:r>
                <a:rPr lang="en-US" dirty="0" err="1" smtClean="0"/>
                <a:t>som</a:t>
              </a:r>
              <a:r>
                <a:rPr lang="en-US" dirty="0" smtClean="0"/>
                <a:t> binder </a:t>
              </a:r>
              <a:r>
                <a:rPr lang="en-US" dirty="0" err="1" smtClean="0"/>
                <a:t>på</a:t>
              </a:r>
              <a:r>
                <a:rPr lang="en-US" dirty="0" smtClean="0"/>
                <a:t> </a:t>
              </a:r>
              <a:r>
                <a:rPr lang="en-US" dirty="0" err="1" smtClean="0"/>
                <a:t>genene</a:t>
              </a: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387350" y="1941242"/>
              <a:ext cx="16510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333750" y="2257683"/>
              <a:ext cx="444500" cy="6302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816100" y="2915166"/>
              <a:ext cx="444500" cy="6302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230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42AE-ECE3-7840-AC08-5022BA61E91C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rgbClr val="000000"/>
                </a:solidFill>
              </a:rPr>
              <a:t>Epigenetiske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av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og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på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brytarar</a:t>
            </a:r>
            <a:endParaRPr lang="en-GB" sz="40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6350" y="2936754"/>
            <a:ext cx="4058316" cy="3419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685800"/>
            <a:ext cx="6934200" cy="5473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100" y="4851400"/>
            <a:ext cx="2324100" cy="150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7400" y="2832100"/>
            <a:ext cx="11811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54666" y="2832100"/>
            <a:ext cx="279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77635" y="4036261"/>
            <a:ext cx="1335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Turner et al., 2005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5778500" y="1981200"/>
            <a:ext cx="18415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50414" y="2602072"/>
            <a:ext cx="1606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8447" y="5965735"/>
            <a:ext cx="7450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Veldig</a:t>
            </a:r>
            <a:r>
              <a:rPr lang="en-US" sz="2000" dirty="0" smtClean="0"/>
              <a:t> mange </a:t>
            </a:r>
            <a:r>
              <a:rPr lang="en-US" sz="2000" dirty="0" err="1" smtClean="0"/>
              <a:t>forskjellige</a:t>
            </a:r>
            <a:r>
              <a:rPr lang="en-US" sz="2000" dirty="0" smtClean="0"/>
              <a:t> </a:t>
            </a:r>
            <a:r>
              <a:rPr lang="en-US" sz="2000" dirty="0" err="1" smtClean="0"/>
              <a:t>kjemiske</a:t>
            </a:r>
            <a:r>
              <a:rPr lang="en-US" sz="2000" dirty="0" smtClean="0"/>
              <a:t> </a:t>
            </a:r>
            <a:r>
              <a:rPr lang="en-US" sz="2000" dirty="0" err="1" smtClean="0"/>
              <a:t>modifikasjoner</a:t>
            </a:r>
            <a:r>
              <a:rPr lang="en-US" sz="2000" dirty="0" smtClean="0"/>
              <a:t> </a:t>
            </a:r>
            <a:r>
              <a:rPr lang="en-US" sz="2000" dirty="0" err="1" smtClean="0"/>
              <a:t>av</a:t>
            </a:r>
            <a:r>
              <a:rPr lang="en-US" sz="2000" dirty="0" smtClean="0"/>
              <a:t> </a:t>
            </a:r>
            <a:r>
              <a:rPr lang="en-US" sz="2000" dirty="0" err="1" smtClean="0"/>
              <a:t>pakkeproteinene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1812"/>
          <a:stretch/>
        </p:blipFill>
        <p:spPr>
          <a:xfrm rot="5003088">
            <a:off x="-208955" y="2862177"/>
            <a:ext cx="1797511" cy="85424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2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Epigenetiske</a:t>
            </a:r>
            <a:r>
              <a:rPr lang="en-US" b="1" dirty="0" smtClean="0"/>
              <a:t> </a:t>
            </a:r>
            <a:r>
              <a:rPr lang="en-US" b="1" dirty="0" err="1" smtClean="0"/>
              <a:t>brytarar</a:t>
            </a:r>
            <a:r>
              <a:rPr lang="en-US" b="1" dirty="0" smtClean="0"/>
              <a:t>: </a:t>
            </a:r>
            <a:br>
              <a:rPr lang="en-US" b="1" dirty="0" smtClean="0"/>
            </a:br>
            <a:r>
              <a:rPr lang="en-US" b="1" dirty="0" err="1" smtClean="0"/>
              <a:t>gener</a:t>
            </a:r>
            <a:r>
              <a:rPr lang="en-US" b="1" dirty="0" smtClean="0"/>
              <a:t> med </a:t>
            </a:r>
            <a:r>
              <a:rPr lang="en-US" b="1" dirty="0" err="1" smtClean="0"/>
              <a:t>lik</a:t>
            </a:r>
            <a:r>
              <a:rPr lang="en-US" b="1" dirty="0" smtClean="0"/>
              <a:t> </a:t>
            </a:r>
            <a:r>
              <a:rPr lang="en-US" b="1" dirty="0" err="1" smtClean="0"/>
              <a:t>aktivitet</a:t>
            </a:r>
            <a:r>
              <a:rPr lang="en-US" b="1" dirty="0" smtClean="0"/>
              <a:t> held </a:t>
            </a:r>
            <a:r>
              <a:rPr lang="en-US" b="1" dirty="0" err="1" smtClean="0"/>
              <a:t>saman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B5-65F7-3A40-8285-8BD45CCA6D6F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297"/>
          <a:stretch/>
        </p:blipFill>
        <p:spPr>
          <a:xfrm>
            <a:off x="1366762" y="1417638"/>
            <a:ext cx="6118376" cy="42308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4181" y="6437889"/>
            <a:ext cx="2599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Ginno</a:t>
            </a:r>
            <a:r>
              <a:rPr lang="en-US" sz="1400" dirty="0" smtClean="0"/>
              <a:t> &amp; Schubeler,2013, EMBO J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826381" y="5648476"/>
            <a:ext cx="822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Active loci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8486"/>
          <a:stretch/>
        </p:blipFill>
        <p:spPr>
          <a:xfrm>
            <a:off x="457200" y="3726934"/>
            <a:ext cx="1262664" cy="2427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61140"/>
          <a:stretch/>
        </p:blipFill>
        <p:spPr>
          <a:xfrm>
            <a:off x="552450" y="1417638"/>
            <a:ext cx="952500" cy="24277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932173" y="4679950"/>
            <a:ext cx="175253" cy="2413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56389" y="3153643"/>
            <a:ext cx="171450" cy="2436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19939" y="2467843"/>
            <a:ext cx="171450" cy="2436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62200" y="3333797"/>
            <a:ext cx="1854200" cy="1460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14600" y="4337097"/>
            <a:ext cx="1854200" cy="3428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8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Epigenetisk</a:t>
            </a:r>
            <a:r>
              <a:rPr lang="en-US" b="1" dirty="0" smtClean="0"/>
              <a:t> </a:t>
            </a:r>
            <a:r>
              <a:rPr lang="en-US" b="1" dirty="0" err="1" smtClean="0"/>
              <a:t>eksempel</a:t>
            </a:r>
            <a:r>
              <a:rPr lang="en-US" b="1" dirty="0" smtClean="0"/>
              <a:t> 1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17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0832" y="0"/>
            <a:ext cx="9013168" cy="157034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nn-NO" sz="4000" b="1" dirty="0" err="1" smtClean="0">
                <a:cs typeface="+mj-cs"/>
              </a:rPr>
              <a:t>Epigenetikk</a:t>
            </a:r>
            <a:r>
              <a:rPr lang="nn-NO" sz="4000" b="1" dirty="0" smtClean="0">
                <a:cs typeface="+mj-cs"/>
              </a:rPr>
              <a:t> og katter</a:t>
            </a:r>
          </a:p>
        </p:txBody>
      </p:sp>
      <p:pic>
        <p:nvPicPr>
          <p:cNvPr id="182275" name="Picture 3" descr="20_21Figure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60356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282B-B4A4-8148-A6A4-0EF552D21A65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01900" y="5771634"/>
            <a:ext cx="4493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Kvifor</a:t>
            </a:r>
            <a:r>
              <a:rPr lang="en-US" sz="2400" dirty="0" smtClean="0"/>
              <a:t> </a:t>
            </a:r>
            <a:r>
              <a:rPr lang="en-US" sz="2400" dirty="0" err="1" smtClean="0"/>
              <a:t>kan</a:t>
            </a:r>
            <a:r>
              <a:rPr lang="en-US" sz="2400" dirty="0" smtClean="0"/>
              <a:t> ho-</a:t>
            </a:r>
            <a:r>
              <a:rPr lang="en-US" sz="2400" dirty="0" err="1" smtClean="0"/>
              <a:t>katten</a:t>
            </a:r>
            <a:r>
              <a:rPr lang="en-US" sz="2400" dirty="0" smtClean="0"/>
              <a:t> ha </a:t>
            </a:r>
            <a:r>
              <a:rPr lang="en-US" sz="2400" dirty="0" err="1" smtClean="0"/>
              <a:t>tre</a:t>
            </a:r>
            <a:r>
              <a:rPr lang="en-US" sz="2400" dirty="0" smtClean="0"/>
              <a:t> </a:t>
            </a:r>
            <a:r>
              <a:rPr lang="en-US" sz="2400" dirty="0" err="1" smtClean="0"/>
              <a:t>fargar</a:t>
            </a:r>
            <a:r>
              <a:rPr lang="en-US" sz="2400" dirty="0" smtClean="0"/>
              <a:t>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289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Kromosom</a:t>
            </a:r>
            <a:r>
              <a:rPr lang="en-US" b="1" dirty="0" smtClean="0"/>
              <a:t> </a:t>
            </a:r>
            <a:r>
              <a:rPr lang="en-US" b="1" dirty="0" err="1" smtClean="0"/>
              <a:t>innaktivering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Epigenetikk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Arv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282B-B4A4-8148-A6A4-0EF552D21A65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51833" y="2979662"/>
            <a:ext cx="1113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XY</a:t>
            </a:r>
            <a:endParaRPr lang="en-US" sz="7200" dirty="0"/>
          </a:p>
        </p:txBody>
      </p:sp>
      <p:sp>
        <p:nvSpPr>
          <p:cNvPr id="23" name="TextBox 22"/>
          <p:cNvSpPr txBox="1"/>
          <p:nvPr/>
        </p:nvSpPr>
        <p:spPr>
          <a:xfrm>
            <a:off x="5652832" y="2979662"/>
            <a:ext cx="1172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XX</a:t>
            </a:r>
            <a:endParaRPr lang="en-US" sz="7200" dirty="0"/>
          </a:p>
        </p:txBody>
      </p:sp>
      <p:pic>
        <p:nvPicPr>
          <p:cNvPr id="12" name="Picture 3" descr="20_22FigureA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1"/>
          <a:stretch>
            <a:fillRect/>
          </a:stretch>
        </p:blipFill>
        <p:spPr bwMode="auto">
          <a:xfrm>
            <a:off x="5167313" y="1297091"/>
            <a:ext cx="209921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2963" y="4951580"/>
            <a:ext cx="864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at </a:t>
            </a:r>
            <a:r>
              <a:rPr lang="en-US" dirty="0" err="1" smtClean="0"/>
              <a:t>kvinner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menn</a:t>
            </a:r>
            <a:r>
              <a:rPr lang="en-US" dirty="0" smtClean="0"/>
              <a:t> </a:t>
            </a:r>
            <a:r>
              <a:rPr lang="en-US" dirty="0" err="1" smtClean="0"/>
              <a:t>skal</a:t>
            </a:r>
            <a:r>
              <a:rPr lang="en-US" dirty="0" smtClean="0"/>
              <a:t> ha </a:t>
            </a:r>
            <a:r>
              <a:rPr lang="en-US" dirty="0" err="1" smtClean="0"/>
              <a:t>likt</a:t>
            </a:r>
            <a:r>
              <a:rPr lang="en-US" dirty="0" smtClean="0"/>
              <a:t> </a:t>
            </a:r>
            <a:r>
              <a:rPr lang="en-US" dirty="0" err="1" smtClean="0"/>
              <a:t>genutrykk</a:t>
            </a:r>
            <a:r>
              <a:rPr lang="en-US" dirty="0" smtClean="0"/>
              <a:t> </a:t>
            </a:r>
            <a:r>
              <a:rPr lang="en-US" dirty="0" err="1" smtClean="0"/>
              <a:t>frå</a:t>
            </a:r>
            <a:r>
              <a:rPr lang="en-US" dirty="0" smtClean="0"/>
              <a:t> X </a:t>
            </a:r>
            <a:r>
              <a:rPr lang="en-US" dirty="0" err="1" smtClean="0"/>
              <a:t>kromosomet</a:t>
            </a:r>
            <a:r>
              <a:rPr lang="en-US" dirty="0" smtClean="0"/>
              <a:t>, </a:t>
            </a:r>
            <a:r>
              <a:rPr lang="en-US" dirty="0" err="1" smtClean="0"/>
              <a:t>blir</a:t>
            </a:r>
            <a:r>
              <a:rPr lang="en-US" dirty="0" smtClean="0"/>
              <a:t> </a:t>
            </a:r>
            <a:r>
              <a:rPr lang="en-US" dirty="0" err="1" smtClean="0"/>
              <a:t>eitt</a:t>
            </a:r>
            <a:r>
              <a:rPr lang="en-US" dirty="0" smtClean="0"/>
              <a:t> X </a:t>
            </a:r>
            <a:r>
              <a:rPr lang="en-US" dirty="0" err="1" smtClean="0"/>
              <a:t>kromosom</a:t>
            </a:r>
            <a:r>
              <a:rPr lang="en-US" dirty="0" smtClean="0"/>
              <a:t> </a:t>
            </a:r>
            <a:r>
              <a:rPr lang="en-US" dirty="0" err="1" smtClean="0"/>
              <a:t>skrudd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kroppens</a:t>
            </a:r>
            <a:r>
              <a:rPr lang="en-US" dirty="0" smtClean="0"/>
              <a:t> </a:t>
            </a:r>
            <a:r>
              <a:rPr lang="en-US" dirty="0" err="1" smtClean="0"/>
              <a:t>celler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kvinnene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tilfeldig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X </a:t>
            </a:r>
            <a:r>
              <a:rPr lang="en-US" dirty="0" err="1" smtClean="0"/>
              <a:t>kromosomet</a:t>
            </a:r>
            <a:r>
              <a:rPr lang="en-US" dirty="0" smtClean="0"/>
              <a:t> </a:t>
            </a:r>
            <a:r>
              <a:rPr lang="en-US" dirty="0" err="1" smtClean="0"/>
              <a:t>frå</a:t>
            </a:r>
            <a:r>
              <a:rPr lang="en-US" dirty="0" smtClean="0"/>
              <a:t> </a:t>
            </a:r>
            <a:r>
              <a:rPr lang="en-US" dirty="0" err="1" smtClean="0"/>
              <a:t>mor</a:t>
            </a:r>
            <a:r>
              <a:rPr lang="en-US" dirty="0" smtClean="0"/>
              <a:t> </a:t>
            </a:r>
            <a:r>
              <a:rPr lang="en-US" dirty="0" err="1" smtClean="0"/>
              <a:t>eller</a:t>
            </a:r>
            <a:r>
              <a:rPr lang="en-US" dirty="0" smtClean="0"/>
              <a:t> far </a:t>
            </a:r>
            <a:r>
              <a:rPr lang="en-US" dirty="0" err="1" smtClean="0"/>
              <a:t>blir</a:t>
            </a:r>
            <a:r>
              <a:rPr lang="en-US" dirty="0" smtClean="0"/>
              <a:t> </a:t>
            </a:r>
            <a:r>
              <a:rPr lang="en-US" dirty="0" err="1" smtClean="0"/>
              <a:t>skrudd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kvar</a:t>
            </a:r>
            <a:r>
              <a:rPr lang="en-US" dirty="0" smtClean="0"/>
              <a:t> </a:t>
            </a:r>
            <a:r>
              <a:rPr lang="en-US" dirty="0" err="1" smtClean="0"/>
              <a:t>enkelt</a:t>
            </a:r>
            <a:r>
              <a:rPr lang="en-US" dirty="0" smtClean="0"/>
              <a:t> </a:t>
            </a:r>
            <a:r>
              <a:rPr lang="en-US" dirty="0" err="1" smtClean="0"/>
              <a:t>celle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3947441"/>
            <a:ext cx="419100" cy="465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965631"/>
            <a:ext cx="412750" cy="4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2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03200" y="4292818"/>
            <a:ext cx="9461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	</a:t>
            </a:r>
            <a:r>
              <a:rPr lang="en-US" sz="2800" dirty="0" err="1" smtClean="0"/>
              <a:t>Miljøet</a:t>
            </a:r>
            <a:r>
              <a:rPr lang="en-US" sz="2800" dirty="0" smtClean="0"/>
              <a:t> me lever </a:t>
            </a:r>
            <a:r>
              <a:rPr lang="en-US" sz="2800" dirty="0" err="1" smtClean="0"/>
              <a:t>i</a:t>
            </a:r>
            <a:r>
              <a:rPr lang="en-US" sz="2800" dirty="0" smtClean="0"/>
              <a:t>  </a:t>
            </a:r>
            <a:r>
              <a:rPr lang="en-US" sz="2800" dirty="0" err="1" smtClean="0"/>
              <a:t>påverkar</a:t>
            </a:r>
            <a:r>
              <a:rPr lang="en-US" sz="2800" dirty="0" smtClean="0"/>
              <a:t> </a:t>
            </a:r>
            <a:r>
              <a:rPr lang="en-US" sz="2800" dirty="0" err="1" smtClean="0"/>
              <a:t>kven</a:t>
            </a:r>
            <a:r>
              <a:rPr lang="en-US" sz="2800" dirty="0" smtClean="0"/>
              <a:t> me </a:t>
            </a:r>
            <a:r>
              <a:rPr lang="en-US" sz="2800" dirty="0" err="1" smtClean="0"/>
              <a:t>er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err="1" smtClean="0"/>
              <a:t>Er</a:t>
            </a:r>
            <a:r>
              <a:rPr lang="en-US" sz="2800" dirty="0" smtClean="0"/>
              <a:t> </a:t>
            </a:r>
            <a:r>
              <a:rPr lang="en-US" sz="2800" dirty="0" err="1" smtClean="0"/>
              <a:t>livet</a:t>
            </a:r>
            <a:r>
              <a:rPr lang="en-US" sz="2800" dirty="0" smtClean="0"/>
              <a:t> me lever </a:t>
            </a:r>
            <a:r>
              <a:rPr lang="en-US" sz="2800" dirty="0" err="1" smtClean="0"/>
              <a:t>og</a:t>
            </a:r>
            <a:r>
              <a:rPr lang="en-US" sz="2800" dirty="0" smtClean="0"/>
              <a:t> </a:t>
            </a:r>
            <a:r>
              <a:rPr lang="en-US" sz="2800" dirty="0" err="1" smtClean="0"/>
              <a:t>våre</a:t>
            </a:r>
            <a:r>
              <a:rPr lang="en-US" sz="2800" dirty="0" smtClean="0"/>
              <a:t> </a:t>
            </a:r>
            <a:r>
              <a:rPr lang="en-US" sz="2800" dirty="0" err="1" smtClean="0"/>
              <a:t>gener</a:t>
            </a:r>
            <a:r>
              <a:rPr lang="en-US" sz="2800" dirty="0" smtClean="0"/>
              <a:t> </a:t>
            </a:r>
            <a:r>
              <a:rPr lang="en-US" sz="2800" dirty="0" err="1" smtClean="0"/>
              <a:t>bestemt</a:t>
            </a:r>
            <a:r>
              <a:rPr lang="en-US" sz="2800" dirty="0" smtClean="0"/>
              <a:t> </a:t>
            </a:r>
            <a:r>
              <a:rPr lang="en-US" sz="2800" dirty="0" err="1" smtClean="0"/>
              <a:t>av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      </a:t>
            </a:r>
            <a:r>
              <a:rPr lang="en-US" sz="2800" dirty="0" err="1" smtClean="0"/>
              <a:t>våre</a:t>
            </a:r>
            <a:r>
              <a:rPr lang="en-US" sz="2800" dirty="0" smtClean="0"/>
              <a:t> </a:t>
            </a:r>
            <a:r>
              <a:rPr lang="en-US" sz="2800" dirty="0" err="1" smtClean="0"/>
              <a:t>besteforeldres</a:t>
            </a:r>
            <a:r>
              <a:rPr lang="en-US" sz="2800" dirty="0" smtClean="0"/>
              <a:t> </a:t>
            </a:r>
            <a:r>
              <a:rPr lang="en-US" sz="2800" dirty="0" err="1" smtClean="0"/>
              <a:t>livsførsle</a:t>
            </a:r>
            <a:r>
              <a:rPr lang="en-US" sz="2800" dirty="0" smtClean="0"/>
              <a:t>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31756" y="11043"/>
            <a:ext cx="8804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00000"/>
                </a:solidFill>
              </a:rPr>
              <a:t>Arv </a:t>
            </a:r>
            <a:r>
              <a:rPr lang="en-GB" sz="4000" b="1" dirty="0" err="1" smtClean="0">
                <a:solidFill>
                  <a:srgbClr val="000000"/>
                </a:solidFill>
              </a:rPr>
              <a:t>og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miljø</a:t>
            </a:r>
            <a:endParaRPr lang="en-GB" sz="40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718929"/>
            <a:ext cx="4542117" cy="33912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014" y="4047945"/>
            <a:ext cx="88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Dagbladet.no</a:t>
            </a:r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7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56285" cy="710061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1814249" cy="226825"/>
          </a:xfrm>
        </p:spPr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5729206" cy="401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18" y="3131378"/>
            <a:ext cx="6440611" cy="29424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72249" y="654146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www.bio.miami.edu</a:t>
            </a:r>
            <a:r>
              <a:rPr lang="en-US" sz="1200" dirty="0" smtClean="0"/>
              <a:t>/</a:t>
            </a:r>
            <a:r>
              <a:rPr lang="en-US" sz="1200" dirty="0" err="1" smtClean="0"/>
              <a:t>dana</a:t>
            </a:r>
            <a:r>
              <a:rPr lang="en-US" sz="1200" dirty="0" smtClean="0"/>
              <a:t>/</a:t>
            </a:r>
            <a:r>
              <a:rPr lang="en-US" sz="1200" dirty="0" err="1" smtClean="0"/>
              <a:t>dox</a:t>
            </a:r>
            <a:r>
              <a:rPr lang="en-US" sz="1200" dirty="0" smtClean="0"/>
              <a:t>/</a:t>
            </a:r>
            <a:r>
              <a:rPr lang="en-US" sz="1200" dirty="0" err="1" smtClean="0"/>
              <a:t>calico.html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5613485" y="61066"/>
            <a:ext cx="33999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Calico </a:t>
            </a:r>
            <a:r>
              <a:rPr lang="en-US" sz="3600" b="1" dirty="0" err="1" smtClean="0"/>
              <a:t>katten</a:t>
            </a:r>
            <a:endParaRPr lang="en-US" sz="3600" b="1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Genvarianter</a:t>
            </a:r>
            <a:r>
              <a:rPr lang="en-US" dirty="0" smtClean="0"/>
              <a:t> for </a:t>
            </a:r>
            <a:r>
              <a:rPr lang="en-US" dirty="0" err="1" smtClean="0"/>
              <a:t>svar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gul</a:t>
            </a:r>
            <a:r>
              <a:rPr lang="en-US" dirty="0" smtClean="0"/>
              <a:t> </a:t>
            </a:r>
            <a:r>
              <a:rPr lang="en-US" dirty="0" err="1" smtClean="0"/>
              <a:t>pels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X </a:t>
            </a:r>
            <a:r>
              <a:rPr lang="en-US" dirty="0" err="1" smtClean="0"/>
              <a:t>kromosomet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Kvit</a:t>
            </a:r>
            <a:r>
              <a:rPr lang="en-US" dirty="0" smtClean="0"/>
              <a:t> </a:t>
            </a:r>
            <a:r>
              <a:rPr lang="en-US" dirty="0" err="1" smtClean="0"/>
              <a:t>pels</a:t>
            </a:r>
            <a:r>
              <a:rPr lang="en-US" dirty="0" smtClean="0"/>
              <a:t> </a:t>
            </a:r>
            <a:r>
              <a:rPr lang="en-US" dirty="0" err="1" smtClean="0"/>
              <a:t>kjem</a:t>
            </a:r>
            <a:r>
              <a:rPr lang="en-US" dirty="0" smtClean="0"/>
              <a:t> </a:t>
            </a:r>
            <a:r>
              <a:rPr lang="en-US" dirty="0" err="1" smtClean="0"/>
              <a:t>frå</a:t>
            </a:r>
            <a:r>
              <a:rPr lang="en-US" dirty="0" smtClean="0"/>
              <a:t> </a:t>
            </a: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genvariant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eit</a:t>
            </a:r>
            <a:r>
              <a:rPr lang="en-US" dirty="0" smtClean="0"/>
              <a:t> </a:t>
            </a:r>
            <a:r>
              <a:rPr lang="en-US" dirty="0" err="1" smtClean="0"/>
              <a:t>anna</a:t>
            </a:r>
            <a:r>
              <a:rPr lang="en-US" dirty="0" smtClean="0"/>
              <a:t> </a:t>
            </a:r>
            <a:r>
              <a:rPr lang="en-US" dirty="0" err="1" smtClean="0"/>
              <a:t>kromosom</a:t>
            </a:r>
            <a:r>
              <a:rPr lang="en-US" dirty="0" smtClean="0"/>
              <a:t> (</a:t>
            </a:r>
            <a:r>
              <a:rPr lang="en-US" dirty="0" err="1" smtClean="0"/>
              <a:t>er</a:t>
            </a:r>
            <a:r>
              <a:rPr lang="en-US" dirty="0" smtClean="0"/>
              <a:t> dominant)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Kun ho </a:t>
            </a:r>
            <a:r>
              <a:rPr lang="en-US" dirty="0" err="1" smtClean="0"/>
              <a:t>kattar</a:t>
            </a:r>
            <a:r>
              <a:rPr lang="en-US" dirty="0" smtClean="0"/>
              <a:t> </a:t>
            </a:r>
            <a:r>
              <a:rPr lang="en-US" dirty="0" err="1" smtClean="0"/>
              <a:t>har</a:t>
            </a:r>
            <a:r>
              <a:rPr lang="en-US" dirty="0" smtClean="0"/>
              <a:t> </a:t>
            </a:r>
            <a:r>
              <a:rPr lang="en-US" dirty="0" err="1" smtClean="0"/>
              <a:t>tilfeldig</a:t>
            </a:r>
            <a:r>
              <a:rPr lang="en-US" dirty="0" smtClean="0"/>
              <a:t> </a:t>
            </a:r>
            <a:r>
              <a:rPr lang="en-US" dirty="0" err="1" smtClean="0"/>
              <a:t>innaktivering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X </a:t>
            </a:r>
            <a:r>
              <a:rPr lang="en-US" dirty="0" err="1" smtClean="0"/>
              <a:t>kromosom</a:t>
            </a:r>
            <a:endParaRPr lang="en-US" dirty="0" smtClean="0"/>
          </a:p>
          <a:p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hårcellene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=&gt; 3 </a:t>
            </a:r>
            <a:r>
              <a:rPr lang="en-US" dirty="0" err="1" smtClean="0"/>
              <a:t>farger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823" y="4211767"/>
            <a:ext cx="2983767" cy="2144583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282B-B4A4-8148-A6A4-0EF552D21A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9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707886"/>
            <a:ext cx="6921500" cy="3845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753" y="6502151"/>
            <a:ext cx="72553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http://</a:t>
            </a:r>
            <a:r>
              <a:rPr lang="en-US" sz="1100" dirty="0" err="1" smtClean="0"/>
              <a:t>www.pbs.org</a:t>
            </a:r>
            <a:r>
              <a:rPr lang="en-US" sz="1100" dirty="0" smtClean="0"/>
              <a:t>/</a:t>
            </a:r>
            <a:r>
              <a:rPr lang="en-US" sz="1100" dirty="0" err="1" smtClean="0"/>
              <a:t>wgbh</a:t>
            </a:r>
            <a:r>
              <a:rPr lang="en-US" sz="1100" dirty="0" smtClean="0"/>
              <a:t>/nova/</a:t>
            </a:r>
            <a:r>
              <a:rPr lang="en-US" sz="1100" dirty="0" err="1" smtClean="0"/>
              <a:t>sciencenow</a:t>
            </a:r>
            <a:r>
              <a:rPr lang="en-US" sz="1100" dirty="0" smtClean="0"/>
              <a:t>/3411/02-video-extr.html</a:t>
            </a:r>
            <a:endParaRPr lang="en-US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rgbClr val="000000"/>
                </a:solidFill>
              </a:rPr>
              <a:t>Klon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ein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katt</a:t>
            </a:r>
            <a:r>
              <a:rPr lang="en-GB" sz="4000" b="1" dirty="0" smtClean="0">
                <a:solidFill>
                  <a:srgbClr val="000000"/>
                </a:solidFill>
              </a:rPr>
              <a:t> – Den </a:t>
            </a:r>
            <a:r>
              <a:rPr lang="en-GB" sz="4000" b="1" dirty="0" err="1" smtClean="0">
                <a:solidFill>
                  <a:srgbClr val="000000"/>
                </a:solidFill>
              </a:rPr>
              <a:t>ser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annleis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ut</a:t>
            </a:r>
            <a:r>
              <a:rPr lang="en-GB" sz="4000" b="1" dirty="0" smtClean="0">
                <a:solidFill>
                  <a:srgbClr val="000000"/>
                </a:solidFill>
              </a:rPr>
              <a:t>!</a:t>
            </a:r>
            <a:endParaRPr lang="en-GB" sz="40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252" y="4753536"/>
            <a:ext cx="8597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Rainbow </a:t>
            </a:r>
            <a:r>
              <a:rPr lang="en-US" sz="2000" dirty="0" err="1" smtClean="0"/>
              <a:t>og</a:t>
            </a:r>
            <a:r>
              <a:rPr lang="en-US" sz="2000" dirty="0" smtClean="0"/>
              <a:t> </a:t>
            </a:r>
            <a:r>
              <a:rPr lang="en-US" sz="2000" dirty="0" err="1" smtClean="0"/>
              <a:t>klonen</a:t>
            </a:r>
            <a:r>
              <a:rPr lang="en-US" sz="2000" dirty="0" smtClean="0"/>
              <a:t> </a:t>
            </a:r>
            <a:r>
              <a:rPr lang="en-US" sz="2000" dirty="0" err="1" smtClean="0"/>
              <a:t>har</a:t>
            </a:r>
            <a:r>
              <a:rPr lang="en-US" sz="2000" dirty="0" smtClean="0"/>
              <a:t> </a:t>
            </a:r>
            <a:r>
              <a:rPr lang="en-US" sz="2000" dirty="0" err="1" smtClean="0"/>
              <a:t>akkurat</a:t>
            </a:r>
            <a:r>
              <a:rPr lang="en-US" sz="2000" dirty="0" smtClean="0"/>
              <a:t> same DNA, men </a:t>
            </a:r>
            <a:r>
              <a:rPr lang="en-US" sz="2000" dirty="0" err="1" smtClean="0"/>
              <a:t>pelsfargen</a:t>
            </a:r>
            <a:r>
              <a:rPr lang="en-US" sz="2000" dirty="0" smtClean="0"/>
              <a:t> </a:t>
            </a:r>
            <a:r>
              <a:rPr lang="en-US" sz="2000" dirty="0" err="1" smtClean="0"/>
              <a:t>er</a:t>
            </a:r>
            <a:r>
              <a:rPr lang="en-US" sz="2000" dirty="0" smtClean="0"/>
              <a:t> </a:t>
            </a:r>
            <a:r>
              <a:rPr lang="en-US" sz="2000" dirty="0" err="1" smtClean="0"/>
              <a:t>heilt</a:t>
            </a:r>
            <a:r>
              <a:rPr lang="en-US" sz="2000" dirty="0" smtClean="0"/>
              <a:t> </a:t>
            </a:r>
            <a:r>
              <a:rPr lang="en-US" sz="2000" dirty="0" err="1" smtClean="0"/>
              <a:t>forskjellig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Dette</a:t>
            </a:r>
            <a:r>
              <a:rPr lang="en-US" sz="2000" dirty="0" smtClean="0"/>
              <a:t> </a:t>
            </a:r>
            <a:r>
              <a:rPr lang="en-US" sz="2000" dirty="0" err="1" smtClean="0"/>
              <a:t>skyldast</a:t>
            </a:r>
            <a:r>
              <a:rPr lang="en-US" sz="2000" dirty="0" smtClean="0"/>
              <a:t> </a:t>
            </a:r>
            <a:r>
              <a:rPr lang="en-US" sz="2000" dirty="0" err="1" smtClean="0"/>
              <a:t>epigenetisk</a:t>
            </a:r>
            <a:r>
              <a:rPr lang="en-US" sz="2000" dirty="0" smtClean="0"/>
              <a:t> </a:t>
            </a:r>
            <a:r>
              <a:rPr lang="en-US" sz="2000" dirty="0" err="1" smtClean="0"/>
              <a:t>regulering</a:t>
            </a:r>
            <a:r>
              <a:rPr lang="en-US" sz="2000" dirty="0" smtClean="0"/>
              <a:t> </a:t>
            </a:r>
            <a:r>
              <a:rPr lang="en-US" sz="2000" dirty="0" err="1" smtClean="0"/>
              <a:t>av</a:t>
            </a:r>
            <a:r>
              <a:rPr lang="en-US" sz="2000" dirty="0" smtClean="0"/>
              <a:t> </a:t>
            </a:r>
            <a:r>
              <a:rPr lang="en-US" sz="2000" dirty="0" err="1" smtClean="0"/>
              <a:t>genene</a:t>
            </a:r>
            <a:r>
              <a:rPr lang="en-US" sz="2000" dirty="0" smtClean="0"/>
              <a:t> </a:t>
            </a:r>
            <a:r>
              <a:rPr lang="en-US" sz="2000" dirty="0" err="1" smtClean="0"/>
              <a:t>som</a:t>
            </a:r>
            <a:r>
              <a:rPr lang="en-US" sz="2000" dirty="0" smtClean="0"/>
              <a:t> </a:t>
            </a:r>
            <a:r>
              <a:rPr lang="en-US" sz="2000" dirty="0" err="1" smtClean="0"/>
              <a:t>kodar</a:t>
            </a:r>
            <a:r>
              <a:rPr lang="en-US" sz="2000" dirty="0" smtClean="0"/>
              <a:t> for </a:t>
            </a:r>
            <a:r>
              <a:rPr lang="en-US" sz="2000" dirty="0" err="1" smtClean="0"/>
              <a:t>pelsfarge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kvar</a:t>
            </a:r>
            <a:endParaRPr lang="en-US" sz="2000" dirty="0" smtClean="0"/>
          </a:p>
          <a:p>
            <a:r>
              <a:rPr lang="en-US" sz="2000" dirty="0" err="1" smtClean="0"/>
              <a:t>enkelt</a:t>
            </a:r>
            <a:r>
              <a:rPr lang="en-US" sz="2000" dirty="0" smtClean="0"/>
              <a:t> </a:t>
            </a:r>
            <a:r>
              <a:rPr lang="en-US" sz="2000" dirty="0" err="1" smtClean="0"/>
              <a:t>hårcelle</a:t>
            </a:r>
            <a:r>
              <a:rPr lang="en-US" sz="20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Altså</a:t>
            </a:r>
            <a:r>
              <a:rPr lang="en-US" sz="2000" dirty="0" smtClean="0"/>
              <a:t> – </a:t>
            </a:r>
            <a:r>
              <a:rPr lang="en-US" sz="2000" dirty="0" err="1" smtClean="0"/>
              <a:t>Tilfeldig</a:t>
            </a:r>
            <a:r>
              <a:rPr lang="en-US" sz="2000" dirty="0" smtClean="0"/>
              <a:t> </a:t>
            </a:r>
            <a:r>
              <a:rPr lang="en-US" sz="2000" dirty="0" err="1" smtClean="0"/>
              <a:t>Epigenetisk</a:t>
            </a:r>
            <a:r>
              <a:rPr lang="en-US" sz="2000" dirty="0" smtClean="0"/>
              <a:t> </a:t>
            </a:r>
            <a:r>
              <a:rPr lang="en-US" sz="2000" dirty="0" err="1" smtClean="0"/>
              <a:t>innaktivering</a:t>
            </a:r>
            <a:r>
              <a:rPr lang="en-US" sz="2000" dirty="0" smtClean="0"/>
              <a:t> </a:t>
            </a:r>
            <a:r>
              <a:rPr lang="en-US" sz="2000" dirty="0" err="1" smtClean="0"/>
              <a:t>av</a:t>
            </a:r>
            <a:r>
              <a:rPr lang="en-US" sz="2000" dirty="0" smtClean="0"/>
              <a:t> X </a:t>
            </a:r>
            <a:r>
              <a:rPr lang="en-US" sz="2000" dirty="0" err="1" smtClean="0"/>
              <a:t>kromosomet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Epigenetikk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Arv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Epigenetisk</a:t>
            </a:r>
            <a:r>
              <a:rPr lang="en-US" b="1" dirty="0" smtClean="0"/>
              <a:t> </a:t>
            </a:r>
            <a:r>
              <a:rPr lang="en-US" b="1" dirty="0" err="1" smtClean="0"/>
              <a:t>eksempel</a:t>
            </a:r>
            <a:r>
              <a:rPr lang="en-US" b="1" dirty="0" smtClean="0"/>
              <a:t> 2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3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Einegga</a:t>
            </a:r>
            <a:r>
              <a:rPr lang="en-US" b="1" dirty="0" smtClean="0"/>
              <a:t> </a:t>
            </a:r>
            <a:r>
              <a:rPr lang="en-US" b="1" dirty="0" err="1" smtClean="0"/>
              <a:t>Tvillinger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417638"/>
            <a:ext cx="4648200" cy="3038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1100" y="1438276"/>
            <a:ext cx="4152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Dokumentarene</a:t>
            </a:r>
            <a:r>
              <a:rPr lang="en-US" dirty="0" smtClean="0"/>
              <a:t> “The secret life of twins”</a:t>
            </a:r>
          </a:p>
          <a:p>
            <a:r>
              <a:rPr lang="en-US" dirty="0" err="1" smtClean="0"/>
              <a:t>og</a:t>
            </a:r>
            <a:r>
              <a:rPr lang="en-US" dirty="0" smtClean="0"/>
              <a:t> “</a:t>
            </a:r>
            <a:r>
              <a:rPr lang="en-US" dirty="0" err="1" smtClean="0"/>
              <a:t>Tvillingsøstrene</a:t>
            </a:r>
            <a:r>
              <a:rPr lang="en-US" dirty="0" smtClean="0"/>
              <a:t>” </a:t>
            </a:r>
            <a:r>
              <a:rPr lang="en-US" dirty="0" err="1" smtClean="0"/>
              <a:t>vist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NRK </a:t>
            </a:r>
            <a:r>
              <a:rPr lang="en-US" dirty="0" err="1" smtClean="0"/>
              <a:t>og</a:t>
            </a:r>
            <a:r>
              <a:rPr lang="en-US" dirty="0" smtClean="0"/>
              <a:t> TV2</a:t>
            </a:r>
          </a:p>
          <a:p>
            <a:r>
              <a:rPr lang="en-US" dirty="0" err="1" smtClean="0"/>
              <a:t>fortel</a:t>
            </a:r>
            <a:r>
              <a:rPr lang="en-US" dirty="0" smtClean="0"/>
              <a:t> </a:t>
            </a:r>
            <a:r>
              <a:rPr lang="en-US" dirty="0" err="1" smtClean="0"/>
              <a:t>historien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Alexandra </a:t>
            </a:r>
            <a:r>
              <a:rPr lang="en-US" dirty="0" err="1" smtClean="0"/>
              <a:t>og</a:t>
            </a:r>
            <a:r>
              <a:rPr lang="en-US" dirty="0" smtClean="0"/>
              <a:t> Mia –</a:t>
            </a:r>
          </a:p>
          <a:p>
            <a:r>
              <a:rPr lang="en-US" dirty="0" err="1" smtClean="0"/>
              <a:t>einegga</a:t>
            </a:r>
            <a:r>
              <a:rPr lang="en-US" dirty="0" smtClean="0"/>
              <a:t> </a:t>
            </a:r>
            <a:r>
              <a:rPr lang="en-US" dirty="0" err="1" smtClean="0"/>
              <a:t>tvillingar</a:t>
            </a:r>
            <a:r>
              <a:rPr lang="en-US" dirty="0" smtClean="0"/>
              <a:t> </a:t>
            </a:r>
            <a:r>
              <a:rPr lang="en-US" dirty="0" err="1" smtClean="0"/>
              <a:t>adoptert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USA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Noreg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Trass</a:t>
            </a:r>
            <a:r>
              <a:rPr lang="en-US" dirty="0" smtClean="0"/>
              <a:t> store </a:t>
            </a:r>
            <a:r>
              <a:rPr lang="en-US" dirty="0" err="1" smtClean="0"/>
              <a:t>oppvekstforskjellar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veldig</a:t>
            </a:r>
            <a:r>
              <a:rPr lang="en-US" dirty="0" smtClean="0"/>
              <a:t> like!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6700" y="4643735"/>
            <a:ext cx="850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i="1" dirty="0" smtClean="0"/>
              <a:t>Forskjeller </a:t>
            </a:r>
            <a:r>
              <a:rPr lang="nb-NO" sz="3200" i="1" dirty="0"/>
              <a:t>i personlighet er femti prosent forklart av genetiske faktorer og resten kommer fra </a:t>
            </a:r>
            <a:r>
              <a:rPr lang="nb-NO" sz="3200" i="1" dirty="0" smtClean="0"/>
              <a:t>miljøet, altså </a:t>
            </a:r>
            <a:r>
              <a:rPr lang="nb-NO" sz="3200" i="1" dirty="0" err="1" smtClean="0"/>
              <a:t>Epigenetikk</a:t>
            </a:r>
            <a:r>
              <a:rPr lang="nb-NO" sz="3200" i="1" dirty="0" smtClean="0">
                <a:effectLst/>
              </a:rPr>
              <a:t> – </a:t>
            </a:r>
            <a:r>
              <a:rPr lang="nb-NO" i="1" dirty="0" smtClean="0">
                <a:effectLst/>
              </a:rPr>
              <a:t>Tim Spector, Kings College London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60195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84531391"/>
              </p:ext>
            </p:extLst>
          </p:nvPr>
        </p:nvGraphicFramePr>
        <p:xfrm>
          <a:off x="1401168" y="1062038"/>
          <a:ext cx="5621932" cy="3763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9815" r="50999" b="12657"/>
          <a:stretch/>
        </p:blipFill>
        <p:spPr>
          <a:xfrm>
            <a:off x="3077239" y="2172547"/>
            <a:ext cx="2258475" cy="1972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68" y="122396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Arv    </a:t>
            </a:r>
            <a:r>
              <a:rPr lang="en-US" sz="3200" dirty="0" err="1" smtClean="0"/>
              <a:t>og</a:t>
            </a:r>
            <a:r>
              <a:rPr lang="en-US" sz="3200" dirty="0" smtClean="0"/>
              <a:t>  </a:t>
            </a:r>
            <a:r>
              <a:rPr lang="en-US" sz="3200" dirty="0" err="1" smtClean="0"/>
              <a:t>Miljø</a:t>
            </a:r>
            <a:endParaRPr lang="en-US" sz="3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50" y="4243811"/>
            <a:ext cx="1168972" cy="5388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762" y="2786063"/>
            <a:ext cx="822834" cy="7413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750" y="1681162"/>
            <a:ext cx="1349525" cy="8085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1847" y="1604963"/>
            <a:ext cx="788970" cy="10784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0737" y="2839073"/>
            <a:ext cx="1141412" cy="130091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620766" y="3670408"/>
            <a:ext cx="830835" cy="470451"/>
          </a:xfrm>
          <a:prstGeom prst="rect">
            <a:avLst/>
          </a:prstGeom>
          <a:noFill/>
        </p:spPr>
        <p:txBody>
          <a:bodyPr wrap="none" rtlCol="0">
            <a:prstTxWarp prst="textDeflateTop">
              <a:avLst/>
            </a:prstTxWarp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Stress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13784" r="45343"/>
          <a:stretch/>
        </p:blipFill>
        <p:spPr>
          <a:xfrm>
            <a:off x="-2916831" y="6134100"/>
            <a:ext cx="987949" cy="187014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Epigenetikk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Arv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0"/>
            <a:ext cx="904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Epigenetiske</a:t>
            </a:r>
            <a:r>
              <a:rPr lang="en-US" sz="4000" b="1" dirty="0" smtClean="0"/>
              <a:t> studier </a:t>
            </a:r>
            <a:r>
              <a:rPr lang="en-US" sz="4000" b="1" dirty="0" err="1" smtClean="0"/>
              <a:t>av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tvillingar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overraskar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2064" y="4724054"/>
            <a:ext cx="8941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Studier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epigenetiske</a:t>
            </a:r>
            <a:r>
              <a:rPr lang="en-US" dirty="0" smtClean="0"/>
              <a:t> </a:t>
            </a:r>
            <a:r>
              <a:rPr lang="en-US" dirty="0" err="1" smtClean="0"/>
              <a:t>merkelapper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celler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eineggede</a:t>
            </a:r>
            <a:r>
              <a:rPr lang="en-US" dirty="0" smtClean="0"/>
              <a:t> </a:t>
            </a:r>
            <a:r>
              <a:rPr lang="en-US" dirty="0" err="1" smtClean="0"/>
              <a:t>tvillinger</a:t>
            </a:r>
            <a:r>
              <a:rPr lang="en-US" dirty="0" smtClean="0"/>
              <a:t> </a:t>
            </a:r>
            <a:r>
              <a:rPr lang="en-US" dirty="0" err="1" smtClean="0"/>
              <a:t>har</a:t>
            </a:r>
            <a:r>
              <a:rPr lang="en-US" dirty="0" smtClean="0"/>
              <a:t> </a:t>
            </a:r>
            <a:r>
              <a:rPr lang="en-US" dirty="0" err="1" smtClean="0"/>
              <a:t>vist</a:t>
            </a:r>
            <a:r>
              <a:rPr lang="en-US" dirty="0" smtClean="0"/>
              <a:t> at </a:t>
            </a:r>
            <a:r>
              <a:rPr lang="en-US" dirty="0" err="1" smtClean="0"/>
              <a:t>forskjellane</a:t>
            </a:r>
            <a:r>
              <a:rPr lang="en-US" dirty="0" smtClean="0"/>
              <a:t> </a:t>
            </a:r>
            <a:r>
              <a:rPr lang="en-US" dirty="0" err="1" smtClean="0"/>
              <a:t>blir</a:t>
            </a:r>
            <a:r>
              <a:rPr lang="en-US" dirty="0" smtClean="0"/>
              <a:t> </a:t>
            </a:r>
            <a:r>
              <a:rPr lang="en-US" dirty="0" err="1" smtClean="0"/>
              <a:t>større</a:t>
            </a:r>
            <a:r>
              <a:rPr lang="en-US" dirty="0"/>
              <a:t> </a:t>
            </a:r>
            <a:r>
              <a:rPr lang="en-US" dirty="0" smtClean="0"/>
              <a:t>med </a:t>
            </a:r>
            <a:r>
              <a:rPr lang="en-US" dirty="0" err="1" smtClean="0"/>
              <a:t>alderen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Kva</a:t>
            </a:r>
            <a:r>
              <a:rPr lang="en-US" dirty="0" smtClean="0"/>
              <a:t> med </a:t>
            </a:r>
            <a:r>
              <a:rPr lang="en-US" dirty="0" err="1" smtClean="0"/>
              <a:t>nyfødte</a:t>
            </a:r>
            <a:r>
              <a:rPr lang="en-US" dirty="0" smtClean="0"/>
              <a:t> </a:t>
            </a:r>
            <a:r>
              <a:rPr lang="en-US" dirty="0" err="1" smtClean="0"/>
              <a:t>tvillingar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65839" y="6526083"/>
            <a:ext cx="26316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Fraga</a:t>
            </a:r>
            <a:r>
              <a:rPr lang="en-US" sz="1200" dirty="0"/>
              <a:t> et al., </a:t>
            </a:r>
            <a:r>
              <a:rPr lang="en-US" sz="1200" dirty="0" smtClean="0"/>
              <a:t>2005, </a:t>
            </a:r>
            <a:r>
              <a:rPr lang="en-US" sz="1200" dirty="0"/>
              <a:t>Gordon et al., 2012)</a:t>
            </a:r>
            <a:r>
              <a:rPr lang="nb-NO" sz="1200" dirty="0" smtClean="0">
                <a:effectLst/>
              </a:rPr>
              <a:t>  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58800" y="6134100"/>
            <a:ext cx="7539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Finn </a:t>
            </a:r>
            <a:r>
              <a:rPr lang="en-US" b="1" i="1" dirty="0" err="1" smtClean="0"/>
              <a:t>forskjellar</a:t>
            </a:r>
            <a:r>
              <a:rPr lang="en-US" b="1" i="1" dirty="0" smtClean="0"/>
              <a:t> </a:t>
            </a:r>
            <a:r>
              <a:rPr lang="en-US" b="1" i="1" dirty="0" err="1" smtClean="0"/>
              <a:t>på</a:t>
            </a:r>
            <a:r>
              <a:rPr lang="en-US" b="1" i="1" dirty="0" smtClean="0"/>
              <a:t> </a:t>
            </a:r>
            <a:r>
              <a:rPr lang="en-US" b="1" i="1" dirty="0" err="1" smtClean="0"/>
              <a:t>kjemiske</a:t>
            </a:r>
            <a:r>
              <a:rPr lang="en-US" b="1" i="1" dirty="0" smtClean="0"/>
              <a:t> </a:t>
            </a:r>
            <a:r>
              <a:rPr lang="en-US" b="1" i="1" dirty="0" err="1" smtClean="0"/>
              <a:t>merkelapper</a:t>
            </a:r>
            <a:r>
              <a:rPr lang="en-US" b="1" i="1" dirty="0" smtClean="0"/>
              <a:t> </a:t>
            </a:r>
            <a:r>
              <a:rPr lang="en-US" b="1" i="1" dirty="0" err="1" smtClean="0"/>
              <a:t>som</a:t>
            </a:r>
            <a:r>
              <a:rPr lang="en-US" b="1" i="1" dirty="0" smtClean="0"/>
              <a:t> </a:t>
            </a:r>
            <a:r>
              <a:rPr lang="en-US" b="1" i="1" dirty="0" err="1" smtClean="0"/>
              <a:t>har</a:t>
            </a:r>
            <a:r>
              <a:rPr lang="en-US" b="1" i="1" dirty="0" smtClean="0"/>
              <a:t> </a:t>
            </a:r>
            <a:r>
              <a:rPr lang="en-US" b="1" i="1" dirty="0" err="1" smtClean="0"/>
              <a:t>oppstått</a:t>
            </a:r>
            <a:r>
              <a:rPr lang="en-US" b="1" i="1" dirty="0" smtClean="0"/>
              <a:t> </a:t>
            </a:r>
            <a:r>
              <a:rPr lang="en-US" b="1" i="1" dirty="0" err="1" smtClean="0"/>
              <a:t>i</a:t>
            </a:r>
            <a:r>
              <a:rPr lang="en-US" b="1" i="1" dirty="0" smtClean="0"/>
              <a:t> mammas mage! </a:t>
            </a:r>
            <a:endParaRPr lang="en-US" b="1" i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24095" r="48597"/>
          <a:stretch/>
        </p:blipFill>
        <p:spPr>
          <a:xfrm rot="16200000">
            <a:off x="1016200" y="1783975"/>
            <a:ext cx="769936" cy="21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6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Epigenetisk</a:t>
            </a:r>
            <a:r>
              <a:rPr lang="en-US" b="1" dirty="0" smtClean="0"/>
              <a:t> </a:t>
            </a:r>
            <a:r>
              <a:rPr lang="en-US" b="1" dirty="0" err="1" smtClean="0"/>
              <a:t>eksempel</a:t>
            </a:r>
            <a:r>
              <a:rPr lang="en-US" b="1" dirty="0" smtClean="0"/>
              <a:t> 3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3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647700"/>
            <a:ext cx="4914900" cy="55499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5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dirty="0" smtClean="0"/>
              <a:t>Imprinting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Epigenetikk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300" y="1011238"/>
            <a:ext cx="669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 smtClean="0"/>
              <a:t>Du </a:t>
            </a:r>
            <a:r>
              <a:rPr lang="nb-NO" dirty="0" err="1" smtClean="0"/>
              <a:t>arvar</a:t>
            </a:r>
            <a:r>
              <a:rPr lang="nb-NO" dirty="0" smtClean="0"/>
              <a:t> </a:t>
            </a:r>
            <a:r>
              <a:rPr lang="nb-NO" dirty="0" err="1" smtClean="0"/>
              <a:t>ein</a:t>
            </a:r>
            <a:r>
              <a:rPr lang="nb-NO" dirty="0" smtClean="0"/>
              <a:t> </a:t>
            </a:r>
            <a:r>
              <a:rPr lang="nb-NO" dirty="0" err="1" smtClean="0"/>
              <a:t>genkopi</a:t>
            </a:r>
            <a:r>
              <a:rPr lang="nb-NO" dirty="0" smtClean="0"/>
              <a:t> </a:t>
            </a:r>
            <a:r>
              <a:rPr lang="nb-NO" dirty="0" err="1" smtClean="0"/>
              <a:t>frå</a:t>
            </a:r>
            <a:r>
              <a:rPr lang="nb-NO" dirty="0" smtClean="0"/>
              <a:t> mor og </a:t>
            </a:r>
            <a:r>
              <a:rPr lang="nb-NO" dirty="0" err="1" smtClean="0"/>
              <a:t>ein</a:t>
            </a:r>
            <a:r>
              <a:rPr lang="nb-NO" dirty="0" smtClean="0"/>
              <a:t> </a:t>
            </a:r>
            <a:r>
              <a:rPr lang="nb-NO" dirty="0" err="1" smtClean="0"/>
              <a:t>genkopi</a:t>
            </a:r>
            <a:r>
              <a:rPr lang="nb-NO" dirty="0" smtClean="0"/>
              <a:t> </a:t>
            </a:r>
            <a:r>
              <a:rPr lang="nb-NO" dirty="0" err="1" smtClean="0"/>
              <a:t>frå</a:t>
            </a:r>
            <a:r>
              <a:rPr lang="nb-NO" dirty="0" smtClean="0"/>
              <a:t> far</a:t>
            </a:r>
          </a:p>
          <a:p>
            <a:pPr marL="285750" indent="-285750">
              <a:buFont typeface="Arial"/>
              <a:buChar char="•"/>
            </a:pPr>
            <a:endParaRPr lang="nb-NO" dirty="0" smtClean="0"/>
          </a:p>
          <a:p>
            <a:pPr marL="285750" indent="-285750">
              <a:buFont typeface="Arial"/>
              <a:buChar char="•"/>
            </a:pPr>
            <a:r>
              <a:rPr lang="nb-NO" dirty="0" err="1" smtClean="0"/>
              <a:t>Nokre</a:t>
            </a:r>
            <a:r>
              <a:rPr lang="nb-NO" dirty="0" smtClean="0"/>
              <a:t> få </a:t>
            </a:r>
            <a:r>
              <a:rPr lang="nb-NO" dirty="0" err="1" smtClean="0"/>
              <a:t>generkopiar</a:t>
            </a:r>
            <a:r>
              <a:rPr lang="nb-NO" dirty="0" smtClean="0"/>
              <a:t> har forskjellig epigenetisk </a:t>
            </a:r>
            <a:r>
              <a:rPr lang="nb-NO" dirty="0"/>
              <a:t>regulering av </a:t>
            </a:r>
            <a:r>
              <a:rPr lang="nb-NO" dirty="0" smtClean="0"/>
              <a:t>genet </a:t>
            </a:r>
            <a:r>
              <a:rPr lang="nb-NO" dirty="0"/>
              <a:t>om det kommer fra far eller mor</a:t>
            </a:r>
            <a:r>
              <a:rPr lang="nb-NO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23123"/>
            <a:ext cx="8470900" cy="40332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80413" y="6412210"/>
            <a:ext cx="734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thurj.org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5403" t="10603" b="14576"/>
          <a:stretch/>
        </p:blipFill>
        <p:spPr>
          <a:xfrm>
            <a:off x="7186108" y="408166"/>
            <a:ext cx="1500692" cy="180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9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631" y="1326394"/>
            <a:ext cx="7111269" cy="470723"/>
          </a:xfrm>
        </p:spPr>
        <p:txBody>
          <a:bodyPr>
            <a:noAutofit/>
          </a:bodyPr>
          <a:lstStyle/>
          <a:p>
            <a:pPr algn="l"/>
            <a:r>
              <a:rPr lang="en-US" sz="3200" i="1" dirty="0" err="1" smtClean="0"/>
              <a:t>Ein</a:t>
            </a:r>
            <a:r>
              <a:rPr lang="en-US" sz="3200" i="1" dirty="0" smtClean="0"/>
              <a:t> LIGER </a:t>
            </a:r>
            <a:r>
              <a:rPr lang="en-US" sz="3200" i="1" dirty="0" err="1" smtClean="0"/>
              <a:t>er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verdens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største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katt</a:t>
            </a:r>
            <a:r>
              <a:rPr lang="en-US" sz="3200" i="1" dirty="0" smtClean="0"/>
              <a:t>!</a:t>
            </a:r>
            <a:endParaRPr lang="en-US" sz="32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6" y="2418022"/>
            <a:ext cx="4867620" cy="2680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944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randomstory.org</a:t>
            </a:r>
            <a:r>
              <a:rPr lang="en-US" sz="1200" dirty="0"/>
              <a:t>/big-cat-liger-the-worlds-biggest-cat/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02528" y="6581001"/>
            <a:ext cx="2993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Mckinnel</a:t>
            </a:r>
            <a:r>
              <a:rPr lang="en-US" sz="1200" dirty="0" smtClean="0"/>
              <a:t> and Wessel 2012, </a:t>
            </a:r>
            <a:r>
              <a:rPr lang="en-US" sz="1200" dirty="0" err="1" smtClean="0"/>
              <a:t>Mol</a:t>
            </a:r>
            <a:r>
              <a:rPr lang="en-US" sz="1200" dirty="0" smtClean="0"/>
              <a:t> </a:t>
            </a:r>
            <a:r>
              <a:rPr lang="en-US" sz="1200" dirty="0" err="1" smtClean="0"/>
              <a:t>Reprod</a:t>
            </a:r>
            <a:r>
              <a:rPr lang="en-US" sz="1200" dirty="0" smtClean="0"/>
              <a:t> De v</a:t>
            </a:r>
            <a:endParaRPr lang="en-US" sz="12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B5-65F7-3A40-8285-8BD45CCA6D6F}" type="slidenum">
              <a:rPr lang="en-US" smtClean="0"/>
              <a:t>28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59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Forskjellig</a:t>
            </a:r>
            <a:r>
              <a:rPr lang="en-US" dirty="0" smtClean="0"/>
              <a:t> Imprinting </a:t>
            </a:r>
            <a:r>
              <a:rPr lang="en-US" dirty="0" err="1" smtClean="0"/>
              <a:t>frå</a:t>
            </a:r>
            <a:r>
              <a:rPr lang="en-US" dirty="0" smtClean="0"/>
              <a:t> </a:t>
            </a:r>
            <a:r>
              <a:rPr lang="en-US" dirty="0" err="1" smtClean="0"/>
              <a:t>foreldra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277" y="2311400"/>
            <a:ext cx="4207724" cy="10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700" y="5168721"/>
            <a:ext cx="835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Løver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flokkdyr</a:t>
            </a:r>
            <a:r>
              <a:rPr lang="en-US" dirty="0" smtClean="0"/>
              <a:t> 	– </a:t>
            </a:r>
            <a:r>
              <a:rPr lang="en-US" dirty="0" err="1" smtClean="0"/>
              <a:t>Pappaen</a:t>
            </a:r>
            <a:r>
              <a:rPr lang="en-US" dirty="0" smtClean="0"/>
              <a:t> </a:t>
            </a:r>
            <a:r>
              <a:rPr lang="en-US" dirty="0" err="1" smtClean="0"/>
              <a:t>vil</a:t>
            </a:r>
            <a:r>
              <a:rPr lang="en-US" dirty="0" smtClean="0"/>
              <a:t> </a:t>
            </a:r>
            <a:r>
              <a:rPr lang="en-US" dirty="0" err="1" smtClean="0"/>
              <a:t>sørge</a:t>
            </a:r>
            <a:r>
              <a:rPr lang="en-US" dirty="0" smtClean="0"/>
              <a:t> for store </a:t>
            </a:r>
            <a:r>
              <a:rPr lang="en-US" dirty="0" err="1" smtClean="0"/>
              <a:t>avkom</a:t>
            </a:r>
            <a:r>
              <a:rPr lang="en-US" dirty="0" smtClean="0"/>
              <a:t> for best </a:t>
            </a:r>
            <a:r>
              <a:rPr lang="en-US" dirty="0" err="1" smtClean="0"/>
              <a:t>konkurranse</a:t>
            </a:r>
            <a:endParaRPr lang="en-US" dirty="0" smtClean="0"/>
          </a:p>
          <a:p>
            <a:pPr lvl="1"/>
            <a:r>
              <a:rPr lang="en-US" dirty="0" smtClean="0"/>
              <a:t>				– </a:t>
            </a:r>
            <a:r>
              <a:rPr lang="en-US" dirty="0" err="1" smtClean="0"/>
              <a:t>Mammaen</a:t>
            </a:r>
            <a:r>
              <a:rPr lang="en-US" dirty="0" smtClean="0"/>
              <a:t> </a:t>
            </a:r>
            <a:r>
              <a:rPr lang="en-US" dirty="0" err="1" smtClean="0"/>
              <a:t>forhindrer</a:t>
            </a:r>
            <a:r>
              <a:rPr lang="en-US" dirty="0" smtClean="0"/>
              <a:t> at </a:t>
            </a:r>
            <a:r>
              <a:rPr lang="en-US" dirty="0" err="1" smtClean="0"/>
              <a:t>avkommet</a:t>
            </a:r>
            <a:r>
              <a:rPr lang="en-US" dirty="0" smtClean="0"/>
              <a:t> </a:t>
            </a:r>
            <a:r>
              <a:rPr lang="en-US" dirty="0" err="1" smtClean="0"/>
              <a:t>blir</a:t>
            </a:r>
            <a:r>
              <a:rPr lang="en-US" dirty="0" smtClean="0"/>
              <a:t> for </a:t>
            </a:r>
            <a:r>
              <a:rPr lang="en-US" dirty="0" err="1" smtClean="0"/>
              <a:t>stort</a:t>
            </a:r>
            <a:endParaRPr lang="en-US" dirty="0" smtClean="0"/>
          </a:p>
          <a:p>
            <a:pPr lvl="1"/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Tigrar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einstøingar</a:t>
            </a:r>
            <a:r>
              <a:rPr lang="en-US" dirty="0" smtClean="0"/>
              <a:t>	–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ikkje</a:t>
            </a:r>
            <a:r>
              <a:rPr lang="en-US" dirty="0" smtClean="0"/>
              <a:t> </a:t>
            </a:r>
            <a:r>
              <a:rPr lang="en-US" dirty="0" err="1" smtClean="0"/>
              <a:t>behov</a:t>
            </a:r>
            <a:r>
              <a:rPr lang="en-US" dirty="0" smtClean="0"/>
              <a:t> for </a:t>
            </a:r>
            <a:r>
              <a:rPr lang="en-US" dirty="0" err="1" smtClean="0"/>
              <a:t>konkurransefortrinn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4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0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Ein</a:t>
            </a:r>
            <a:r>
              <a:rPr lang="en-US" dirty="0" smtClean="0"/>
              <a:t> LIGER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tre</a:t>
            </a:r>
            <a:r>
              <a:rPr lang="en-US" dirty="0" smtClean="0"/>
              <a:t> ganger </a:t>
            </a:r>
            <a:r>
              <a:rPr lang="en-US" dirty="0" err="1" smtClean="0"/>
              <a:t>større</a:t>
            </a:r>
            <a:r>
              <a:rPr lang="en-US" dirty="0" smtClean="0"/>
              <a:t> </a:t>
            </a:r>
            <a:r>
              <a:rPr lang="en-US" dirty="0" err="1" smtClean="0"/>
              <a:t>enn</a:t>
            </a:r>
            <a:r>
              <a:rPr lang="en-US" dirty="0" smtClean="0"/>
              <a:t> </a:t>
            </a:r>
            <a:r>
              <a:rPr lang="en-US" dirty="0" err="1" smtClean="0"/>
              <a:t>foreldra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282B-B4A4-8148-A6A4-0EF552D21A65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6224"/>
          <a:stretch/>
        </p:blipFill>
        <p:spPr>
          <a:xfrm>
            <a:off x="5424362" y="1313467"/>
            <a:ext cx="1399352" cy="16095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41376" y="6582975"/>
            <a:ext cx="54236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ispyanimals.wordpress.com</a:t>
            </a:r>
            <a:r>
              <a:rPr lang="en-US" sz="1200" dirty="0"/>
              <a:t>/2011/03/14/ligers-</a:t>
            </a:r>
            <a:r>
              <a:rPr lang="en-US" sz="1200" dirty="0" err="1"/>
              <a:t>tigons</a:t>
            </a:r>
            <a:r>
              <a:rPr lang="en-US" sz="1200" dirty="0"/>
              <a:t>-and-bears-oh-my/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343339"/>
            <a:ext cx="8229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Nært</a:t>
            </a:r>
            <a:r>
              <a:rPr lang="en-US" dirty="0" smtClean="0"/>
              <a:t> </a:t>
            </a:r>
            <a:r>
              <a:rPr lang="en-US" dirty="0" err="1" smtClean="0"/>
              <a:t>beslekta</a:t>
            </a:r>
            <a:r>
              <a:rPr lang="en-US" dirty="0" smtClean="0"/>
              <a:t> </a:t>
            </a:r>
            <a:r>
              <a:rPr lang="en-US" dirty="0" err="1" smtClean="0"/>
              <a:t>dyr</a:t>
            </a:r>
            <a:r>
              <a:rPr lang="en-US" dirty="0" smtClean="0"/>
              <a:t> </a:t>
            </a:r>
            <a:r>
              <a:rPr lang="en-US" dirty="0" err="1" smtClean="0"/>
              <a:t>har</a:t>
            </a:r>
            <a:r>
              <a:rPr lang="en-US" dirty="0" smtClean="0"/>
              <a:t> </a:t>
            </a:r>
            <a:r>
              <a:rPr lang="en-US" dirty="0" err="1" smtClean="0"/>
              <a:t>forskjellig</a:t>
            </a:r>
            <a:r>
              <a:rPr lang="en-US" dirty="0" smtClean="0"/>
              <a:t> </a:t>
            </a:r>
            <a:r>
              <a:rPr lang="en-US" dirty="0" err="1" smtClean="0"/>
              <a:t>epigenetisk</a:t>
            </a:r>
            <a:r>
              <a:rPr lang="en-US" dirty="0" smtClean="0"/>
              <a:t> imprinting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Utfallet</a:t>
            </a:r>
            <a:r>
              <a:rPr lang="en-US" dirty="0" smtClean="0"/>
              <a:t>  </a:t>
            </a:r>
            <a:r>
              <a:rPr lang="en-US" dirty="0" err="1" smtClean="0"/>
              <a:t>avheng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mor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tiger </a:t>
            </a:r>
            <a:r>
              <a:rPr lang="en-US" dirty="0" err="1" smtClean="0"/>
              <a:t>eller</a:t>
            </a:r>
            <a:r>
              <a:rPr lang="en-US" dirty="0" smtClean="0"/>
              <a:t> </a:t>
            </a:r>
            <a:r>
              <a:rPr lang="en-US" dirty="0" err="1" smtClean="0"/>
              <a:t>løve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Tigermor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ikkje</a:t>
            </a:r>
            <a:r>
              <a:rPr lang="en-US" dirty="0" smtClean="0"/>
              <a:t> </a:t>
            </a:r>
            <a:r>
              <a:rPr lang="en-US" dirty="0" err="1" smtClean="0"/>
              <a:t>forhindre</a:t>
            </a:r>
            <a:r>
              <a:rPr lang="en-US" dirty="0" smtClean="0"/>
              <a:t> </a:t>
            </a:r>
            <a:r>
              <a:rPr lang="en-US" dirty="0" err="1" smtClean="0"/>
              <a:t>Løvepappa´s</a:t>
            </a:r>
            <a:r>
              <a:rPr lang="en-US" dirty="0" smtClean="0"/>
              <a:t> </a:t>
            </a:r>
            <a:r>
              <a:rPr lang="en-US" dirty="0" err="1" smtClean="0"/>
              <a:t>ønske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større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meir</a:t>
            </a:r>
            <a:r>
              <a:rPr lang="en-US" dirty="0" smtClean="0"/>
              <a:t> </a:t>
            </a:r>
            <a:r>
              <a:rPr lang="en-US" dirty="0" err="1" smtClean="0"/>
              <a:t>konkurransedyktig</a:t>
            </a:r>
            <a:r>
              <a:rPr lang="en-US" dirty="0" smtClean="0"/>
              <a:t> </a:t>
            </a:r>
            <a:r>
              <a:rPr lang="en-US" dirty="0" err="1" smtClean="0"/>
              <a:t>avkom</a:t>
            </a:r>
            <a:r>
              <a:rPr lang="en-US" dirty="0" smtClean="0"/>
              <a:t> </a:t>
            </a:r>
            <a:r>
              <a:rPr lang="en-US" dirty="0" err="1" smtClean="0"/>
              <a:t>slik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en-US" dirty="0" err="1" smtClean="0"/>
              <a:t>løvemamma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362" y="2923021"/>
            <a:ext cx="1510569" cy="1344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94" y="1443400"/>
            <a:ext cx="4313211" cy="271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0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71" y="1975617"/>
            <a:ext cx="2774429" cy="1984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073" y="4382753"/>
            <a:ext cx="91239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nb-NO" sz="2800" dirty="0" smtClean="0"/>
              <a:t>Identiske </a:t>
            </a:r>
            <a:r>
              <a:rPr lang="nb-NO" sz="2800" dirty="0" err="1" smtClean="0"/>
              <a:t>tvillingar</a:t>
            </a:r>
            <a:r>
              <a:rPr lang="nb-NO" sz="2800" dirty="0" smtClean="0"/>
              <a:t> er forskjellige</a:t>
            </a:r>
          </a:p>
          <a:p>
            <a:pPr marL="457200" indent="-457200">
              <a:buFont typeface="Arial"/>
              <a:buChar char="•"/>
            </a:pPr>
            <a:r>
              <a:rPr lang="nb-NO" sz="2800" dirty="0" err="1" smtClean="0"/>
              <a:t>Livstilsjukdomar</a:t>
            </a:r>
            <a:r>
              <a:rPr lang="nb-NO" sz="2800" dirty="0" smtClean="0"/>
              <a:t> </a:t>
            </a:r>
            <a:r>
              <a:rPr lang="nb-NO" sz="2800" dirty="0"/>
              <a:t>som diabetes og </a:t>
            </a:r>
            <a:r>
              <a:rPr lang="nb-NO" sz="2800" dirty="0" smtClean="0"/>
              <a:t>fedme</a:t>
            </a:r>
            <a:r>
              <a:rPr lang="nb-NO" sz="2800" dirty="0" smtClean="0">
                <a:effectLst/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nb-NO" sz="2800" dirty="0" smtClean="0"/>
              <a:t>Kreft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742" y="1975617"/>
            <a:ext cx="2590028" cy="19843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2245" y="0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0000"/>
                </a:solidFill>
              </a:rPr>
              <a:t>Den </a:t>
            </a:r>
            <a:r>
              <a:rPr lang="en-GB" sz="4000" b="1" dirty="0" err="1" smtClean="0">
                <a:solidFill>
                  <a:srgbClr val="000000"/>
                </a:solidFill>
              </a:rPr>
              <a:t>genetiske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koden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gir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ikkje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heile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svaret</a:t>
            </a:r>
            <a:endParaRPr lang="en-GB" sz="40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170" y="783584"/>
            <a:ext cx="8641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Endringar</a:t>
            </a:r>
            <a:r>
              <a:rPr lang="en-US" sz="2800" dirty="0" smtClean="0"/>
              <a:t>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en-US" sz="2800" dirty="0" err="1" smtClean="0"/>
              <a:t>arvematerialet</a:t>
            </a:r>
            <a:r>
              <a:rPr lang="en-US" sz="2800" dirty="0" smtClean="0"/>
              <a:t> </a:t>
            </a:r>
            <a:r>
              <a:rPr lang="en-US" sz="2800" dirty="0" err="1" smtClean="0"/>
              <a:t>vårt</a:t>
            </a:r>
            <a:r>
              <a:rPr lang="en-US" sz="2800" dirty="0" smtClean="0"/>
              <a:t> </a:t>
            </a:r>
            <a:r>
              <a:rPr lang="en-US" sz="2800" dirty="0" err="1" smtClean="0"/>
              <a:t>kunne</a:t>
            </a:r>
            <a:r>
              <a:rPr lang="en-US" sz="2800" dirty="0" smtClean="0"/>
              <a:t> </a:t>
            </a:r>
            <a:r>
              <a:rPr lang="en-US" sz="2800" dirty="0" err="1" smtClean="0"/>
              <a:t>ikkje</a:t>
            </a:r>
            <a:r>
              <a:rPr lang="en-US" sz="2800" dirty="0" smtClean="0"/>
              <a:t> </a:t>
            </a:r>
            <a:r>
              <a:rPr lang="en-US" sz="2800" dirty="0" err="1" smtClean="0"/>
              <a:t>forklare</a:t>
            </a:r>
            <a:r>
              <a:rPr lang="en-US" sz="2800" dirty="0" smtClean="0"/>
              <a:t> </a:t>
            </a:r>
            <a:r>
              <a:rPr lang="en-US" sz="2800" dirty="0" err="1" smtClean="0"/>
              <a:t>alle</a:t>
            </a:r>
            <a:r>
              <a:rPr lang="en-US" sz="2800" dirty="0" smtClean="0"/>
              <a:t> </a:t>
            </a:r>
            <a:r>
              <a:rPr lang="en-US" sz="2800" dirty="0" err="1" smtClean="0"/>
              <a:t>komplekse</a:t>
            </a:r>
            <a:r>
              <a:rPr lang="en-US" sz="2800" dirty="0" smtClean="0"/>
              <a:t> </a:t>
            </a:r>
            <a:r>
              <a:rPr lang="en-US" sz="2800" dirty="0" err="1" smtClean="0"/>
              <a:t>sjukdomar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39815" r="50999" b="12657"/>
          <a:stretch/>
        </p:blipFill>
        <p:spPr>
          <a:xfrm>
            <a:off x="6222671" y="1936992"/>
            <a:ext cx="2438730" cy="213000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0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07" y="5305255"/>
            <a:ext cx="1638300" cy="1559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756" y="159708"/>
            <a:ext cx="8804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i="1" dirty="0" err="1" smtClean="0">
                <a:solidFill>
                  <a:srgbClr val="000000"/>
                </a:solidFill>
              </a:rPr>
              <a:t>Kan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livsførsla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til</a:t>
            </a:r>
            <a:r>
              <a:rPr lang="en-GB" sz="4000" b="1" i="1" dirty="0" smtClean="0">
                <a:solidFill>
                  <a:srgbClr val="000000"/>
                </a:solidFill>
              </a:rPr>
              <a:t> dine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foreldre</a:t>
            </a:r>
            <a:endParaRPr lang="en-GB" sz="4000" b="1" i="1" dirty="0" smtClean="0">
              <a:solidFill>
                <a:srgbClr val="000000"/>
              </a:solidFill>
            </a:endParaRPr>
          </a:p>
          <a:p>
            <a:pPr algn="ctr"/>
            <a:r>
              <a:rPr lang="en-GB" sz="4000" b="1" i="1" dirty="0" err="1" smtClean="0">
                <a:solidFill>
                  <a:srgbClr val="000000"/>
                </a:solidFill>
              </a:rPr>
              <a:t>påverka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deg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og</a:t>
            </a:r>
            <a:r>
              <a:rPr lang="en-GB" sz="4000" b="1" i="1" dirty="0" smtClean="0">
                <a:solidFill>
                  <a:srgbClr val="000000"/>
                </a:solidFill>
              </a:rPr>
              <a:t> di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helse</a:t>
            </a:r>
            <a:r>
              <a:rPr lang="en-GB" sz="4000" b="1" i="1" dirty="0" smtClean="0">
                <a:solidFill>
                  <a:srgbClr val="000000"/>
                </a:solidFill>
              </a:rPr>
              <a:t>?</a:t>
            </a:r>
            <a:endParaRPr lang="en-GB" sz="4000" b="1" i="1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61" y="1988293"/>
            <a:ext cx="1738339" cy="801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494" y="3718018"/>
            <a:ext cx="1444644" cy="1301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200" y="2433706"/>
            <a:ext cx="1753753" cy="1050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56" y="3652860"/>
            <a:ext cx="1586463" cy="2168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189" y="5019676"/>
            <a:ext cx="1493149" cy="17017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261" y="2997200"/>
            <a:ext cx="1244600" cy="533399"/>
          </a:xfrm>
          <a:prstGeom prst="rect">
            <a:avLst/>
          </a:prstGeom>
          <a:noFill/>
        </p:spPr>
        <p:txBody>
          <a:bodyPr wrap="none" rtlCol="0">
            <a:prstTxWarp prst="textDeflateTop">
              <a:avLst/>
            </a:prstTxWarp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Stress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30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7607" y="2667000"/>
            <a:ext cx="3182193" cy="3632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2017" y="1483147"/>
            <a:ext cx="8666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Epigenetiske forandringer kan induseres av miljøfaktorer som toksiner, </a:t>
            </a:r>
            <a:r>
              <a:rPr lang="nb-NO" dirty="0"/>
              <a:t>e</a:t>
            </a:r>
            <a:r>
              <a:rPr lang="nb-NO" dirty="0" smtClean="0"/>
              <a:t>rnæring  og stress</a:t>
            </a:r>
          </a:p>
        </p:txBody>
      </p:sp>
    </p:spTree>
    <p:extLst>
      <p:ext uri="{BB962C8B-B14F-4D97-AF65-F5344CB8AC3E}">
        <p14:creationId xmlns:p14="http://schemas.microsoft.com/office/powerpoint/2010/main" val="49931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48486"/>
          <a:stretch/>
        </p:blipFill>
        <p:spPr>
          <a:xfrm>
            <a:off x="0" y="2395538"/>
            <a:ext cx="1262664" cy="242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61140"/>
          <a:stretch/>
        </p:blipFill>
        <p:spPr>
          <a:xfrm>
            <a:off x="8191500" y="2395538"/>
            <a:ext cx="952500" cy="242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1218" y="0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rgbClr val="000000"/>
                </a:solidFill>
              </a:rPr>
              <a:t>Epigenetikk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og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arv</a:t>
            </a:r>
            <a:r>
              <a:rPr lang="en-GB" sz="4000" b="1" dirty="0" smtClean="0">
                <a:solidFill>
                  <a:srgbClr val="000000"/>
                </a:solidFill>
              </a:rPr>
              <a:t> 1</a:t>
            </a:r>
            <a:endParaRPr lang="en-GB" sz="40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1454917"/>
            <a:ext cx="4876800" cy="3488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" y="732254"/>
            <a:ext cx="8478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Desse</a:t>
            </a:r>
            <a:r>
              <a:rPr lang="en-US" sz="2800" dirty="0" smtClean="0"/>
              <a:t> to </a:t>
            </a:r>
            <a:r>
              <a:rPr lang="en-US" sz="2800" dirty="0" err="1" smtClean="0"/>
              <a:t>musa</a:t>
            </a:r>
            <a:r>
              <a:rPr lang="en-US" sz="2800" dirty="0" smtClean="0"/>
              <a:t> </a:t>
            </a:r>
            <a:r>
              <a:rPr lang="en-US" sz="2800" dirty="0" err="1" smtClean="0"/>
              <a:t>har</a:t>
            </a:r>
            <a:r>
              <a:rPr lang="en-US" sz="2800" dirty="0" smtClean="0"/>
              <a:t> </a:t>
            </a:r>
            <a:r>
              <a:rPr lang="en-US" sz="2800" dirty="0" err="1" smtClean="0"/>
              <a:t>identisk</a:t>
            </a:r>
            <a:r>
              <a:rPr lang="en-US" sz="2800" dirty="0" smtClean="0"/>
              <a:t> </a:t>
            </a:r>
            <a:r>
              <a:rPr lang="en-US" sz="2800" dirty="0" err="1" smtClean="0"/>
              <a:t>arvematrial</a:t>
            </a:r>
            <a:r>
              <a:rPr lang="en-US" sz="2800" dirty="0" smtClean="0"/>
              <a:t> </a:t>
            </a:r>
            <a:r>
              <a:rPr lang="en-US" sz="2800" dirty="0" err="1" smtClean="0"/>
              <a:t>og</a:t>
            </a:r>
            <a:r>
              <a:rPr lang="en-US" sz="2800" dirty="0" smtClean="0"/>
              <a:t> </a:t>
            </a:r>
            <a:r>
              <a:rPr lang="en-US" sz="2800" dirty="0" err="1" smtClean="0"/>
              <a:t>er</a:t>
            </a:r>
            <a:r>
              <a:rPr lang="en-US" sz="2800" dirty="0" smtClean="0"/>
              <a:t> </a:t>
            </a:r>
            <a:r>
              <a:rPr lang="en-US" sz="2800" dirty="0" err="1" smtClean="0"/>
              <a:t>jamngamle</a:t>
            </a:r>
            <a:r>
              <a:rPr lang="en-US" sz="2800" dirty="0" smtClean="0"/>
              <a:t>!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581464" y="4942959"/>
            <a:ext cx="41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</a:t>
            </a:r>
            <a:r>
              <a:rPr lang="en-US" dirty="0" err="1" smtClean="0"/>
              <a:t>ulike</a:t>
            </a:r>
            <a:r>
              <a:rPr lang="en-US" dirty="0" smtClean="0"/>
              <a:t> </a:t>
            </a:r>
            <a:r>
              <a:rPr lang="en-US" dirty="0" err="1" smtClean="0"/>
              <a:t>surrogat</a:t>
            </a:r>
            <a:r>
              <a:rPr lang="en-US" dirty="0" smtClean="0"/>
              <a:t> </a:t>
            </a:r>
            <a:r>
              <a:rPr lang="en-US" dirty="0" err="1" smtClean="0"/>
              <a:t>mødre</a:t>
            </a:r>
            <a:r>
              <a:rPr lang="en-US" dirty="0" smtClean="0"/>
              <a:t> </a:t>
            </a:r>
            <a:r>
              <a:rPr lang="en-US" dirty="0" err="1" smtClean="0"/>
              <a:t>forskjellige</a:t>
            </a:r>
            <a:r>
              <a:rPr lang="en-US" dirty="0" smtClean="0"/>
              <a:t> </a:t>
            </a:r>
            <a:r>
              <a:rPr lang="en-US" dirty="0" err="1" smtClean="0"/>
              <a:t>diettar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9157" y="5368926"/>
            <a:ext cx="3310484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Denne</a:t>
            </a:r>
            <a:r>
              <a:rPr lang="en-US" dirty="0" smtClean="0"/>
              <a:t> </a:t>
            </a:r>
            <a:r>
              <a:rPr lang="en-US" dirty="0" err="1" smtClean="0"/>
              <a:t>mora</a:t>
            </a:r>
            <a:r>
              <a:rPr lang="en-US" dirty="0" smtClean="0"/>
              <a:t> </a:t>
            </a:r>
            <a:r>
              <a:rPr lang="en-US" dirty="0" err="1" smtClean="0"/>
              <a:t>åt</a:t>
            </a:r>
            <a:r>
              <a:rPr lang="en-US" dirty="0" smtClean="0"/>
              <a:t> normal </a:t>
            </a:r>
            <a:r>
              <a:rPr lang="en-US" dirty="0" err="1" smtClean="0"/>
              <a:t>musediett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12258" y="5368926"/>
            <a:ext cx="3167904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Denne</a:t>
            </a:r>
            <a:r>
              <a:rPr lang="en-US" dirty="0" smtClean="0"/>
              <a:t> </a:t>
            </a:r>
            <a:r>
              <a:rPr lang="en-US" dirty="0" err="1" smtClean="0"/>
              <a:t>mora</a:t>
            </a:r>
            <a:r>
              <a:rPr lang="en-US" dirty="0" smtClean="0"/>
              <a:t> </a:t>
            </a:r>
            <a:r>
              <a:rPr lang="en-US" dirty="0" err="1" smtClean="0"/>
              <a:t>åt</a:t>
            </a:r>
            <a:r>
              <a:rPr lang="en-US" dirty="0" smtClean="0"/>
              <a:t> </a:t>
            </a:r>
            <a:r>
              <a:rPr lang="en-US" dirty="0" err="1" smtClean="0"/>
              <a:t>musediett</a:t>
            </a:r>
            <a:r>
              <a:rPr lang="en-US" dirty="0" smtClean="0"/>
              <a:t> </a:t>
            </a:r>
            <a:r>
              <a:rPr lang="en-US" dirty="0" err="1" smtClean="0"/>
              <a:t>tilsatt</a:t>
            </a:r>
            <a:endParaRPr lang="en-US" dirty="0" smtClean="0"/>
          </a:p>
          <a:p>
            <a:r>
              <a:rPr lang="en-US" dirty="0" smtClean="0"/>
              <a:t>vitamin B12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folsyre</a:t>
            </a:r>
            <a:endParaRPr lang="en-US" dirty="0"/>
          </a:p>
        </p:txBody>
      </p:sp>
      <p:sp>
        <p:nvSpPr>
          <p:cNvPr id="13" name="Bent Arrow 12"/>
          <p:cNvSpPr/>
          <p:nvPr/>
        </p:nvSpPr>
        <p:spPr>
          <a:xfrm rot="5791062">
            <a:off x="7194253" y="4030228"/>
            <a:ext cx="1165879" cy="13081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rot="15808938" flipH="1">
            <a:off x="885467" y="4030228"/>
            <a:ext cx="1165879" cy="13081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773" y="6107065"/>
            <a:ext cx="835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Gen for </a:t>
            </a:r>
            <a:r>
              <a:rPr lang="en-US" sz="2000" dirty="0" err="1" smtClean="0"/>
              <a:t>gul</a:t>
            </a:r>
            <a:r>
              <a:rPr lang="en-US" sz="2000" dirty="0" smtClean="0"/>
              <a:t> </a:t>
            </a:r>
            <a:r>
              <a:rPr lang="en-US" sz="2000" dirty="0" err="1" smtClean="0"/>
              <a:t>pels</a:t>
            </a:r>
            <a:r>
              <a:rPr lang="en-US" sz="2000" dirty="0" smtClean="0"/>
              <a:t>, </a:t>
            </a:r>
            <a:r>
              <a:rPr lang="en-US" sz="2000" dirty="0" err="1" smtClean="0"/>
              <a:t>overvekt</a:t>
            </a:r>
            <a:r>
              <a:rPr lang="en-US" sz="2000" dirty="0" smtClean="0"/>
              <a:t> </a:t>
            </a:r>
            <a:r>
              <a:rPr lang="en-US" sz="2000" dirty="0" err="1" smtClean="0"/>
              <a:t>og</a:t>
            </a:r>
            <a:r>
              <a:rPr lang="en-US" sz="2000" dirty="0" smtClean="0"/>
              <a:t> diabetes </a:t>
            </a:r>
            <a:r>
              <a:rPr lang="en-US" sz="2000" dirty="0" err="1" smtClean="0"/>
              <a:t>er</a:t>
            </a:r>
            <a:r>
              <a:rPr lang="en-US" sz="2000" dirty="0" smtClean="0"/>
              <a:t> </a:t>
            </a:r>
            <a:r>
              <a:rPr lang="en-US" sz="2000" dirty="0" err="1" smtClean="0"/>
              <a:t>regulert</a:t>
            </a:r>
            <a:r>
              <a:rPr lang="en-US" sz="2000" dirty="0" smtClean="0"/>
              <a:t> </a:t>
            </a:r>
            <a:r>
              <a:rPr lang="en-US" sz="2000" dirty="0" err="1" smtClean="0"/>
              <a:t>av</a:t>
            </a:r>
            <a:r>
              <a:rPr lang="en-US" sz="2000" dirty="0" smtClean="0"/>
              <a:t> </a:t>
            </a:r>
            <a:r>
              <a:rPr lang="en-US" sz="2000" dirty="0" err="1" smtClean="0"/>
              <a:t>Epigenetiske</a:t>
            </a:r>
            <a:r>
              <a:rPr lang="en-US" sz="2000" dirty="0" smtClean="0"/>
              <a:t> </a:t>
            </a:r>
            <a:r>
              <a:rPr lang="en-US" sz="2000" dirty="0" err="1" smtClean="0"/>
              <a:t>merkelappar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4400" y="144221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Agouti </a:t>
            </a:r>
            <a:r>
              <a:rPr lang="en-US" dirty="0" err="1" smtClean="0">
                <a:solidFill>
                  <a:schemeClr val="bg1"/>
                </a:solidFill>
              </a:rPr>
              <a:t>mus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0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31218" y="0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/>
              <a:t>Epigenetikk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og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arv</a:t>
            </a:r>
            <a:r>
              <a:rPr lang="en-GB" sz="4000" b="1" dirty="0" smtClean="0"/>
              <a:t> 2</a:t>
            </a:r>
            <a:endParaRPr lang="en-GB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3058" y="841752"/>
            <a:ext cx="87214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Den </a:t>
            </a:r>
            <a:r>
              <a:rPr lang="en-US" sz="2800" dirty="0" err="1" smtClean="0"/>
              <a:t>nederlandske</a:t>
            </a:r>
            <a:r>
              <a:rPr lang="en-US" sz="2800" dirty="0" smtClean="0"/>
              <a:t> hunger </a:t>
            </a:r>
            <a:r>
              <a:rPr lang="en-US" sz="2800" dirty="0" err="1" smtClean="0"/>
              <a:t>vinteren</a:t>
            </a:r>
            <a:r>
              <a:rPr lang="en-US" sz="2800" dirty="0" smtClean="0"/>
              <a:t> 1944 – </a:t>
            </a:r>
            <a:r>
              <a:rPr lang="en-US" sz="2800" dirty="0" err="1" smtClean="0"/>
              <a:t>dagsrasjoner</a:t>
            </a:r>
            <a:r>
              <a:rPr lang="en-US" sz="2800" dirty="0" smtClean="0"/>
              <a:t> </a:t>
            </a:r>
            <a:r>
              <a:rPr lang="en-US" sz="2800" dirty="0" err="1" smtClean="0"/>
              <a:t>på</a:t>
            </a:r>
            <a:endParaRPr lang="en-US" sz="2800" dirty="0" smtClean="0"/>
          </a:p>
          <a:p>
            <a:r>
              <a:rPr lang="en-US" sz="2800" dirty="0" smtClean="0"/>
              <a:t>500 </a:t>
            </a:r>
            <a:r>
              <a:rPr lang="en-US" sz="2800" dirty="0" err="1" smtClean="0"/>
              <a:t>kalorier</a:t>
            </a:r>
            <a:r>
              <a:rPr lang="en-US" sz="2800" dirty="0" smtClean="0"/>
              <a:t>, over 20 000 </a:t>
            </a:r>
            <a:r>
              <a:rPr lang="en-US" sz="2800" dirty="0" err="1" smtClean="0"/>
              <a:t>døydde</a:t>
            </a:r>
            <a:r>
              <a:rPr lang="en-US" sz="2800" dirty="0" smtClean="0"/>
              <a:t> </a:t>
            </a:r>
            <a:r>
              <a:rPr lang="en-US" sz="2800" dirty="0" err="1" smtClean="0"/>
              <a:t>på</a:t>
            </a:r>
            <a:r>
              <a:rPr lang="en-US" sz="2800" dirty="0" smtClean="0"/>
              <a:t> </a:t>
            </a:r>
            <a:r>
              <a:rPr lang="en-US" sz="2800" dirty="0" err="1" smtClean="0"/>
              <a:t>grunn</a:t>
            </a:r>
            <a:r>
              <a:rPr lang="en-US" sz="2800" dirty="0" smtClean="0"/>
              <a:t> </a:t>
            </a:r>
            <a:r>
              <a:rPr lang="en-US" sz="2800" dirty="0" err="1" smtClean="0"/>
              <a:t>av</a:t>
            </a:r>
            <a:r>
              <a:rPr lang="en-US" sz="2800" dirty="0" smtClean="0"/>
              <a:t> </a:t>
            </a:r>
            <a:r>
              <a:rPr lang="en-US" sz="2800" dirty="0" err="1" smtClean="0"/>
              <a:t>svolt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35000" y="1866900"/>
            <a:ext cx="294293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Gravid </a:t>
            </a:r>
            <a:r>
              <a:rPr lang="en-US" dirty="0" err="1" smtClean="0"/>
              <a:t>Mor</a:t>
            </a:r>
            <a:r>
              <a:rPr lang="en-US" dirty="0" smtClean="0"/>
              <a:t> 1</a:t>
            </a:r>
          </a:p>
          <a:p>
            <a:pPr algn="ctr"/>
            <a:r>
              <a:rPr lang="en-US" dirty="0" err="1" smtClean="0"/>
              <a:t>Svoltperiode</a:t>
            </a:r>
            <a:r>
              <a:rPr lang="en-US" dirty="0" smtClean="0"/>
              <a:t> </a:t>
            </a:r>
            <a:r>
              <a:rPr lang="en-US" dirty="0" err="1" smtClean="0"/>
              <a:t>Første</a:t>
            </a:r>
            <a:r>
              <a:rPr lang="en-US" dirty="0" smtClean="0"/>
              <a:t> trimester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50143" y="1866900"/>
            <a:ext cx="295093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Gravid </a:t>
            </a:r>
            <a:r>
              <a:rPr lang="en-US" dirty="0" err="1" smtClean="0"/>
              <a:t>Mor</a:t>
            </a:r>
            <a:r>
              <a:rPr lang="en-US" dirty="0" smtClean="0"/>
              <a:t> 2</a:t>
            </a:r>
          </a:p>
          <a:p>
            <a:pPr algn="ctr"/>
            <a:r>
              <a:rPr lang="en-US" dirty="0" err="1" smtClean="0"/>
              <a:t>Svoltperiode</a:t>
            </a:r>
            <a:r>
              <a:rPr lang="en-US" dirty="0" smtClean="0"/>
              <a:t> </a:t>
            </a:r>
            <a:r>
              <a:rPr lang="en-US" dirty="0" err="1" smtClean="0"/>
              <a:t>Tredje</a:t>
            </a:r>
            <a:r>
              <a:rPr lang="en-US" dirty="0" smtClean="0"/>
              <a:t> trimester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1955800" y="2768600"/>
            <a:ext cx="469900" cy="7239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6569343" y="2768600"/>
            <a:ext cx="469900" cy="723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56030" y="3721100"/>
            <a:ext cx="200567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Datter</a:t>
            </a:r>
            <a:r>
              <a:rPr lang="en-US" dirty="0" smtClean="0"/>
              <a:t> 1</a:t>
            </a:r>
          </a:p>
          <a:p>
            <a:pPr algn="ctr"/>
            <a:r>
              <a:rPr lang="en-US" dirty="0" smtClean="0"/>
              <a:t>Normal </a:t>
            </a:r>
            <a:r>
              <a:rPr lang="en-US" dirty="0" err="1" smtClean="0"/>
              <a:t>fødselsvekt</a:t>
            </a:r>
            <a:endParaRPr lang="en-US" dirty="0" smtClean="0"/>
          </a:p>
          <a:p>
            <a:pPr algn="ctr"/>
            <a:r>
              <a:rPr lang="en-US" dirty="0" smtClean="0"/>
              <a:t>Gravid </a:t>
            </a:r>
            <a:r>
              <a:rPr lang="en-US" dirty="0" err="1" smtClean="0"/>
              <a:t>mor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33034" y="3721100"/>
            <a:ext cx="1922672" cy="92333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Datter</a:t>
            </a:r>
            <a:r>
              <a:rPr lang="en-US" dirty="0" smtClean="0"/>
              <a:t> 2</a:t>
            </a:r>
          </a:p>
          <a:p>
            <a:pPr algn="ctr"/>
            <a:r>
              <a:rPr lang="en-US" dirty="0" err="1" smtClean="0"/>
              <a:t>Lågare</a:t>
            </a:r>
            <a:r>
              <a:rPr lang="en-US" dirty="0" smtClean="0"/>
              <a:t> </a:t>
            </a:r>
            <a:r>
              <a:rPr lang="en-US" dirty="0" err="1" smtClean="0"/>
              <a:t>fødselsvekt</a:t>
            </a:r>
            <a:endParaRPr lang="en-US" dirty="0" smtClean="0"/>
          </a:p>
          <a:p>
            <a:pPr algn="ctr"/>
            <a:r>
              <a:rPr lang="en-US" dirty="0" smtClean="0"/>
              <a:t>Gravid </a:t>
            </a:r>
            <a:r>
              <a:rPr lang="en-US" dirty="0" err="1" smtClean="0"/>
              <a:t>mor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1993900" y="4762500"/>
            <a:ext cx="469900" cy="7239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623586" y="4762500"/>
            <a:ext cx="469900" cy="723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1577" y="5765800"/>
            <a:ext cx="311459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Datterdatter</a:t>
            </a:r>
            <a:r>
              <a:rPr lang="en-US" dirty="0" smtClean="0"/>
              <a:t> 1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Sannsynleg</a:t>
            </a:r>
            <a:r>
              <a:rPr lang="en-US" dirty="0" smtClean="0"/>
              <a:t> </a:t>
            </a:r>
            <a:r>
              <a:rPr lang="en-US" dirty="0" err="1" smtClean="0"/>
              <a:t>høgare</a:t>
            </a:r>
            <a:r>
              <a:rPr lang="en-US" dirty="0" smtClean="0"/>
              <a:t> </a:t>
            </a:r>
            <a:r>
              <a:rPr lang="en-US" dirty="0" err="1" smtClean="0"/>
              <a:t>fødselsvekt</a:t>
            </a:r>
            <a:endParaRPr lang="en-US" dirty="0" smtClean="0"/>
          </a:p>
          <a:p>
            <a:pPr algn="ctr"/>
            <a:r>
              <a:rPr lang="en-US" dirty="0" err="1" smtClean="0"/>
              <a:t>enn</a:t>
            </a:r>
            <a:r>
              <a:rPr lang="en-US" dirty="0" smtClean="0"/>
              <a:t> </a:t>
            </a:r>
            <a:r>
              <a:rPr lang="en-US" dirty="0" err="1" smtClean="0"/>
              <a:t>normalt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891532" y="5765800"/>
            <a:ext cx="2005677" cy="646331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Datterdatter</a:t>
            </a:r>
            <a:r>
              <a:rPr lang="en-US" dirty="0" smtClean="0"/>
              <a:t> 2</a:t>
            </a:r>
          </a:p>
          <a:p>
            <a:pPr algn="ctr"/>
            <a:r>
              <a:rPr lang="en-US" dirty="0" smtClean="0"/>
              <a:t>Normal </a:t>
            </a:r>
            <a:r>
              <a:rPr lang="en-US" dirty="0" err="1" smtClean="0"/>
              <a:t>fødselsvekt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32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r="5714"/>
          <a:stretch/>
        </p:blipFill>
        <p:spPr>
          <a:xfrm>
            <a:off x="3341350" y="2716431"/>
            <a:ext cx="2476500" cy="278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9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6290" y="0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rgbClr val="000000"/>
                </a:solidFill>
              </a:rPr>
              <a:t>Epigenetikk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og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arv</a:t>
            </a:r>
            <a:r>
              <a:rPr lang="en-GB" sz="4000" b="1" dirty="0" smtClean="0">
                <a:solidFill>
                  <a:srgbClr val="000000"/>
                </a:solidFill>
              </a:rPr>
              <a:t> 3</a:t>
            </a:r>
            <a:endParaRPr lang="en-GB" sz="4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3211" y="683981"/>
            <a:ext cx="8382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Epigenetisk</a:t>
            </a:r>
            <a:r>
              <a:rPr lang="en-US" sz="2800" dirty="0" smtClean="0"/>
              <a:t> </a:t>
            </a:r>
            <a:r>
              <a:rPr lang="en-US" sz="2800" dirty="0" err="1"/>
              <a:t>f</a:t>
            </a:r>
            <a:r>
              <a:rPr lang="en-US" sz="2800" dirty="0" err="1" smtClean="0"/>
              <a:t>arsarv</a:t>
            </a:r>
            <a:r>
              <a:rPr lang="en-US" sz="2800" dirty="0" smtClean="0"/>
              <a:t> like </a:t>
            </a:r>
            <a:r>
              <a:rPr lang="en-US" sz="2800" dirty="0" err="1" smtClean="0"/>
              <a:t>viktig</a:t>
            </a:r>
            <a:r>
              <a:rPr lang="en-US" sz="2800" dirty="0" smtClean="0"/>
              <a:t> </a:t>
            </a:r>
            <a:r>
              <a:rPr lang="en-US" sz="2800" dirty="0" err="1" smtClean="0"/>
              <a:t>som</a:t>
            </a:r>
            <a:r>
              <a:rPr lang="en-US" sz="2800" dirty="0" smtClean="0"/>
              <a:t> </a:t>
            </a:r>
            <a:r>
              <a:rPr lang="en-US" sz="2800" dirty="0" err="1" smtClean="0"/>
              <a:t>morsarv</a:t>
            </a:r>
            <a:endParaRPr lang="en-US" sz="2800" dirty="0" smtClean="0"/>
          </a:p>
          <a:p>
            <a:pPr algn="ctr"/>
            <a:r>
              <a:rPr lang="en-US" sz="4000" dirty="0" err="1" smtClean="0"/>
              <a:t>ö</a:t>
            </a:r>
            <a:r>
              <a:rPr lang="en-US" sz="2800" dirty="0" err="1" smtClean="0"/>
              <a:t>verkalix</a:t>
            </a:r>
            <a:r>
              <a:rPr lang="en-US" sz="2800" dirty="0" smtClean="0"/>
              <a:t>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en-US" sz="2800" dirty="0" err="1" smtClean="0"/>
              <a:t>Sverige</a:t>
            </a:r>
            <a:r>
              <a:rPr lang="en-US" sz="2800" dirty="0" smtClean="0"/>
              <a:t> 1800 </a:t>
            </a:r>
            <a:r>
              <a:rPr lang="en-US" sz="2800" dirty="0" err="1" smtClean="0"/>
              <a:t>talet</a:t>
            </a:r>
            <a:r>
              <a:rPr lang="en-US" sz="2800" dirty="0" smtClean="0"/>
              <a:t>:</a:t>
            </a:r>
          </a:p>
          <a:p>
            <a:pPr algn="ctr"/>
            <a:r>
              <a:rPr lang="en-US" sz="2800" dirty="0" err="1" smtClean="0"/>
              <a:t>Veksling</a:t>
            </a:r>
            <a:r>
              <a:rPr lang="en-US" sz="2800" dirty="0" smtClean="0"/>
              <a:t> </a:t>
            </a:r>
            <a:r>
              <a:rPr lang="en-US" sz="2800" dirty="0" err="1" smtClean="0"/>
              <a:t>av</a:t>
            </a:r>
            <a:r>
              <a:rPr lang="en-US" sz="2800" dirty="0" smtClean="0"/>
              <a:t> </a:t>
            </a:r>
            <a:r>
              <a:rPr lang="en-US" sz="2800" dirty="0" err="1" smtClean="0"/>
              <a:t>periodar</a:t>
            </a:r>
            <a:r>
              <a:rPr lang="en-US" sz="2800" dirty="0" smtClean="0"/>
              <a:t> med </a:t>
            </a:r>
            <a:r>
              <a:rPr lang="en-US" sz="2800" dirty="0" err="1" smtClean="0"/>
              <a:t>overflod</a:t>
            </a:r>
            <a:r>
              <a:rPr lang="en-US" sz="2800" dirty="0" smtClean="0"/>
              <a:t> </a:t>
            </a:r>
            <a:r>
              <a:rPr lang="en-US" sz="2800" dirty="0" err="1" smtClean="0"/>
              <a:t>og</a:t>
            </a:r>
            <a:r>
              <a:rPr lang="en-US" sz="2800" dirty="0" smtClean="0"/>
              <a:t> </a:t>
            </a:r>
            <a:r>
              <a:rPr lang="en-US" sz="2800" dirty="0" err="1" smtClean="0"/>
              <a:t>svolt</a:t>
            </a:r>
            <a:endParaRPr lang="en-US" sz="2800" dirty="0" smtClean="0"/>
          </a:p>
          <a:p>
            <a:pPr algn="ctr"/>
            <a:r>
              <a:rPr lang="en-US" sz="2800" dirty="0" smtClean="0"/>
              <a:t>Barn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en-US" sz="2800" dirty="0" err="1" smtClean="0"/>
              <a:t>vekstperiode</a:t>
            </a:r>
            <a:r>
              <a:rPr lang="en-US" sz="2800" dirty="0" smtClean="0"/>
              <a:t> 8-12 </a:t>
            </a:r>
            <a:r>
              <a:rPr lang="en-US" sz="2800" dirty="0" err="1" smtClean="0"/>
              <a:t>år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713970" y="2752287"/>
            <a:ext cx="230063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Gut </a:t>
            </a:r>
          </a:p>
          <a:p>
            <a:pPr algn="ctr"/>
            <a:r>
              <a:rPr lang="en-US" dirty="0" err="1" smtClean="0"/>
              <a:t>Barndom</a:t>
            </a:r>
            <a:r>
              <a:rPr lang="en-US" dirty="0" smtClean="0"/>
              <a:t> med lite mat</a:t>
            </a:r>
          </a:p>
        </p:txBody>
      </p:sp>
      <p:sp>
        <p:nvSpPr>
          <p:cNvPr id="7" name="Down Arrow 6"/>
          <p:cNvSpPr/>
          <p:nvPr/>
        </p:nvSpPr>
        <p:spPr>
          <a:xfrm>
            <a:off x="3619047" y="3616821"/>
            <a:ext cx="469900" cy="7239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76800" y="4470400"/>
            <a:ext cx="321696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Son </a:t>
            </a:r>
          </a:p>
          <a:p>
            <a:pPr algn="ctr"/>
            <a:r>
              <a:rPr lang="en-US" dirty="0" err="1" smtClean="0"/>
              <a:t>Liten</a:t>
            </a:r>
            <a:r>
              <a:rPr lang="en-US" dirty="0" smtClean="0"/>
              <a:t> </a:t>
            </a:r>
            <a:r>
              <a:rPr lang="en-US" dirty="0" err="1" smtClean="0"/>
              <a:t>risiko</a:t>
            </a:r>
            <a:r>
              <a:rPr lang="en-US" dirty="0" smtClean="0"/>
              <a:t> for </a:t>
            </a:r>
            <a:r>
              <a:rPr lang="en-US" dirty="0" err="1" smtClean="0"/>
              <a:t>hjarte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karsjukdomar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2702" y="2789077"/>
            <a:ext cx="236134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Gut </a:t>
            </a:r>
          </a:p>
          <a:p>
            <a:pPr algn="ctr"/>
            <a:r>
              <a:rPr lang="en-US" dirty="0" err="1" smtClean="0"/>
              <a:t>Barndom</a:t>
            </a:r>
            <a:r>
              <a:rPr lang="en-US" dirty="0" smtClean="0"/>
              <a:t> med </a:t>
            </a:r>
            <a:r>
              <a:rPr lang="en-US" dirty="0" err="1" smtClean="0"/>
              <a:t>overflod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7137101" y="3616821"/>
            <a:ext cx="469900" cy="723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18249" y="4464734"/>
            <a:ext cx="2901633" cy="92333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Son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soneson</a:t>
            </a:r>
            <a:r>
              <a:rPr lang="en-US" dirty="0" smtClean="0"/>
              <a:t> </a:t>
            </a:r>
          </a:p>
          <a:p>
            <a:pPr algn="ctr"/>
            <a:r>
              <a:rPr lang="en-US" dirty="0" err="1" smtClean="0"/>
              <a:t>Høg</a:t>
            </a:r>
            <a:r>
              <a:rPr lang="en-US" dirty="0" smtClean="0"/>
              <a:t> </a:t>
            </a:r>
            <a:r>
              <a:rPr lang="en-US" dirty="0" err="1" smtClean="0"/>
              <a:t>risiko</a:t>
            </a:r>
            <a:r>
              <a:rPr lang="en-US" dirty="0" smtClean="0"/>
              <a:t> for </a:t>
            </a:r>
            <a:r>
              <a:rPr lang="en-US" dirty="0" err="1" smtClean="0"/>
              <a:t>hjarte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karsjukdomar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4634" y="5388064"/>
            <a:ext cx="857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Ikkje</a:t>
            </a:r>
            <a:r>
              <a:rPr lang="en-US" dirty="0" smtClean="0"/>
              <a:t> </a:t>
            </a:r>
            <a:r>
              <a:rPr lang="en-US" dirty="0" err="1" smtClean="0"/>
              <a:t>berre</a:t>
            </a:r>
            <a:r>
              <a:rPr lang="en-US" dirty="0" smtClean="0"/>
              <a:t> </a:t>
            </a:r>
            <a:r>
              <a:rPr lang="en-US" b="1" dirty="0" err="1" smtClean="0"/>
              <a:t>mødres</a:t>
            </a:r>
            <a:r>
              <a:rPr lang="en-US" b="1" dirty="0" smtClean="0"/>
              <a:t> </a:t>
            </a:r>
            <a:r>
              <a:rPr lang="en-US" dirty="0" err="1" smtClean="0"/>
              <a:t>matvaner</a:t>
            </a:r>
            <a:r>
              <a:rPr lang="en-US" dirty="0" smtClean="0"/>
              <a:t> men:</a:t>
            </a:r>
            <a:endParaRPr lang="en-US" b="1" dirty="0" smtClean="0"/>
          </a:p>
          <a:p>
            <a:pPr algn="ctr"/>
            <a:r>
              <a:rPr lang="en-US" b="1" dirty="0" err="1"/>
              <a:t>f</a:t>
            </a:r>
            <a:r>
              <a:rPr lang="en-US" b="1" dirty="0" err="1" smtClean="0"/>
              <a:t>edres</a:t>
            </a:r>
            <a:r>
              <a:rPr lang="en-US" dirty="0" smtClean="0"/>
              <a:t> </a:t>
            </a:r>
            <a:r>
              <a:rPr lang="en-US" dirty="0" err="1"/>
              <a:t>matvaner</a:t>
            </a:r>
            <a:r>
              <a:rPr lang="en-US" dirty="0"/>
              <a:t>, </a:t>
            </a:r>
            <a:r>
              <a:rPr lang="en-US" dirty="0" err="1" smtClean="0"/>
              <a:t>eventuelt</a:t>
            </a:r>
            <a:r>
              <a:rPr lang="en-US" dirty="0"/>
              <a:t> </a:t>
            </a:r>
            <a:r>
              <a:rPr lang="en-US" dirty="0" err="1" smtClean="0"/>
              <a:t>overvekt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ung</a:t>
            </a:r>
            <a:r>
              <a:rPr lang="en-US" dirty="0"/>
              <a:t> alder, </a:t>
            </a:r>
            <a:r>
              <a:rPr lang="en-US" dirty="0" err="1"/>
              <a:t>kan</a:t>
            </a:r>
            <a:r>
              <a:rPr lang="en-US" dirty="0"/>
              <a:t> ha </a:t>
            </a:r>
            <a:r>
              <a:rPr lang="en-US" dirty="0" err="1"/>
              <a:t>effekter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når</a:t>
            </a:r>
            <a:r>
              <a:rPr lang="en-US" dirty="0"/>
              <a:t> </a:t>
            </a:r>
            <a:r>
              <a:rPr lang="en-US" dirty="0" err="1" smtClean="0"/>
              <a:t>heilt</a:t>
            </a:r>
            <a:r>
              <a:rPr lang="en-US" dirty="0" smtClean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 smtClean="0"/>
              <a:t>barnebarna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-&gt; </a:t>
            </a:r>
            <a:r>
              <a:rPr lang="en-US" dirty="0" err="1" smtClean="0"/>
              <a:t>epigenetisk</a:t>
            </a:r>
            <a:r>
              <a:rPr lang="en-US" dirty="0" smtClean="0"/>
              <a:t> </a:t>
            </a:r>
            <a:r>
              <a:rPr lang="en-US" dirty="0" err="1"/>
              <a:t>modifisering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 smtClean="0"/>
              <a:t>arvematrialet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spermiene</a:t>
            </a:r>
            <a:r>
              <a:rPr lang="en-US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49" y="139389"/>
            <a:ext cx="1787528" cy="410241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0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dirty="0" err="1" smtClean="0"/>
              <a:t>Matrjosjka</a:t>
            </a:r>
            <a:r>
              <a:rPr lang="en-US" dirty="0" smtClean="0"/>
              <a:t> </a:t>
            </a:r>
            <a:r>
              <a:rPr lang="en-US" dirty="0" err="1" smtClean="0"/>
              <a:t>dukke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34</a:t>
            </a:fld>
            <a:endParaRPr lang="en-US" dirty="0"/>
          </a:p>
        </p:txBody>
      </p:sp>
      <p:pic>
        <p:nvPicPr>
          <p:cNvPr id="10" name="Picture 9" descr="EpigenetikkAR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224208"/>
            <a:ext cx="5003800" cy="3716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978951"/>
            <a:ext cx="91440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For </a:t>
            </a:r>
            <a:r>
              <a:rPr lang="en-US" sz="2400" dirty="0" err="1" smtClean="0"/>
              <a:t>å</a:t>
            </a:r>
            <a:r>
              <a:rPr lang="en-US" sz="2400" dirty="0" smtClean="0"/>
              <a:t> </a:t>
            </a:r>
            <a:r>
              <a:rPr lang="en-US" sz="2400" dirty="0" err="1" smtClean="0"/>
              <a:t>faktisk</a:t>
            </a:r>
            <a:r>
              <a:rPr lang="en-US" sz="2400" dirty="0" smtClean="0"/>
              <a:t> </a:t>
            </a:r>
            <a:r>
              <a:rPr lang="en-US" sz="2400" dirty="0" err="1" smtClean="0"/>
              <a:t>bevise</a:t>
            </a:r>
            <a:r>
              <a:rPr lang="en-US" sz="2400" dirty="0" smtClean="0"/>
              <a:t> </a:t>
            </a:r>
            <a:r>
              <a:rPr lang="en-US" sz="2400" dirty="0" err="1" smtClean="0"/>
              <a:t>nedarving</a:t>
            </a:r>
            <a:r>
              <a:rPr lang="en-US" sz="2400" dirty="0" smtClean="0"/>
              <a:t> </a:t>
            </a:r>
            <a:r>
              <a:rPr lang="en-US" sz="2400" dirty="0" err="1" smtClean="0"/>
              <a:t>av</a:t>
            </a:r>
            <a:r>
              <a:rPr lang="en-US" sz="2400" dirty="0" smtClean="0"/>
              <a:t> </a:t>
            </a:r>
            <a:r>
              <a:rPr lang="en-US" sz="2400" dirty="0" err="1" smtClean="0"/>
              <a:t>Epigenetiske</a:t>
            </a:r>
            <a:r>
              <a:rPr lang="en-US" sz="2400" dirty="0" smtClean="0"/>
              <a:t> </a:t>
            </a:r>
            <a:r>
              <a:rPr lang="en-US" sz="2400" dirty="0" err="1" smtClean="0"/>
              <a:t>merker</a:t>
            </a:r>
            <a:r>
              <a:rPr lang="en-US" sz="2400" dirty="0" smtClean="0"/>
              <a:t> 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kvinner</a:t>
            </a:r>
            <a:r>
              <a:rPr lang="en-US" sz="2400" dirty="0" smtClean="0"/>
              <a:t> </a:t>
            </a:r>
            <a:r>
              <a:rPr lang="en-US" sz="2400" dirty="0" err="1" smtClean="0"/>
              <a:t>må</a:t>
            </a:r>
            <a:r>
              <a:rPr lang="en-US" sz="2400" dirty="0" smtClean="0"/>
              <a:t> </a:t>
            </a:r>
            <a:r>
              <a:rPr lang="en-US" sz="2400" dirty="0" err="1" smtClean="0"/>
              <a:t>ein</a:t>
            </a:r>
            <a:r>
              <a:rPr lang="en-US" sz="2400" dirty="0" smtClean="0"/>
              <a:t> </a:t>
            </a:r>
            <a:r>
              <a:rPr lang="en-US" sz="2400" dirty="0" err="1" smtClean="0"/>
              <a:t>difor</a:t>
            </a:r>
            <a:r>
              <a:rPr lang="en-US" sz="2400" dirty="0" smtClean="0"/>
              <a:t> </a:t>
            </a:r>
            <a:r>
              <a:rPr lang="en-US" sz="2400" dirty="0" err="1" smtClean="0"/>
              <a:t>til</a:t>
            </a:r>
            <a:r>
              <a:rPr lang="en-US" sz="2400" dirty="0" smtClean="0"/>
              <a:t> </a:t>
            </a:r>
            <a:r>
              <a:rPr lang="en-US" sz="2400" dirty="0" err="1" smtClean="0"/>
              <a:t>tredje</a:t>
            </a:r>
            <a:r>
              <a:rPr lang="en-US" sz="2400" dirty="0" smtClean="0"/>
              <a:t> </a:t>
            </a:r>
            <a:r>
              <a:rPr lang="en-US" sz="2400" dirty="0" err="1" smtClean="0"/>
              <a:t>generasjon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0" y="931773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b-NO" sz="2400" dirty="0" smtClean="0"/>
              <a:t>Ei gravid kvinne utsatt for </a:t>
            </a:r>
            <a:r>
              <a:rPr lang="nb-NO" sz="2400" dirty="0" err="1" smtClean="0"/>
              <a:t>miljøfaktorar</a:t>
            </a:r>
            <a:r>
              <a:rPr lang="nb-NO" sz="2400" dirty="0" smtClean="0"/>
              <a:t> kan gi epigenetiske forandringer i: Kvinna </a:t>
            </a:r>
            <a:r>
              <a:rPr lang="nb-NO" sz="2400" dirty="0" err="1" smtClean="0"/>
              <a:t>sjølv</a:t>
            </a:r>
            <a:r>
              <a:rPr lang="nb-NO" sz="2400" dirty="0" smtClean="0"/>
              <a:t>, fosteret og kjønnscellene som allerede er danna i fosteret </a:t>
            </a:r>
          </a:p>
        </p:txBody>
      </p:sp>
    </p:spTree>
    <p:extLst>
      <p:ext uri="{BB962C8B-B14F-4D97-AF65-F5344CB8AC3E}">
        <p14:creationId xmlns:p14="http://schemas.microsoft.com/office/powerpoint/2010/main" val="105360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150938"/>
            <a:ext cx="7366000" cy="4704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3533" y="6400810"/>
            <a:ext cx="162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Katrine</a:t>
            </a:r>
            <a:r>
              <a:rPr lang="en-US" dirty="0" smtClean="0"/>
              <a:t> </a:t>
            </a:r>
            <a:r>
              <a:rPr lang="en-US" dirty="0" err="1" smtClean="0"/>
              <a:t>Bjerkan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35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60800" y="3733800"/>
            <a:ext cx="18672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Første</a:t>
            </a:r>
            <a:r>
              <a:rPr lang="en-US" dirty="0" smtClean="0"/>
              <a:t> </a:t>
            </a:r>
            <a:r>
              <a:rPr lang="en-US" dirty="0" err="1" smtClean="0"/>
              <a:t>generasjon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0800" y="5167868"/>
            <a:ext cx="184749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Andre </a:t>
            </a:r>
            <a:r>
              <a:rPr lang="en-US" dirty="0" err="1" smtClean="0"/>
              <a:t>generasjon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dirty="0" err="1" smtClean="0"/>
              <a:t>Matrjosjka</a:t>
            </a:r>
            <a:r>
              <a:rPr lang="en-US" dirty="0" smtClean="0"/>
              <a:t> </a:t>
            </a:r>
            <a:r>
              <a:rPr lang="en-US" dirty="0" err="1" smtClean="0"/>
              <a:t>dukke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855732"/>
            <a:ext cx="7949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I </a:t>
            </a:r>
            <a:r>
              <a:rPr lang="en-US" sz="2800" dirty="0" err="1" smtClean="0"/>
              <a:t>ö</a:t>
            </a:r>
            <a:r>
              <a:rPr lang="en-US" dirty="0" err="1" smtClean="0"/>
              <a:t>verkalix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effekten</a:t>
            </a:r>
            <a:r>
              <a:rPr lang="en-US" dirty="0" smtClean="0"/>
              <a:t> </a:t>
            </a:r>
            <a:r>
              <a:rPr lang="en-US" dirty="0" err="1" smtClean="0"/>
              <a:t>observert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sonesonane</a:t>
            </a:r>
            <a:r>
              <a:rPr lang="en-US" dirty="0" smtClean="0"/>
              <a:t> </a:t>
            </a:r>
            <a:r>
              <a:rPr lang="en-US" dirty="0" err="1" smtClean="0"/>
              <a:t>vera</a:t>
            </a:r>
            <a:r>
              <a:rPr lang="en-US" dirty="0" smtClean="0"/>
              <a:t> </a:t>
            </a:r>
            <a:r>
              <a:rPr lang="en-US" dirty="0" err="1" smtClean="0"/>
              <a:t>inntekt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reell</a:t>
            </a:r>
            <a:r>
              <a:rPr lang="en-US" dirty="0" smtClean="0"/>
              <a:t> </a:t>
            </a:r>
            <a:r>
              <a:rPr lang="en-US" dirty="0" err="1" smtClean="0"/>
              <a:t>epigentisk</a:t>
            </a:r>
            <a:r>
              <a:rPr lang="en-US" dirty="0" smtClean="0"/>
              <a:t> </a:t>
            </a:r>
            <a:r>
              <a:rPr lang="en-US" dirty="0" err="1" smtClean="0"/>
              <a:t>arv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6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81" y="2666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Fravær</a:t>
            </a:r>
            <a:r>
              <a:rPr lang="en-US" b="1" dirty="0" smtClean="0"/>
              <a:t> </a:t>
            </a:r>
            <a:r>
              <a:rPr lang="en-US" b="1" dirty="0" err="1" smtClean="0"/>
              <a:t>av</a:t>
            </a:r>
            <a:r>
              <a:rPr lang="en-US" b="1" dirty="0" smtClean="0"/>
              <a:t> </a:t>
            </a:r>
            <a:r>
              <a:rPr lang="en-US" b="1" dirty="0" err="1" smtClean="0"/>
              <a:t>opprinnelig</a:t>
            </a:r>
            <a:r>
              <a:rPr lang="en-US" b="1" dirty="0" smtClean="0"/>
              <a:t> </a:t>
            </a:r>
            <a:r>
              <a:rPr lang="en-US" b="1" dirty="0" err="1" smtClean="0"/>
              <a:t>eksponering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Epigenetisk</a:t>
            </a:r>
            <a:r>
              <a:rPr lang="en-US" b="1" dirty="0" smtClean="0"/>
              <a:t> </a:t>
            </a:r>
            <a:r>
              <a:rPr lang="en-US" b="1" dirty="0" err="1" smtClean="0"/>
              <a:t>arv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47104" y="6411732"/>
            <a:ext cx="162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Katrine</a:t>
            </a:r>
            <a:r>
              <a:rPr lang="en-US" dirty="0" smtClean="0"/>
              <a:t> </a:t>
            </a:r>
            <a:r>
              <a:rPr lang="en-US" dirty="0" err="1" smtClean="0"/>
              <a:t>Bjerkan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1172"/>
          <a:stretch/>
        </p:blipFill>
        <p:spPr>
          <a:xfrm>
            <a:off x="104746" y="1028636"/>
            <a:ext cx="2114130" cy="2765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9595" r="2722"/>
          <a:stretch/>
        </p:blipFill>
        <p:spPr>
          <a:xfrm>
            <a:off x="7190182" y="1028636"/>
            <a:ext cx="1940987" cy="2600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589" y="1947959"/>
            <a:ext cx="5852684" cy="426046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7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2564"/>
          <a:stretch/>
        </p:blipFill>
        <p:spPr>
          <a:xfrm>
            <a:off x="0" y="292100"/>
            <a:ext cx="9144000" cy="322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1143000"/>
          </a:xfrm>
          <a:solidFill>
            <a:srgbClr val="FFFFFF"/>
          </a:solidFill>
        </p:spPr>
        <p:txBody>
          <a:bodyPr/>
          <a:lstStyle/>
          <a:p>
            <a:r>
              <a:rPr lang="en-US" dirty="0" err="1" smtClean="0"/>
              <a:t>Slapp</a:t>
            </a:r>
            <a:r>
              <a:rPr lang="en-US" dirty="0" smtClean="0"/>
              <a:t> </a:t>
            </a:r>
            <a:r>
              <a:rPr lang="en-US" dirty="0" err="1" smtClean="0"/>
              <a:t>frå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 med </a:t>
            </a:r>
            <a:r>
              <a:rPr lang="en-US" dirty="0" err="1" smtClean="0"/>
              <a:t>skrekken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745468"/>
            <a:ext cx="9055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 err="1"/>
              <a:t>Nitidig</a:t>
            </a:r>
            <a:r>
              <a:rPr lang="nb-NO" dirty="0"/>
              <a:t> og nøyaktig eksperimentell design er </a:t>
            </a:r>
            <a:r>
              <a:rPr lang="nb-NO" dirty="0" smtClean="0"/>
              <a:t>påkrevd </a:t>
            </a:r>
            <a:r>
              <a:rPr lang="nb-NO" dirty="0"/>
              <a:t>for å kunne bevise at transgenerasjonelle effekter nedarves uavhengig av DNA og medieres av epigenetiske merker</a:t>
            </a:r>
            <a:r>
              <a:rPr lang="nb-NO" dirty="0" smtClean="0">
                <a:effectLst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nb-NO" dirty="0"/>
          </a:p>
          <a:p>
            <a:pPr marL="285750" indent="-285750">
              <a:buFont typeface="Arial"/>
              <a:buChar char="•"/>
            </a:pPr>
            <a:r>
              <a:rPr lang="nb-NO" dirty="0" smtClean="0"/>
              <a:t>Forskere i Atlanta brukte innavla mus som modell og</a:t>
            </a:r>
          </a:p>
          <a:p>
            <a:r>
              <a:rPr lang="nb-NO" dirty="0" smtClean="0"/>
              <a:t>forbandt </a:t>
            </a:r>
            <a:r>
              <a:rPr lang="nb-NO" dirty="0" err="1" smtClean="0"/>
              <a:t>mandellukt</a:t>
            </a:r>
            <a:r>
              <a:rPr lang="nb-NO" dirty="0" smtClean="0"/>
              <a:t> med skrekk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4384675"/>
            <a:ext cx="2286000" cy="2336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94500" y="6536809"/>
            <a:ext cx="1584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Dias and </a:t>
            </a:r>
            <a:r>
              <a:rPr lang="en-US" sz="1200" dirty="0" err="1"/>
              <a:t>Ressler</a:t>
            </a:r>
            <a:r>
              <a:rPr lang="en-US" sz="1200" dirty="0"/>
              <a:t>, 2014</a:t>
            </a:r>
            <a:r>
              <a:rPr lang="nb-NO" sz="1200" dirty="0" smtClean="0">
                <a:effectLst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790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85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Nedarva</a:t>
            </a:r>
            <a:r>
              <a:rPr lang="en-US" dirty="0" smtClean="0"/>
              <a:t> </a:t>
            </a:r>
            <a:r>
              <a:rPr lang="en-US" dirty="0" err="1" smtClean="0"/>
              <a:t>skrekkrespons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r>
              <a:rPr lang="en-US" dirty="0" err="1" smtClean="0"/>
              <a:t>andelukt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Epigenetikk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Arv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934"/>
          <a:stretch/>
        </p:blipFill>
        <p:spPr>
          <a:xfrm>
            <a:off x="1879600" y="1651000"/>
            <a:ext cx="2682025" cy="194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2171700"/>
            <a:ext cx="419100" cy="465099"/>
          </a:xfrm>
          <a:prstGeom prst="rect">
            <a:avLst/>
          </a:prstGeom>
        </p:spPr>
      </p:pic>
      <p:sp>
        <p:nvSpPr>
          <p:cNvPr id="9" name="Lightning Bolt 8"/>
          <p:cNvSpPr/>
          <p:nvPr/>
        </p:nvSpPr>
        <p:spPr>
          <a:xfrm flipH="1">
            <a:off x="3987800" y="1663700"/>
            <a:ext cx="914400" cy="914400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425" y="923996"/>
            <a:ext cx="711200" cy="727004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3647224" y="884428"/>
            <a:ext cx="1115275" cy="804672"/>
          </a:xfrm>
          <a:prstGeom prst="cloudCallout">
            <a:avLst>
              <a:gd name="adj1" fmla="val -44444"/>
              <a:gd name="adj2" fmla="val 13505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3987800" y="1689100"/>
            <a:ext cx="914400" cy="914400"/>
          </a:xfrm>
          <a:prstGeom prst="mathMultiply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5075" y="3834368"/>
            <a:ext cx="18672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Første</a:t>
            </a:r>
            <a:r>
              <a:rPr lang="en-US" dirty="0" smtClean="0"/>
              <a:t> </a:t>
            </a:r>
            <a:r>
              <a:rPr lang="en-US" dirty="0" err="1" smtClean="0"/>
              <a:t>generasjon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5028168"/>
            <a:ext cx="184749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Andre </a:t>
            </a:r>
            <a:r>
              <a:rPr lang="en-US" dirty="0" err="1" smtClean="0"/>
              <a:t>generasjon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barnebarna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1934"/>
          <a:stretch/>
        </p:blipFill>
        <p:spPr>
          <a:xfrm>
            <a:off x="2563075" y="3712972"/>
            <a:ext cx="2044650" cy="14813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75" y="4233673"/>
            <a:ext cx="319502" cy="3545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365" y="3139096"/>
            <a:ext cx="542186" cy="554234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3942965" y="3099528"/>
            <a:ext cx="819534" cy="613444"/>
          </a:xfrm>
          <a:prstGeom prst="cloudCallout">
            <a:avLst>
              <a:gd name="adj1" fmla="val -44444"/>
              <a:gd name="adj2" fmla="val 13505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1934"/>
          <a:stretch/>
        </p:blipFill>
        <p:spPr>
          <a:xfrm>
            <a:off x="2624899" y="5305045"/>
            <a:ext cx="2044650" cy="14813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899" y="5825746"/>
            <a:ext cx="319502" cy="35457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3942965" y="4795724"/>
            <a:ext cx="819534" cy="613444"/>
          </a:xfrm>
          <a:prstGeom prst="cloudCallout">
            <a:avLst>
              <a:gd name="adj1" fmla="val -44444"/>
              <a:gd name="adj2" fmla="val 13505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339" y="4892002"/>
            <a:ext cx="453760" cy="463843"/>
          </a:xfrm>
          <a:prstGeom prst="rect">
            <a:avLst/>
          </a:prstGeom>
        </p:spPr>
      </p:pic>
      <p:sp>
        <p:nvSpPr>
          <p:cNvPr id="25" name="Explosion 1 24"/>
          <p:cNvSpPr/>
          <p:nvPr/>
        </p:nvSpPr>
        <p:spPr>
          <a:xfrm>
            <a:off x="5816600" y="3834368"/>
            <a:ext cx="2870200" cy="9144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Skrekk</a:t>
            </a:r>
            <a:endParaRPr lang="en-US" dirty="0"/>
          </a:p>
        </p:txBody>
      </p:sp>
      <p:sp>
        <p:nvSpPr>
          <p:cNvPr id="26" name="Explosion 1 25"/>
          <p:cNvSpPr/>
          <p:nvPr/>
        </p:nvSpPr>
        <p:spPr>
          <a:xfrm>
            <a:off x="5816600" y="5315684"/>
            <a:ext cx="2870200" cy="9144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Skrekk</a:t>
            </a:r>
            <a:endParaRPr lang="en-US" dirty="0"/>
          </a:p>
        </p:txBody>
      </p:sp>
      <p:sp>
        <p:nvSpPr>
          <p:cNvPr id="27" name="Explosion 1 26"/>
          <p:cNvSpPr/>
          <p:nvPr/>
        </p:nvSpPr>
        <p:spPr>
          <a:xfrm>
            <a:off x="5816600" y="1954768"/>
            <a:ext cx="2870200" cy="9144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Skrekk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34099" y="6180316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nb-NO" dirty="0"/>
              <a:t>Barnebarna var altså redde for en lukt bestefedrene hadde assosiert med </a:t>
            </a:r>
            <a:r>
              <a:rPr lang="nb-NO" dirty="0" smtClean="0"/>
              <a:t>smerte!</a:t>
            </a:r>
            <a:r>
              <a:rPr lang="nb-NO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3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857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Ikkje</a:t>
            </a:r>
            <a:r>
              <a:rPr lang="en-US" dirty="0" smtClean="0"/>
              <a:t> </a:t>
            </a:r>
            <a:r>
              <a:rPr lang="en-US" dirty="0" err="1" smtClean="0"/>
              <a:t>sosial</a:t>
            </a:r>
            <a:r>
              <a:rPr lang="en-US" dirty="0" smtClean="0"/>
              <a:t> </a:t>
            </a:r>
            <a:r>
              <a:rPr lang="en-US" dirty="0" err="1" smtClean="0"/>
              <a:t>overføring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læring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Epigenetikk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Arv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934"/>
          <a:stretch/>
        </p:blipFill>
        <p:spPr>
          <a:xfrm>
            <a:off x="1879600" y="1651000"/>
            <a:ext cx="2682025" cy="194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2171700"/>
            <a:ext cx="419100" cy="465099"/>
          </a:xfrm>
          <a:prstGeom prst="rect">
            <a:avLst/>
          </a:prstGeom>
        </p:spPr>
      </p:pic>
      <p:sp>
        <p:nvSpPr>
          <p:cNvPr id="9" name="Lightning Bolt 8"/>
          <p:cNvSpPr/>
          <p:nvPr/>
        </p:nvSpPr>
        <p:spPr>
          <a:xfrm flipH="1">
            <a:off x="3987800" y="1663700"/>
            <a:ext cx="914400" cy="914400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425" y="923996"/>
            <a:ext cx="711200" cy="727004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3647224" y="884428"/>
            <a:ext cx="1115275" cy="804672"/>
          </a:xfrm>
          <a:prstGeom prst="cloudCallout">
            <a:avLst>
              <a:gd name="adj1" fmla="val -44444"/>
              <a:gd name="adj2" fmla="val 13505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3987800" y="1689100"/>
            <a:ext cx="914400" cy="914400"/>
          </a:xfrm>
          <a:prstGeom prst="mathMultiply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5075" y="3834368"/>
            <a:ext cx="18672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Første</a:t>
            </a:r>
            <a:r>
              <a:rPr lang="en-US" dirty="0" smtClean="0"/>
              <a:t> </a:t>
            </a:r>
            <a:r>
              <a:rPr lang="en-US" dirty="0" err="1" smtClean="0"/>
              <a:t>generasjon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5028168"/>
            <a:ext cx="184749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Andre </a:t>
            </a:r>
            <a:r>
              <a:rPr lang="en-US" dirty="0" err="1" smtClean="0"/>
              <a:t>generasjon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barnebarna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1934"/>
          <a:stretch/>
        </p:blipFill>
        <p:spPr>
          <a:xfrm>
            <a:off x="2563075" y="3712972"/>
            <a:ext cx="2044650" cy="14813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75" y="4233673"/>
            <a:ext cx="319502" cy="3545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365" y="3139096"/>
            <a:ext cx="542186" cy="554234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3942965" y="3099528"/>
            <a:ext cx="819534" cy="613444"/>
          </a:xfrm>
          <a:prstGeom prst="cloudCallout">
            <a:avLst>
              <a:gd name="adj1" fmla="val -44444"/>
              <a:gd name="adj2" fmla="val 13505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1934"/>
          <a:stretch/>
        </p:blipFill>
        <p:spPr>
          <a:xfrm>
            <a:off x="2624899" y="5305045"/>
            <a:ext cx="2044650" cy="14813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899" y="5825746"/>
            <a:ext cx="319502" cy="35457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3942965" y="4795724"/>
            <a:ext cx="819534" cy="613444"/>
          </a:xfrm>
          <a:prstGeom prst="cloudCallout">
            <a:avLst>
              <a:gd name="adj1" fmla="val -44444"/>
              <a:gd name="adj2" fmla="val 13505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339" y="4892002"/>
            <a:ext cx="453760" cy="463843"/>
          </a:xfrm>
          <a:prstGeom prst="rect">
            <a:avLst/>
          </a:prstGeom>
        </p:spPr>
      </p:pic>
      <p:sp>
        <p:nvSpPr>
          <p:cNvPr id="25" name="Explosion 1 24"/>
          <p:cNvSpPr/>
          <p:nvPr/>
        </p:nvSpPr>
        <p:spPr>
          <a:xfrm>
            <a:off x="5816600" y="3834368"/>
            <a:ext cx="2870200" cy="9144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Skrekk</a:t>
            </a:r>
            <a:endParaRPr lang="en-US" dirty="0"/>
          </a:p>
        </p:txBody>
      </p:sp>
      <p:sp>
        <p:nvSpPr>
          <p:cNvPr id="26" name="Explosion 1 25"/>
          <p:cNvSpPr/>
          <p:nvPr/>
        </p:nvSpPr>
        <p:spPr>
          <a:xfrm>
            <a:off x="5816600" y="5315684"/>
            <a:ext cx="2870200" cy="9144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Skrekk</a:t>
            </a:r>
            <a:endParaRPr lang="en-US" dirty="0"/>
          </a:p>
        </p:txBody>
      </p:sp>
      <p:sp>
        <p:nvSpPr>
          <p:cNvPr id="27" name="Explosion 1 26"/>
          <p:cNvSpPr/>
          <p:nvPr/>
        </p:nvSpPr>
        <p:spPr>
          <a:xfrm>
            <a:off x="5816600" y="1651000"/>
            <a:ext cx="2870200" cy="9144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Skrekk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095365" y="6180316"/>
            <a:ext cx="501073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b-NO" dirty="0" smtClean="0"/>
              <a:t>Same resultat som sist, og faktisk overføring av</a:t>
            </a:r>
          </a:p>
          <a:p>
            <a:r>
              <a:rPr lang="nb-NO" dirty="0" smtClean="0"/>
              <a:t>epigenetiske merker på </a:t>
            </a:r>
            <a:r>
              <a:rPr lang="nb-NO" dirty="0" err="1" smtClean="0"/>
              <a:t>mandelluktereseptor</a:t>
            </a:r>
            <a:r>
              <a:rPr lang="nb-NO" dirty="0" smtClean="0"/>
              <a:t> genet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19700" y="2768426"/>
            <a:ext cx="34671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vitro </a:t>
            </a:r>
            <a:r>
              <a:rPr lang="en-US" dirty="0" err="1" smtClean="0"/>
              <a:t>fertilisering</a:t>
            </a:r>
            <a:endParaRPr lang="en-US" dirty="0" smtClean="0"/>
          </a:p>
          <a:p>
            <a:pPr algn="ctr"/>
            <a:r>
              <a:rPr lang="en-US" dirty="0" err="1" smtClean="0"/>
              <a:t>Ingen</a:t>
            </a:r>
            <a:r>
              <a:rPr lang="en-US" dirty="0" smtClean="0"/>
              <a:t> </a:t>
            </a:r>
            <a:r>
              <a:rPr lang="en-US" dirty="0" err="1" smtClean="0"/>
              <a:t>kontakt</a:t>
            </a:r>
            <a:r>
              <a:rPr lang="en-US" dirty="0" smtClean="0"/>
              <a:t> </a:t>
            </a:r>
            <a:r>
              <a:rPr lang="en-US" dirty="0" err="1" smtClean="0"/>
              <a:t>mellom</a:t>
            </a:r>
            <a:r>
              <a:rPr lang="en-US" dirty="0" smtClean="0"/>
              <a:t> far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mor</a:t>
            </a:r>
            <a:endParaRPr lang="en-US" dirty="0" smtClean="0"/>
          </a:p>
          <a:p>
            <a:pPr algn="ctr"/>
            <a:r>
              <a:rPr lang="en-US" dirty="0" smtClean="0"/>
              <a:t>far </a:t>
            </a:r>
            <a:r>
              <a:rPr lang="en-US" dirty="0" err="1" smtClean="0"/>
              <a:t>og</a:t>
            </a:r>
            <a:r>
              <a:rPr lang="en-US" dirty="0" smtClean="0"/>
              <a:t> barn/</a:t>
            </a:r>
            <a:r>
              <a:rPr lang="en-US" dirty="0" err="1" smtClean="0"/>
              <a:t>barnebarn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3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9812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5135880"/>
            <a:ext cx="3556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Klokere</a:t>
            </a:r>
            <a:r>
              <a:rPr lang="en-US" dirty="0" smtClean="0"/>
              <a:t>, </a:t>
            </a:r>
            <a:r>
              <a:rPr lang="en-US" dirty="0" err="1" smtClean="0"/>
              <a:t>sunnere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lykkeligere</a:t>
            </a:r>
            <a:r>
              <a:rPr lang="en-US" dirty="0" smtClean="0"/>
              <a:t>: </a:t>
            </a:r>
            <a:r>
              <a:rPr lang="en-US" dirty="0" err="1" smtClean="0"/>
              <a:t>Korleis</a:t>
            </a:r>
            <a:r>
              <a:rPr lang="en-US" dirty="0" smtClean="0"/>
              <a:t> me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overliste</a:t>
            </a:r>
            <a:r>
              <a:rPr lang="en-US" dirty="0" smtClean="0"/>
              <a:t> </a:t>
            </a:r>
            <a:r>
              <a:rPr lang="en-US" dirty="0" err="1" smtClean="0"/>
              <a:t>arvematerialet</a:t>
            </a:r>
            <a:r>
              <a:rPr lang="en-US" dirty="0" smtClean="0"/>
              <a:t> </a:t>
            </a:r>
            <a:r>
              <a:rPr lang="en-US" dirty="0" err="1" smtClean="0"/>
              <a:t>vårt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1799" y="6467800"/>
            <a:ext cx="88170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(http://</a:t>
            </a:r>
            <a:r>
              <a:rPr lang="en-US" sz="900" dirty="0" err="1" smtClean="0"/>
              <a:t>www.spiegel.de</a:t>
            </a:r>
            <a:r>
              <a:rPr lang="en-US" sz="900" dirty="0" smtClean="0"/>
              <a:t>/</a:t>
            </a:r>
            <a:r>
              <a:rPr lang="en-US" sz="900" dirty="0" err="1" smtClean="0"/>
              <a:t>spiegel</a:t>
            </a:r>
            <a:r>
              <a:rPr lang="en-US" sz="900" dirty="0" smtClean="0"/>
              <a:t>/print/index-2010-32.html; http://</a:t>
            </a:r>
            <a:r>
              <a:rPr lang="en-US" sz="900" dirty="0" err="1" smtClean="0"/>
              <a:t>www.timecoverstore.com</a:t>
            </a:r>
            <a:r>
              <a:rPr lang="en-US" sz="900" dirty="0" smtClean="0"/>
              <a:t>/product/why-your-dna-isnt-your-destiny-2010-01-18/ ) 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>
          <a:xfrm>
            <a:off x="4864100" y="5159494"/>
            <a:ext cx="3556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“Dine </a:t>
            </a:r>
            <a:r>
              <a:rPr lang="en-US" dirty="0" err="1" smtClean="0"/>
              <a:t>valg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endre</a:t>
            </a:r>
            <a:r>
              <a:rPr lang="en-US" dirty="0" smtClean="0"/>
              <a:t> </a:t>
            </a:r>
            <a:r>
              <a:rPr lang="en-US" dirty="0" err="1" smtClean="0"/>
              <a:t>genene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r>
              <a:rPr lang="en-US" dirty="0" smtClean="0"/>
              <a:t> - </a:t>
            </a:r>
            <a:r>
              <a:rPr lang="en-US" dirty="0" err="1" smtClean="0"/>
              <a:t>og</a:t>
            </a:r>
            <a:r>
              <a:rPr lang="en-US" dirty="0" smtClean="0"/>
              <a:t> dine barn”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12900" y="-50800"/>
            <a:ext cx="6483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Epigenetiske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krigsoverskrifter</a:t>
            </a:r>
            <a:endParaRPr lang="en-US" sz="4000" b="1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5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Fortsatt</a:t>
            </a:r>
            <a:r>
              <a:rPr lang="en-US" b="1" dirty="0" smtClean="0"/>
              <a:t> </a:t>
            </a:r>
            <a:r>
              <a:rPr lang="en-US" b="1" dirty="0" err="1" smtClean="0"/>
              <a:t>kontroversiellt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1" y="1481138"/>
            <a:ext cx="5791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Forssøket</a:t>
            </a:r>
            <a:r>
              <a:rPr lang="en-US" dirty="0" smtClean="0"/>
              <a:t> med </a:t>
            </a:r>
            <a:r>
              <a:rPr lang="en-US" dirty="0" err="1" smtClean="0"/>
              <a:t>skrekk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mandellukt</a:t>
            </a:r>
            <a:r>
              <a:rPr lang="en-US" dirty="0" smtClean="0"/>
              <a:t> </a:t>
            </a:r>
            <a:r>
              <a:rPr lang="en-US" dirty="0" err="1" smtClean="0"/>
              <a:t>gir</a:t>
            </a:r>
            <a:r>
              <a:rPr lang="en-US" dirty="0" smtClean="0"/>
              <a:t> </a:t>
            </a:r>
            <a:r>
              <a:rPr lang="en-US" dirty="0" err="1" smtClean="0"/>
              <a:t>fleire</a:t>
            </a:r>
            <a:r>
              <a:rPr lang="en-US" dirty="0" smtClean="0"/>
              <a:t> </a:t>
            </a:r>
            <a:r>
              <a:rPr lang="en-US" dirty="0" err="1" smtClean="0"/>
              <a:t>spørsmål</a:t>
            </a:r>
            <a:r>
              <a:rPr lang="en-US" dirty="0" smtClean="0"/>
              <a:t> </a:t>
            </a:r>
            <a:r>
              <a:rPr lang="en-US" dirty="0" err="1" smtClean="0"/>
              <a:t>enn</a:t>
            </a:r>
            <a:r>
              <a:rPr lang="en-US" dirty="0" smtClean="0"/>
              <a:t> </a:t>
            </a:r>
            <a:r>
              <a:rPr lang="en-US" dirty="0" err="1" smtClean="0"/>
              <a:t>svar</a:t>
            </a:r>
            <a:r>
              <a:rPr lang="en-US" dirty="0" smtClean="0"/>
              <a:t>!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Epigenetiske</a:t>
            </a:r>
            <a:r>
              <a:rPr lang="en-US" dirty="0" smtClean="0"/>
              <a:t> </a:t>
            </a:r>
            <a:r>
              <a:rPr lang="en-US" dirty="0" err="1" smtClean="0"/>
              <a:t>forskjeller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mandellukt</a:t>
            </a:r>
            <a:r>
              <a:rPr lang="en-US" dirty="0" smtClean="0"/>
              <a:t> genet </a:t>
            </a:r>
            <a:r>
              <a:rPr lang="en-US" dirty="0" err="1" smtClean="0"/>
              <a:t>fantes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u="sng" dirty="0" smtClean="0"/>
              <a:t>sperm</a:t>
            </a:r>
            <a:r>
              <a:rPr lang="en-US" dirty="0" smtClean="0"/>
              <a:t> men 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ikkje</a:t>
            </a:r>
            <a:r>
              <a:rPr lang="en-US" dirty="0" smtClean="0"/>
              <a:t> </a:t>
            </a:r>
            <a:r>
              <a:rPr lang="en-US" dirty="0" err="1" smtClean="0"/>
              <a:t>observert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sensoriske</a:t>
            </a:r>
            <a:r>
              <a:rPr lang="en-US" dirty="0" smtClean="0"/>
              <a:t> </a:t>
            </a:r>
            <a:r>
              <a:rPr lang="en-US" dirty="0" err="1" smtClean="0"/>
              <a:t>organet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barnebarnet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anna</a:t>
            </a:r>
            <a:r>
              <a:rPr lang="en-US" dirty="0" smtClean="0"/>
              <a:t> </a:t>
            </a:r>
            <a:r>
              <a:rPr lang="en-US" dirty="0" err="1" smtClean="0"/>
              <a:t>studie</a:t>
            </a:r>
            <a:r>
              <a:rPr lang="en-US" dirty="0" smtClean="0"/>
              <a:t> </a:t>
            </a:r>
            <a:r>
              <a:rPr lang="en-US" dirty="0" err="1" smtClean="0"/>
              <a:t>fann</a:t>
            </a:r>
            <a:r>
              <a:rPr lang="en-US" dirty="0" smtClean="0"/>
              <a:t> at </a:t>
            </a:r>
            <a:r>
              <a:rPr lang="en-US" dirty="0" err="1" smtClean="0"/>
              <a:t>eit</a:t>
            </a:r>
            <a:r>
              <a:rPr lang="en-US" dirty="0" smtClean="0"/>
              <a:t> </a:t>
            </a:r>
            <a:r>
              <a:rPr lang="en-US" dirty="0" err="1" smtClean="0"/>
              <a:t>ikkje-kodande</a:t>
            </a:r>
            <a:r>
              <a:rPr lang="en-US" dirty="0" smtClean="0"/>
              <a:t> RNA </a:t>
            </a:r>
            <a:r>
              <a:rPr lang="en-US" dirty="0" err="1" smtClean="0"/>
              <a:t>følde</a:t>
            </a:r>
            <a:r>
              <a:rPr lang="en-US" dirty="0" smtClean="0"/>
              <a:t> </a:t>
            </a:r>
            <a:r>
              <a:rPr lang="en-US" dirty="0" err="1" smtClean="0"/>
              <a:t>spermcellene</a:t>
            </a:r>
            <a:r>
              <a:rPr lang="en-US" dirty="0" smtClean="0"/>
              <a:t> </a:t>
            </a:r>
            <a:r>
              <a:rPr lang="en-US" dirty="0" err="1" smtClean="0"/>
              <a:t>frå</a:t>
            </a:r>
            <a:r>
              <a:rPr lang="en-US" dirty="0" smtClean="0"/>
              <a:t> </a:t>
            </a:r>
            <a:r>
              <a:rPr lang="en-US" dirty="0" err="1" smtClean="0"/>
              <a:t>hannar</a:t>
            </a:r>
            <a:r>
              <a:rPr lang="en-US" dirty="0" smtClean="0"/>
              <a:t> </a:t>
            </a:r>
            <a:r>
              <a:rPr lang="en-US" dirty="0" err="1" smtClean="0"/>
              <a:t>utsatt</a:t>
            </a:r>
            <a:r>
              <a:rPr lang="en-US" dirty="0" smtClean="0"/>
              <a:t> for </a:t>
            </a:r>
            <a:r>
              <a:rPr lang="en-US" dirty="0" err="1" smtClean="0"/>
              <a:t>elektrosjokk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Mekanistisk</a:t>
            </a:r>
            <a:r>
              <a:rPr lang="en-US" dirty="0" smtClean="0"/>
              <a:t> </a:t>
            </a:r>
            <a:r>
              <a:rPr lang="en-US" dirty="0" err="1" smtClean="0"/>
              <a:t>så</a:t>
            </a:r>
            <a:r>
              <a:rPr lang="en-US" dirty="0" smtClean="0"/>
              <a:t> </a:t>
            </a:r>
            <a:r>
              <a:rPr lang="en-US" dirty="0" err="1" smtClean="0"/>
              <a:t>må</a:t>
            </a:r>
            <a:r>
              <a:rPr lang="en-US" dirty="0" smtClean="0"/>
              <a:t> </a:t>
            </a:r>
            <a:r>
              <a:rPr lang="en-US" dirty="0" err="1" smtClean="0"/>
              <a:t>dette</a:t>
            </a:r>
            <a:r>
              <a:rPr lang="en-US" dirty="0" smtClean="0"/>
              <a:t> </a:t>
            </a:r>
            <a:r>
              <a:rPr lang="en-US" dirty="0" err="1" smtClean="0"/>
              <a:t>undersøkjast</a:t>
            </a:r>
            <a:r>
              <a:rPr lang="en-US" dirty="0" smtClean="0"/>
              <a:t> </a:t>
            </a:r>
            <a:r>
              <a:rPr lang="en-US" dirty="0" err="1" smtClean="0"/>
              <a:t>nærare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12735" y="6356350"/>
            <a:ext cx="12490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Gapp</a:t>
            </a:r>
            <a:r>
              <a:rPr lang="en-US" sz="1200" dirty="0"/>
              <a:t> et al., 2014</a:t>
            </a:r>
            <a:r>
              <a:rPr lang="nb-NO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25500" y="5110897"/>
            <a:ext cx="8027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Me </a:t>
            </a:r>
            <a:r>
              <a:rPr lang="en-US" sz="2400" dirty="0" err="1" smtClean="0"/>
              <a:t>har</a:t>
            </a:r>
            <a:r>
              <a:rPr lang="en-US" sz="2400" dirty="0" smtClean="0"/>
              <a:t> </a:t>
            </a:r>
            <a:r>
              <a:rPr lang="en-US" sz="2400" dirty="0" err="1" smtClean="0"/>
              <a:t>langt</a:t>
            </a:r>
            <a:r>
              <a:rPr lang="en-US" sz="2400" dirty="0" smtClean="0"/>
              <a:t> </a:t>
            </a:r>
            <a:r>
              <a:rPr lang="en-US" sz="2400" dirty="0" err="1" smtClean="0"/>
              <a:t>igjen</a:t>
            </a:r>
            <a:r>
              <a:rPr lang="en-US" sz="2400" dirty="0" smtClean="0"/>
              <a:t> for </a:t>
            </a:r>
            <a:r>
              <a:rPr lang="en-US" sz="2400" dirty="0" err="1" smtClean="0"/>
              <a:t>å</a:t>
            </a:r>
            <a:r>
              <a:rPr lang="en-US" sz="2400" dirty="0" smtClean="0"/>
              <a:t> </a:t>
            </a:r>
            <a:r>
              <a:rPr lang="en-US" sz="2400" dirty="0" err="1" smtClean="0"/>
              <a:t>forstå</a:t>
            </a:r>
            <a:r>
              <a:rPr lang="en-US" sz="2400" dirty="0" smtClean="0"/>
              <a:t> </a:t>
            </a:r>
            <a:r>
              <a:rPr lang="en-US" sz="2400" dirty="0" err="1" smtClean="0"/>
              <a:t>epigenetiske</a:t>
            </a:r>
            <a:r>
              <a:rPr lang="en-US" sz="2400" dirty="0" smtClean="0"/>
              <a:t> </a:t>
            </a:r>
            <a:r>
              <a:rPr lang="en-US" sz="2400" dirty="0" err="1" smtClean="0"/>
              <a:t>mekanismar</a:t>
            </a:r>
            <a:r>
              <a:rPr lang="en-US" sz="2400" dirty="0" smtClean="0"/>
              <a:t> </a:t>
            </a:r>
            <a:r>
              <a:rPr lang="en-US" sz="2400" dirty="0" err="1" smtClean="0"/>
              <a:t>knytta</a:t>
            </a:r>
            <a:endParaRPr lang="en-US" sz="2400" dirty="0" smtClean="0"/>
          </a:p>
          <a:p>
            <a:pPr algn="ctr"/>
            <a:r>
              <a:rPr lang="en-US" sz="2400" dirty="0" err="1" smtClean="0"/>
              <a:t>til</a:t>
            </a:r>
            <a:r>
              <a:rPr lang="en-US" sz="2400" dirty="0" smtClean="0"/>
              <a:t> </a:t>
            </a:r>
            <a:r>
              <a:rPr lang="en-US" sz="2400" dirty="0" err="1" smtClean="0"/>
              <a:t>epigenetisk</a:t>
            </a:r>
            <a:r>
              <a:rPr lang="en-US" sz="2400" dirty="0" smtClean="0"/>
              <a:t> </a:t>
            </a:r>
            <a:r>
              <a:rPr lang="en-US" sz="2400" dirty="0" err="1" smtClean="0"/>
              <a:t>arv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790700"/>
            <a:ext cx="2948019" cy="24003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5882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07" y="5305255"/>
            <a:ext cx="1638300" cy="1559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756" y="159708"/>
            <a:ext cx="8804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i="1" dirty="0" err="1" smtClean="0">
                <a:solidFill>
                  <a:srgbClr val="000000"/>
                </a:solidFill>
              </a:rPr>
              <a:t>Kan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livsførsla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til</a:t>
            </a:r>
            <a:r>
              <a:rPr lang="en-GB" sz="4000" b="1" i="1" dirty="0" smtClean="0">
                <a:solidFill>
                  <a:srgbClr val="000000"/>
                </a:solidFill>
              </a:rPr>
              <a:t> dine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besteforeldre</a:t>
            </a:r>
            <a:endParaRPr lang="en-GB" sz="4000" b="1" i="1" dirty="0" smtClean="0">
              <a:solidFill>
                <a:srgbClr val="000000"/>
              </a:solidFill>
            </a:endParaRPr>
          </a:p>
          <a:p>
            <a:pPr algn="ctr"/>
            <a:r>
              <a:rPr lang="en-GB" sz="4000" b="1" i="1" dirty="0" err="1" smtClean="0">
                <a:solidFill>
                  <a:srgbClr val="000000"/>
                </a:solidFill>
              </a:rPr>
              <a:t>påverka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deg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og</a:t>
            </a:r>
            <a:r>
              <a:rPr lang="en-GB" sz="4000" b="1" i="1" dirty="0" smtClean="0">
                <a:solidFill>
                  <a:srgbClr val="000000"/>
                </a:solidFill>
              </a:rPr>
              <a:t> di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helse</a:t>
            </a:r>
            <a:r>
              <a:rPr lang="en-GB" sz="4000" b="1" i="1" dirty="0" smtClean="0">
                <a:solidFill>
                  <a:srgbClr val="000000"/>
                </a:solidFill>
              </a:rPr>
              <a:t>?</a:t>
            </a:r>
            <a:endParaRPr lang="en-GB" sz="4000" b="1" i="1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61" y="1988293"/>
            <a:ext cx="1738339" cy="801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494" y="3718018"/>
            <a:ext cx="1444644" cy="1301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200" y="2433706"/>
            <a:ext cx="1753753" cy="1050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56" y="3652860"/>
            <a:ext cx="1586463" cy="2168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189" y="5019676"/>
            <a:ext cx="1493149" cy="17017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261" y="2997200"/>
            <a:ext cx="1244600" cy="533399"/>
          </a:xfrm>
          <a:prstGeom prst="rect">
            <a:avLst/>
          </a:prstGeom>
          <a:noFill/>
        </p:spPr>
        <p:txBody>
          <a:bodyPr wrap="none" rtlCol="0">
            <a:prstTxWarp prst="textDeflateTop">
              <a:avLst/>
            </a:prstTxWarp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Stress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41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2017" y="1483147"/>
            <a:ext cx="8666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Epigenetiske forandringer kan induseres av miljøfaktorer som toksiner, </a:t>
            </a:r>
            <a:r>
              <a:rPr lang="nb-NO" dirty="0"/>
              <a:t>e</a:t>
            </a:r>
            <a:r>
              <a:rPr lang="nb-NO" dirty="0" smtClean="0"/>
              <a:t>rnæring  og stress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552089" y="2241550"/>
            <a:ext cx="3848100" cy="4114800"/>
            <a:chOff x="1193800" y="381000"/>
            <a:chExt cx="6405061" cy="5969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/>
            <a:srcRect l="-813"/>
            <a:stretch/>
          </p:blipFill>
          <p:spPr>
            <a:xfrm>
              <a:off x="1193800" y="495300"/>
              <a:ext cx="6299200" cy="58547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433760" y="381000"/>
              <a:ext cx="165101" cy="596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968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703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Epigenetiske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merker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er</a:t>
            </a:r>
            <a:r>
              <a:rPr lang="en-US" sz="3600" b="1" dirty="0" smtClean="0"/>
              <a:t> reversible</a:t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err="1" smtClean="0"/>
              <a:t>Så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sunn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livsførsle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ikkje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skade</a:t>
            </a:r>
            <a:r>
              <a:rPr lang="en-US" sz="3600" b="1" dirty="0" smtClean="0"/>
              <a:t>… </a:t>
            </a:r>
            <a:endParaRPr lang="en-US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0066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Me </a:t>
            </a:r>
            <a:r>
              <a:rPr lang="en-US" sz="3200" dirty="0" err="1" smtClean="0"/>
              <a:t>har</a:t>
            </a:r>
            <a:r>
              <a:rPr lang="en-US" sz="3200" dirty="0" smtClean="0"/>
              <a:t> </a:t>
            </a:r>
            <a:r>
              <a:rPr lang="en-US" sz="3200" dirty="0" err="1" smtClean="0"/>
              <a:t>fortsatt</a:t>
            </a:r>
            <a:r>
              <a:rPr lang="en-US" sz="3200" dirty="0" smtClean="0"/>
              <a:t> lite </a:t>
            </a:r>
            <a:r>
              <a:rPr lang="en-US" sz="3200" dirty="0" err="1" smtClean="0"/>
              <a:t>faglige</a:t>
            </a:r>
            <a:r>
              <a:rPr lang="en-US" sz="3200" dirty="0" smtClean="0"/>
              <a:t> </a:t>
            </a:r>
            <a:r>
              <a:rPr lang="en-US" sz="3200" dirty="0" err="1" smtClean="0"/>
              <a:t>bevis</a:t>
            </a:r>
            <a:r>
              <a:rPr lang="en-US" sz="3200" dirty="0" smtClean="0"/>
              <a:t> </a:t>
            </a:r>
            <a:r>
              <a:rPr lang="en-US" sz="3200" dirty="0" err="1" smtClean="0"/>
              <a:t>på</a:t>
            </a:r>
            <a:r>
              <a:rPr lang="en-US" sz="3200" dirty="0" smtClean="0"/>
              <a:t> </a:t>
            </a:r>
            <a:r>
              <a:rPr lang="en-US" sz="3200" dirty="0" err="1" smtClean="0"/>
              <a:t>transgenerasjonell</a:t>
            </a:r>
            <a:r>
              <a:rPr lang="en-US" sz="3200" dirty="0" smtClean="0"/>
              <a:t> </a:t>
            </a:r>
            <a:r>
              <a:rPr lang="en-US" sz="3200" dirty="0" err="1" smtClean="0"/>
              <a:t>epigenetisk</a:t>
            </a:r>
            <a:r>
              <a:rPr lang="en-US" sz="3200" dirty="0" smtClean="0"/>
              <a:t> </a:t>
            </a:r>
            <a:r>
              <a:rPr lang="en-US" sz="3200" dirty="0" err="1" smtClean="0"/>
              <a:t>arv</a:t>
            </a:r>
            <a:r>
              <a:rPr lang="en-US" sz="3200" dirty="0" smtClean="0"/>
              <a:t> </a:t>
            </a:r>
            <a:r>
              <a:rPr lang="en-US" sz="3200" dirty="0" err="1" smtClean="0"/>
              <a:t>i</a:t>
            </a:r>
            <a:r>
              <a:rPr lang="en-US" sz="3200" dirty="0" smtClean="0"/>
              <a:t> </a:t>
            </a:r>
            <a:r>
              <a:rPr lang="en-US" sz="3200" dirty="0" err="1" smtClean="0"/>
              <a:t>dyr</a:t>
            </a:r>
            <a:r>
              <a:rPr lang="en-US" sz="3200" dirty="0" smtClean="0"/>
              <a:t> </a:t>
            </a:r>
            <a:r>
              <a:rPr lang="en-US" sz="3200" dirty="0" err="1" smtClean="0"/>
              <a:t>og</a:t>
            </a:r>
            <a:r>
              <a:rPr lang="en-US" sz="3200" dirty="0" smtClean="0"/>
              <a:t> </a:t>
            </a:r>
            <a:r>
              <a:rPr lang="en-US" sz="3200" dirty="0" err="1" smtClean="0"/>
              <a:t>menneske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31756" y="159708"/>
            <a:ext cx="8804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i="1" dirty="0" err="1" smtClean="0">
                <a:solidFill>
                  <a:srgbClr val="000000"/>
                </a:solidFill>
              </a:rPr>
              <a:t>Kan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livsførsla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til</a:t>
            </a:r>
            <a:r>
              <a:rPr lang="en-GB" sz="4000" b="1" i="1" dirty="0" smtClean="0">
                <a:solidFill>
                  <a:srgbClr val="000000"/>
                </a:solidFill>
              </a:rPr>
              <a:t> dine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besteforeldre</a:t>
            </a:r>
            <a:endParaRPr lang="en-GB" sz="4000" b="1" i="1" dirty="0" smtClean="0">
              <a:solidFill>
                <a:srgbClr val="000000"/>
              </a:solidFill>
            </a:endParaRPr>
          </a:p>
          <a:p>
            <a:pPr algn="ctr"/>
            <a:r>
              <a:rPr lang="en-GB" sz="4000" b="1" i="1" dirty="0" err="1" smtClean="0">
                <a:solidFill>
                  <a:srgbClr val="000000"/>
                </a:solidFill>
              </a:rPr>
              <a:t>påverka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deg</a:t>
            </a:r>
            <a:r>
              <a:rPr lang="en-GB" sz="4000" b="1" i="1" dirty="0" smtClean="0">
                <a:solidFill>
                  <a:srgbClr val="000000"/>
                </a:solidFill>
              </a:rPr>
              <a:t>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og</a:t>
            </a:r>
            <a:r>
              <a:rPr lang="en-GB" sz="4000" b="1" i="1" dirty="0" smtClean="0">
                <a:solidFill>
                  <a:srgbClr val="000000"/>
                </a:solidFill>
              </a:rPr>
              <a:t> di </a:t>
            </a:r>
            <a:r>
              <a:rPr lang="en-GB" sz="4000" b="1" i="1" dirty="0" err="1" smtClean="0">
                <a:solidFill>
                  <a:srgbClr val="000000"/>
                </a:solidFill>
              </a:rPr>
              <a:t>helse</a:t>
            </a:r>
            <a:r>
              <a:rPr lang="en-GB" sz="4000" b="1" i="1" dirty="0" smtClean="0">
                <a:solidFill>
                  <a:srgbClr val="000000"/>
                </a:solidFill>
              </a:rPr>
              <a:t>?</a:t>
            </a:r>
            <a:endParaRPr lang="en-GB" sz="40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8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404" r="45188"/>
          <a:stretch/>
        </p:blipFill>
        <p:spPr>
          <a:xfrm>
            <a:off x="1386836" y="1121485"/>
            <a:ext cx="6408648" cy="5590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6836" y="0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rgbClr val="000000"/>
                </a:solidFill>
              </a:rPr>
              <a:t>Epigenetiske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av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og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på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brytarar</a:t>
            </a:r>
            <a:endParaRPr lang="en-GB" sz="4000" b="1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1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denne</a:t>
            </a:r>
            <a:r>
              <a:rPr lang="en-US" dirty="0" smtClean="0"/>
              <a:t> </a:t>
            </a:r>
            <a:r>
              <a:rPr lang="en-US" dirty="0" err="1" smtClean="0"/>
              <a:t>medisinen</a:t>
            </a:r>
            <a:r>
              <a:rPr lang="en-US" dirty="0" smtClean="0"/>
              <a:t> </a:t>
            </a:r>
            <a:r>
              <a:rPr lang="en-US" dirty="0" err="1" smtClean="0"/>
              <a:t>trygg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54" y="1308618"/>
            <a:ext cx="374441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11300" y="5040334"/>
            <a:ext cx="630172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8 </a:t>
            </a:r>
            <a:r>
              <a:rPr lang="en-US" dirty="0" err="1" smtClean="0"/>
              <a:t>av</a:t>
            </a:r>
            <a:r>
              <a:rPr lang="en-US" dirty="0" smtClean="0"/>
              <a:t> 10 </a:t>
            </a:r>
            <a:r>
              <a:rPr lang="en-US" dirty="0" err="1" smtClean="0"/>
              <a:t>gravide</a:t>
            </a:r>
            <a:r>
              <a:rPr lang="en-US" dirty="0" smtClean="0"/>
              <a:t> </a:t>
            </a:r>
            <a:r>
              <a:rPr lang="en-US" dirty="0" err="1" smtClean="0"/>
              <a:t>kvinner</a:t>
            </a:r>
            <a:r>
              <a:rPr lang="en-US" dirty="0" smtClean="0"/>
              <a:t> </a:t>
            </a:r>
            <a:r>
              <a:rPr lang="en-US" dirty="0" err="1" smtClean="0"/>
              <a:t>bruker</a:t>
            </a:r>
            <a:r>
              <a:rPr lang="en-US" dirty="0" smtClean="0"/>
              <a:t> </a:t>
            </a:r>
            <a:r>
              <a:rPr lang="en-US" dirty="0" err="1" smtClean="0"/>
              <a:t>ulike</a:t>
            </a:r>
            <a:r>
              <a:rPr lang="en-US" dirty="0" smtClean="0"/>
              <a:t> </a:t>
            </a:r>
            <a:r>
              <a:rPr lang="en-US" dirty="0" err="1" smtClean="0"/>
              <a:t>medisinar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svangerskapet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Dei </a:t>
            </a:r>
            <a:r>
              <a:rPr lang="en-US" dirty="0" err="1" smtClean="0"/>
              <a:t>fleste</a:t>
            </a:r>
            <a:r>
              <a:rPr lang="en-US" dirty="0" smtClean="0"/>
              <a:t> </a:t>
            </a:r>
            <a:r>
              <a:rPr lang="en-US" dirty="0" err="1" smtClean="0"/>
              <a:t>medisinar</a:t>
            </a:r>
            <a:r>
              <a:rPr lang="en-US" dirty="0" smtClean="0"/>
              <a:t> </a:t>
            </a:r>
            <a:r>
              <a:rPr lang="en-US" dirty="0" err="1" smtClean="0"/>
              <a:t>kryssar</a:t>
            </a:r>
            <a:r>
              <a:rPr lang="en-US" dirty="0" smtClean="0"/>
              <a:t> placenta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dette</a:t>
            </a:r>
            <a:r>
              <a:rPr lang="en-US" dirty="0" smtClean="0"/>
              <a:t> </a:t>
            </a:r>
            <a:r>
              <a:rPr lang="en-US" dirty="0" err="1" smtClean="0"/>
              <a:t>gi</a:t>
            </a:r>
            <a:r>
              <a:rPr lang="en-US" dirty="0" smtClean="0"/>
              <a:t> </a:t>
            </a:r>
            <a:r>
              <a:rPr lang="en-US" dirty="0" err="1" smtClean="0"/>
              <a:t>epigenetiske</a:t>
            </a:r>
            <a:r>
              <a:rPr lang="en-US" dirty="0" smtClean="0"/>
              <a:t> </a:t>
            </a:r>
            <a:r>
              <a:rPr lang="en-US" dirty="0" err="1" smtClean="0"/>
              <a:t>endringar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barnet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9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88640"/>
            <a:ext cx="1164704" cy="1552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727" y="3266429"/>
            <a:ext cx="1122412" cy="149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727" y="4946016"/>
            <a:ext cx="1153694" cy="1538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051" y="1916832"/>
            <a:ext cx="1196760" cy="1196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257349"/>
            <a:ext cx="922100" cy="1226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5" y="5317777"/>
            <a:ext cx="1109645" cy="1226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281750"/>
            <a:ext cx="936104" cy="1248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5" y="1741580"/>
            <a:ext cx="1218335" cy="162444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40" y="5274871"/>
            <a:ext cx="966169" cy="12215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264535"/>
            <a:ext cx="909415" cy="12125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/>
          <a:stretch/>
        </p:blipFill>
        <p:spPr>
          <a:xfrm>
            <a:off x="5508104" y="5229688"/>
            <a:ext cx="1007130" cy="1262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t="9514" r="7734" b="1788"/>
          <a:stretch/>
        </p:blipFill>
        <p:spPr>
          <a:xfrm>
            <a:off x="476765" y="3622443"/>
            <a:ext cx="1229235" cy="1549717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51721" y="166197"/>
            <a:ext cx="7835051" cy="100661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3600" dirty="0" err="1" smtClean="0"/>
              <a:t>Tverrfaglig</a:t>
            </a:r>
            <a:r>
              <a:rPr lang="en-US" sz="3600" dirty="0" smtClean="0"/>
              <a:t> </a:t>
            </a:r>
            <a:r>
              <a:rPr lang="en-US" sz="3600" dirty="0" err="1" smtClean="0"/>
              <a:t>Endringsmiljøet</a:t>
            </a:r>
            <a:r>
              <a:rPr lang="en-US" sz="3600" dirty="0" smtClean="0"/>
              <a:t> </a:t>
            </a:r>
            <a:r>
              <a:rPr lang="en-US" sz="3600" dirty="0" err="1" smtClean="0"/>
              <a:t>Pharmatox</a:t>
            </a:r>
            <a:r>
              <a:rPr lang="en-US" sz="3600" dirty="0" smtClean="0"/>
              <a:t> </a:t>
            </a:r>
            <a:r>
              <a:rPr lang="en-US" sz="3600" dirty="0" err="1" smtClean="0"/>
              <a:t>Universitetet</a:t>
            </a:r>
            <a:r>
              <a:rPr lang="en-US" sz="3600" dirty="0" smtClean="0"/>
              <a:t> </a:t>
            </a:r>
            <a:r>
              <a:rPr lang="en-US" sz="3600" dirty="0" err="1" smtClean="0"/>
              <a:t>i</a:t>
            </a:r>
            <a:r>
              <a:rPr lang="en-US" sz="3600" dirty="0" smtClean="0"/>
              <a:t> Oslo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1" t="17534" r="29726" b="41233"/>
          <a:stretch/>
        </p:blipFill>
        <p:spPr bwMode="auto">
          <a:xfrm>
            <a:off x="2562121" y="1192106"/>
            <a:ext cx="439980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190412"/>
            <a:ext cx="220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Prof. </a:t>
            </a:r>
            <a:r>
              <a:rPr lang="en-US" dirty="0" err="1" smtClean="0"/>
              <a:t>Hedvig</a:t>
            </a:r>
            <a:r>
              <a:rPr lang="en-US" dirty="0" smtClean="0"/>
              <a:t> </a:t>
            </a:r>
            <a:r>
              <a:rPr lang="en-US" dirty="0" err="1" smtClean="0"/>
              <a:t>Nordeng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94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761" y="0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rgbClr val="000000"/>
                </a:solidFill>
              </a:rPr>
              <a:t>Kor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kan</a:t>
            </a:r>
            <a:r>
              <a:rPr lang="en-GB" sz="4000" b="1" dirty="0" smtClean="0">
                <a:solidFill>
                  <a:srgbClr val="000000"/>
                </a:solidFill>
              </a:rPr>
              <a:t> du </a:t>
            </a:r>
            <a:r>
              <a:rPr lang="en-GB" sz="4000" b="1" dirty="0" err="1" smtClean="0">
                <a:solidFill>
                  <a:srgbClr val="000000"/>
                </a:solidFill>
              </a:rPr>
              <a:t>lære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meir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om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Epigenetikk</a:t>
            </a:r>
            <a:r>
              <a:rPr lang="en-GB" sz="4000" b="1" dirty="0" smtClean="0">
                <a:solidFill>
                  <a:srgbClr val="000000"/>
                </a:solidFill>
              </a:rPr>
              <a:t>?</a:t>
            </a:r>
            <a:endParaRPr lang="en-GB" sz="4000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79" y="1584186"/>
            <a:ext cx="2522294" cy="379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886" y="1584186"/>
            <a:ext cx="3434514" cy="2336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58573" y="4058047"/>
            <a:ext cx="34755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http://</a:t>
            </a:r>
            <a:r>
              <a:rPr lang="en-US" sz="2000" dirty="0" err="1" smtClean="0">
                <a:solidFill>
                  <a:srgbClr val="000000"/>
                </a:solidFill>
              </a:rPr>
              <a:t>www.nature.com</a:t>
            </a:r>
            <a:r>
              <a:rPr lang="en-US" sz="2000" dirty="0" smtClean="0">
                <a:solidFill>
                  <a:srgbClr val="000000"/>
                </a:solidFill>
              </a:rPr>
              <a:t>/encode/#/threads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http://</a:t>
            </a:r>
            <a:r>
              <a:rPr lang="en-US" sz="2000" dirty="0" err="1" smtClean="0">
                <a:solidFill>
                  <a:srgbClr val="000000"/>
                </a:solidFill>
              </a:rPr>
              <a:t>epigenie.com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565920"/>
            <a:ext cx="2552700" cy="367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2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47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9700" y="6171684"/>
            <a:ext cx="904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/user/</a:t>
            </a:r>
            <a:r>
              <a:rPr lang="en-US" dirty="0" err="1" smtClean="0"/>
              <a:t>cellvideoabstracts</a:t>
            </a:r>
            <a:r>
              <a:rPr lang="en-US" dirty="0" smtClean="0"/>
              <a:t>/videos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53844"/>
            <a:ext cx="7988300" cy="5251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761" y="0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0000"/>
                </a:solidFill>
              </a:rPr>
              <a:t>Film </a:t>
            </a:r>
            <a:r>
              <a:rPr lang="en-GB" sz="4000" b="1" dirty="0" err="1" smtClean="0">
                <a:solidFill>
                  <a:srgbClr val="000000"/>
                </a:solidFill>
              </a:rPr>
              <a:t>om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Epigenetikk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og</a:t>
            </a:r>
            <a:r>
              <a:rPr lang="en-GB" sz="4000" b="1" dirty="0" smtClean="0">
                <a:solidFill>
                  <a:srgbClr val="000000"/>
                </a:solidFill>
              </a:rPr>
              <a:t> Origami</a:t>
            </a:r>
            <a:endParaRPr lang="en-GB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7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82600" y="0"/>
            <a:ext cx="991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000000"/>
                </a:solidFill>
              </a:rPr>
              <a:t>Ny</a:t>
            </a:r>
            <a:r>
              <a:rPr lang="en-GB" sz="3600" b="1" dirty="0" smtClean="0">
                <a:solidFill>
                  <a:srgbClr val="000000"/>
                </a:solidFill>
              </a:rPr>
              <a:t> </a:t>
            </a:r>
            <a:r>
              <a:rPr lang="en-GB" sz="3600" b="1" dirty="0" err="1" smtClean="0">
                <a:solidFill>
                  <a:srgbClr val="000000"/>
                </a:solidFill>
              </a:rPr>
              <a:t>norsk</a:t>
            </a:r>
            <a:r>
              <a:rPr lang="en-GB" sz="3600" b="1" dirty="0" smtClean="0">
                <a:solidFill>
                  <a:srgbClr val="000000"/>
                </a:solidFill>
              </a:rPr>
              <a:t> </a:t>
            </a:r>
            <a:r>
              <a:rPr lang="en-GB" sz="3600" b="1" dirty="0" err="1" smtClean="0">
                <a:solidFill>
                  <a:srgbClr val="000000"/>
                </a:solidFill>
              </a:rPr>
              <a:t>bok</a:t>
            </a:r>
            <a:r>
              <a:rPr lang="en-GB" sz="3600" b="1" dirty="0" smtClean="0">
                <a:solidFill>
                  <a:srgbClr val="000000"/>
                </a:solidFill>
              </a:rPr>
              <a:t> </a:t>
            </a:r>
            <a:r>
              <a:rPr lang="en-GB" sz="3600" b="1" dirty="0" err="1" smtClean="0">
                <a:solidFill>
                  <a:srgbClr val="000000"/>
                </a:solidFill>
              </a:rPr>
              <a:t>i</a:t>
            </a:r>
            <a:r>
              <a:rPr lang="en-GB" sz="3600" b="1" dirty="0" smtClean="0">
                <a:solidFill>
                  <a:srgbClr val="000000"/>
                </a:solidFill>
              </a:rPr>
              <a:t> </a:t>
            </a:r>
            <a:r>
              <a:rPr lang="en-GB" sz="3600" b="1" dirty="0" err="1" smtClean="0">
                <a:solidFill>
                  <a:srgbClr val="000000"/>
                </a:solidFill>
              </a:rPr>
              <a:t>samband</a:t>
            </a:r>
            <a:r>
              <a:rPr lang="en-GB" sz="3600" b="1" dirty="0" smtClean="0">
                <a:solidFill>
                  <a:srgbClr val="000000"/>
                </a:solidFill>
              </a:rPr>
              <a:t> med </a:t>
            </a:r>
            <a:r>
              <a:rPr lang="en-GB" sz="3600" b="1" dirty="0" err="1" smtClean="0">
                <a:solidFill>
                  <a:srgbClr val="000000"/>
                </a:solidFill>
              </a:rPr>
              <a:t>Mendels</a:t>
            </a:r>
            <a:r>
              <a:rPr lang="en-GB" sz="3600" b="1" dirty="0" smtClean="0">
                <a:solidFill>
                  <a:srgbClr val="000000"/>
                </a:solidFill>
              </a:rPr>
              <a:t> studier </a:t>
            </a:r>
            <a:endParaRPr lang="en-GB" sz="3600" b="1" dirty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1920" y="728638"/>
            <a:ext cx="9052080" cy="4478362"/>
            <a:chOff x="-1911385" y="25400"/>
            <a:chExt cx="14775718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11385" y="25400"/>
              <a:ext cx="8086299" cy="6858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9346" y="32731"/>
              <a:ext cx="6734987" cy="6845300"/>
            </a:xfrm>
            <a:prstGeom prst="rect">
              <a:avLst/>
            </a:prstGeom>
          </p:spPr>
        </p:pic>
      </p:grpSp>
      <p:sp>
        <p:nvSpPr>
          <p:cNvPr id="13" name="Explosion 1 12"/>
          <p:cNvSpPr/>
          <p:nvPr/>
        </p:nvSpPr>
        <p:spPr>
          <a:xfrm>
            <a:off x="5575300" y="5063986"/>
            <a:ext cx="3390900" cy="1603514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Seminar Feb 13 2015!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1" y="4979998"/>
            <a:ext cx="5016500" cy="182720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6244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755" y="0"/>
            <a:ext cx="938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rgbClr val="000000"/>
                </a:solidFill>
              </a:rPr>
              <a:t>Kva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er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Epigenetikk</a:t>
            </a:r>
            <a:r>
              <a:rPr lang="en-GB" sz="4000" b="1" dirty="0" smtClean="0">
                <a:solidFill>
                  <a:srgbClr val="000000"/>
                </a:solidFill>
              </a:rPr>
              <a:t>?</a:t>
            </a:r>
            <a:endParaRPr lang="en-GB" sz="4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450" y="1245124"/>
            <a:ext cx="8699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Epigenetikk</a:t>
            </a:r>
            <a:r>
              <a:rPr lang="en-US" sz="2800" dirty="0" smtClean="0"/>
              <a:t> </a:t>
            </a:r>
            <a:r>
              <a:rPr lang="en-US" sz="2800" dirty="0" err="1" smtClean="0"/>
              <a:t>er</a:t>
            </a:r>
            <a:r>
              <a:rPr lang="en-US" sz="2800" dirty="0" smtClean="0"/>
              <a:t> </a:t>
            </a:r>
            <a:r>
              <a:rPr lang="nb-NO" sz="2800" dirty="0"/>
              <a:t>ei studie av arvelige </a:t>
            </a:r>
            <a:r>
              <a:rPr lang="nb-NO" sz="2800" dirty="0" err="1" smtClean="0"/>
              <a:t>eigenskaper</a:t>
            </a:r>
            <a:r>
              <a:rPr lang="nb-NO" sz="2800" dirty="0" smtClean="0"/>
              <a:t> ved </a:t>
            </a:r>
            <a:r>
              <a:rPr lang="nb-NO" sz="2800" dirty="0" err="1" smtClean="0"/>
              <a:t>genomet</a:t>
            </a:r>
            <a:r>
              <a:rPr lang="nb-NO" sz="2800" dirty="0" smtClean="0"/>
              <a:t> vårt som </a:t>
            </a:r>
            <a:r>
              <a:rPr lang="nb-NO" sz="2800" dirty="0" err="1" smtClean="0"/>
              <a:t>ikkje</a:t>
            </a:r>
            <a:r>
              <a:rPr lang="nb-NO" sz="2800" dirty="0" smtClean="0"/>
              <a:t> </a:t>
            </a:r>
            <a:r>
              <a:rPr lang="nb-NO" sz="2800" dirty="0" err="1" smtClean="0"/>
              <a:t>skyldast</a:t>
            </a:r>
            <a:r>
              <a:rPr lang="nb-NO" sz="2800" dirty="0" smtClean="0"/>
              <a:t> endringer i DNA koden, men i avlesning og bruk av denne.</a:t>
            </a:r>
            <a:r>
              <a:rPr lang="nb-NO" sz="2800" dirty="0" smtClean="0">
                <a:effectLst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095" r="48597"/>
          <a:stretch/>
        </p:blipFill>
        <p:spPr>
          <a:xfrm rot="16200000">
            <a:off x="3879850" y="3341132"/>
            <a:ext cx="1295400" cy="3670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1850" y="2833319"/>
            <a:ext cx="242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Epi</a:t>
            </a:r>
            <a:r>
              <a:rPr lang="en-US" dirty="0" smtClean="0"/>
              <a:t>” – </a:t>
            </a:r>
            <a:r>
              <a:rPr lang="en-US" dirty="0" err="1" smtClean="0"/>
              <a:t>betyr</a:t>
            </a:r>
            <a:r>
              <a:rPr lang="en-US" dirty="0" smtClean="0"/>
              <a:t> </a:t>
            </a:r>
            <a:r>
              <a:rPr lang="en-US" dirty="0" err="1" smtClean="0"/>
              <a:t>oppå</a:t>
            </a:r>
            <a:r>
              <a:rPr lang="en-US" dirty="0" smtClean="0"/>
              <a:t>/over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3905250" y="3264932"/>
            <a:ext cx="1435100" cy="126364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25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935" y="1979029"/>
            <a:ext cx="5270500" cy="218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26662" y="64886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www.ashg.org</a:t>
            </a:r>
            <a:r>
              <a:rPr lang="en-US" sz="1200" dirty="0" smtClean="0"/>
              <a:t>/education/everyone_1.shtml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" y="252343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rgbClr val="000000"/>
                </a:solidFill>
              </a:rPr>
              <a:t>Alle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cellene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i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kroppen</a:t>
            </a:r>
            <a:r>
              <a:rPr lang="en-GB" sz="4000" b="1" dirty="0" smtClean="0">
                <a:solidFill>
                  <a:srgbClr val="000000"/>
                </a:solidFill>
              </a:rPr>
              <a:t> </a:t>
            </a:r>
            <a:r>
              <a:rPr lang="en-GB" sz="4000" b="1" dirty="0" err="1" smtClean="0">
                <a:solidFill>
                  <a:srgbClr val="000000"/>
                </a:solidFill>
              </a:rPr>
              <a:t>har</a:t>
            </a:r>
            <a:r>
              <a:rPr lang="en-GB" sz="4000" b="1" dirty="0" smtClean="0">
                <a:solidFill>
                  <a:srgbClr val="000000"/>
                </a:solidFill>
              </a:rPr>
              <a:t> same DNA</a:t>
            </a:r>
            <a:endParaRPr lang="en-GB" sz="40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950" y="5209809"/>
            <a:ext cx="8940550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800" dirty="0" smtClean="0"/>
              <a:t>3 </a:t>
            </a:r>
            <a:r>
              <a:rPr lang="nb-NO" sz="2800" dirty="0" err="1" smtClean="0"/>
              <a:t>milliardar</a:t>
            </a:r>
            <a:r>
              <a:rPr lang="nb-NO" sz="2800" dirty="0" smtClean="0"/>
              <a:t> basepar koder for oppskrifta til alle molekyl som </a:t>
            </a:r>
            <a:r>
              <a:rPr lang="nb-NO" sz="2800" dirty="0" err="1" smtClean="0"/>
              <a:t>dannar</a:t>
            </a:r>
            <a:r>
              <a:rPr lang="nb-NO" sz="2800" dirty="0" smtClean="0"/>
              <a:t> kroppens celler, vev og organ.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4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Dersom</a:t>
            </a:r>
            <a:r>
              <a:rPr lang="en-US" dirty="0" smtClean="0"/>
              <a:t> din </a:t>
            </a:r>
            <a:r>
              <a:rPr lang="en-US" dirty="0" err="1" smtClean="0"/>
              <a:t>IPad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en-US" dirty="0" err="1" smtClean="0"/>
              <a:t>celle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30"/>
          <a:stretch/>
        </p:blipFill>
        <p:spPr>
          <a:xfrm>
            <a:off x="457200" y="1655232"/>
            <a:ext cx="3657600" cy="4669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60"/>
          <a:stretch/>
        </p:blipFill>
        <p:spPr>
          <a:xfrm>
            <a:off x="3644900" y="2755900"/>
            <a:ext cx="4978399" cy="363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6600" y="2285999"/>
            <a:ext cx="282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Epigenetikk</a:t>
            </a:r>
            <a:r>
              <a:rPr lang="en-US" dirty="0" smtClean="0"/>
              <a:t> = </a:t>
            </a:r>
            <a:r>
              <a:rPr lang="en-US" dirty="0" err="1" smtClean="0"/>
              <a:t>Programvaren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09985" y="1790699"/>
            <a:ext cx="23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 </a:t>
            </a:r>
            <a:r>
              <a:rPr lang="en-US" dirty="0" err="1" smtClean="0"/>
              <a:t>vil</a:t>
            </a:r>
            <a:r>
              <a:rPr lang="en-US" dirty="0" smtClean="0"/>
              <a:t> </a:t>
            </a:r>
            <a:r>
              <a:rPr lang="en-US" dirty="0" err="1" smtClean="0"/>
              <a:t>vera</a:t>
            </a:r>
            <a:r>
              <a:rPr lang="en-US" dirty="0" smtClean="0"/>
              <a:t> Hardware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7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r="77273"/>
          <a:stretch/>
        </p:blipFill>
        <p:spPr>
          <a:xfrm>
            <a:off x="4015635" y="2508992"/>
            <a:ext cx="1197851" cy="218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634" y="5930382"/>
            <a:ext cx="48641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iPader</a:t>
            </a:r>
            <a:r>
              <a:rPr lang="en-US" sz="3600" dirty="0" smtClean="0"/>
              <a:t> </a:t>
            </a:r>
            <a:r>
              <a:rPr lang="en-US" sz="3600" dirty="0" err="1" smtClean="0"/>
              <a:t>har</a:t>
            </a:r>
            <a:r>
              <a:rPr lang="en-US" sz="3600" dirty="0" smtClean="0"/>
              <a:t> </a:t>
            </a:r>
            <a:r>
              <a:rPr lang="en-US" sz="3600" dirty="0" err="1" smtClean="0"/>
              <a:t>ulike</a:t>
            </a:r>
            <a:r>
              <a:rPr lang="en-US" sz="3600" dirty="0" smtClean="0"/>
              <a:t> </a:t>
            </a:r>
            <a:r>
              <a:rPr lang="en-US" sz="3600" dirty="0" err="1" smtClean="0"/>
              <a:t>apper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60"/>
          <a:stretch/>
        </p:blipFill>
        <p:spPr>
          <a:xfrm>
            <a:off x="5953193" y="3555482"/>
            <a:ext cx="2733607" cy="1994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60"/>
          <a:stretch/>
        </p:blipFill>
        <p:spPr>
          <a:xfrm>
            <a:off x="457200" y="3339582"/>
            <a:ext cx="2733607" cy="1994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760"/>
          <a:stretch/>
        </p:blipFill>
        <p:spPr>
          <a:xfrm>
            <a:off x="3168786" y="4336791"/>
            <a:ext cx="2733607" cy="1994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60"/>
          <a:stretch/>
        </p:blipFill>
        <p:spPr>
          <a:xfrm>
            <a:off x="1558993" y="1404420"/>
            <a:ext cx="2733607" cy="1994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60"/>
          <a:stretch/>
        </p:blipFill>
        <p:spPr>
          <a:xfrm>
            <a:off x="5118100" y="1366320"/>
            <a:ext cx="2733607" cy="19944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4080" y="2092980"/>
            <a:ext cx="1459654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Hudcelle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95796"/>
            <a:ext cx="8263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 smtClean="0"/>
              <a:t>Ulike gener er skrudd på og av i </a:t>
            </a:r>
            <a:r>
              <a:rPr lang="nb-NO" sz="4000" b="1" dirty="0" err="1" smtClean="0"/>
              <a:t>dei</a:t>
            </a:r>
            <a:r>
              <a:rPr lang="nb-NO" sz="4000" b="1" dirty="0" smtClean="0"/>
              <a:t> forskjellige cellene i kroppen din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419" y="4073662"/>
            <a:ext cx="173509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Nervecelle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579991" y="5072390"/>
            <a:ext cx="191901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Muskelcelle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577191" y="4170172"/>
            <a:ext cx="151435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Blodcelle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2049056" y="2092980"/>
            <a:ext cx="1654269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Levercelle</a:t>
            </a:r>
            <a:endParaRPr lang="en-US" sz="2800" dirty="0"/>
          </a:p>
        </p:txBody>
      </p:sp>
      <p:sp>
        <p:nvSpPr>
          <p:cNvPr id="17" name="Snip Same Side Corner Rectangle 16"/>
          <p:cNvSpPr/>
          <p:nvPr/>
        </p:nvSpPr>
        <p:spPr>
          <a:xfrm>
            <a:off x="5022986" y="3555483"/>
            <a:ext cx="914400" cy="614690"/>
          </a:xfrm>
          <a:prstGeom prst="snip2Same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5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008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9826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Arvematrialet</a:t>
            </a:r>
            <a:r>
              <a:rPr lang="en-US" b="1" dirty="0" smtClean="0"/>
              <a:t> </a:t>
            </a:r>
            <a:r>
              <a:rPr lang="en-US" b="1" dirty="0" err="1" smtClean="0"/>
              <a:t>vårt</a:t>
            </a:r>
            <a:r>
              <a:rPr lang="en-US" b="1" dirty="0" smtClean="0"/>
              <a:t> </a:t>
            </a:r>
            <a:r>
              <a:rPr lang="en-US" b="1" dirty="0" err="1" smtClean="0"/>
              <a:t>kodar</a:t>
            </a:r>
            <a:r>
              <a:rPr lang="en-US" b="1" dirty="0" smtClean="0"/>
              <a:t> for 25000 </a:t>
            </a:r>
            <a:r>
              <a:rPr lang="en-US" b="1" dirty="0" err="1" smtClean="0"/>
              <a:t>Gener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8489"/>
            <a:ext cx="9144000" cy="4849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407320"/>
            <a:ext cx="91440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Dette</a:t>
            </a:r>
            <a:r>
              <a:rPr lang="en-US" sz="3600" dirty="0" smtClean="0"/>
              <a:t> </a:t>
            </a:r>
            <a:r>
              <a:rPr lang="en-US" sz="3600" dirty="0" err="1" smtClean="0"/>
              <a:t>tilsvarer</a:t>
            </a:r>
            <a:r>
              <a:rPr lang="en-US" sz="3600" dirty="0" smtClean="0"/>
              <a:t> 2% </a:t>
            </a:r>
            <a:r>
              <a:rPr lang="en-US" sz="3600" dirty="0" err="1" smtClean="0"/>
              <a:t>av</a:t>
            </a:r>
            <a:r>
              <a:rPr lang="en-US" sz="3600" dirty="0" smtClean="0"/>
              <a:t> den </a:t>
            </a:r>
            <a:r>
              <a:rPr lang="en-US" sz="3600" dirty="0" err="1" smtClean="0"/>
              <a:t>totale</a:t>
            </a:r>
            <a:r>
              <a:rPr lang="en-US" sz="3600" dirty="0" smtClean="0"/>
              <a:t> DNA </a:t>
            </a:r>
            <a:r>
              <a:rPr lang="en-US" sz="3600" dirty="0" err="1" smtClean="0"/>
              <a:t>koden</a:t>
            </a:r>
            <a:endParaRPr lang="en-US" sz="36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Epigenetikk og Arv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8CA0-082E-5B49-8751-675A7FCCF1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7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3798</TotalTime>
  <Words>1879</Words>
  <Application>Microsoft Macintosh PowerPoint</Application>
  <PresentationFormat>On-screen Show (4:3)</PresentationFormat>
  <Paragraphs>367</Paragraphs>
  <Slides>48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Epigenetikk og Arv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Dersom din IPad var ei celle</vt:lpstr>
      <vt:lpstr>iPader har ulike apper</vt:lpstr>
      <vt:lpstr>Arvematrialet vårt kodar for 25000 Gener</vt:lpstr>
      <vt:lpstr>Genene fins på alle kromosom</vt:lpstr>
      <vt:lpstr>Cellekjernen har to typer kromatin</vt:lpstr>
      <vt:lpstr>PowerPoint Presentation</vt:lpstr>
      <vt:lpstr>PowerPoint Presentation</vt:lpstr>
      <vt:lpstr>Kjemiske brytarar</vt:lpstr>
      <vt:lpstr>PowerPoint Presentation</vt:lpstr>
      <vt:lpstr>Epigenetiske brytarar:  gener med lik aktivitet held saman</vt:lpstr>
      <vt:lpstr>Epigenetisk eksempel 1</vt:lpstr>
      <vt:lpstr>Epigenetikk og katter</vt:lpstr>
      <vt:lpstr>Kromosom innaktivering</vt:lpstr>
      <vt:lpstr>PowerPoint Presentation</vt:lpstr>
      <vt:lpstr>PowerPoint Presentation</vt:lpstr>
      <vt:lpstr>Epigenetisk eksempel 2</vt:lpstr>
      <vt:lpstr>Einegga Tvillinger</vt:lpstr>
      <vt:lpstr>Arv    og  Miljø</vt:lpstr>
      <vt:lpstr>Epigenetisk eksempel 3</vt:lpstr>
      <vt:lpstr>PowerPoint Presentation</vt:lpstr>
      <vt:lpstr>Imprinting og Epigenetikk</vt:lpstr>
      <vt:lpstr>Ein LIGER er verdens største katt!</vt:lpstr>
      <vt:lpstr>Ein LIGER er tre ganger større enn foreldra</vt:lpstr>
      <vt:lpstr>PowerPoint Presentation</vt:lpstr>
      <vt:lpstr>PowerPoint Presentation</vt:lpstr>
      <vt:lpstr>PowerPoint Presentation</vt:lpstr>
      <vt:lpstr>PowerPoint Presentation</vt:lpstr>
      <vt:lpstr>Matrjosjka dukke</vt:lpstr>
      <vt:lpstr>Matrjosjka dukke</vt:lpstr>
      <vt:lpstr>Fravær av opprinnelig eksponering Epigenetisk arv</vt:lpstr>
      <vt:lpstr>Slapp frå det med skrekken</vt:lpstr>
      <vt:lpstr>Nedarva skrekkrespons av mandelukt </vt:lpstr>
      <vt:lpstr>Ikkje sosial overføring og læring</vt:lpstr>
      <vt:lpstr>Fortsatt kontroversiellt</vt:lpstr>
      <vt:lpstr>PowerPoint Presentation</vt:lpstr>
      <vt:lpstr>Epigenetiske merker er reversible  Så sunn livsførsle kan ikkje skade… </vt:lpstr>
      <vt:lpstr>PowerPoint Presentation</vt:lpstr>
      <vt:lpstr>Er denne medisinen trygg?</vt:lpstr>
      <vt:lpstr>Tverrfaglig Endringsmiljøet Pharmatox Universitetet i Oslo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Ragnhild Eskeland</dc:creator>
  <cp:lastModifiedBy>Ragnhild Eskeland</cp:lastModifiedBy>
  <cp:revision>99</cp:revision>
  <dcterms:created xsi:type="dcterms:W3CDTF">2015-01-26T23:27:32Z</dcterms:created>
  <dcterms:modified xsi:type="dcterms:W3CDTF">2015-01-29T14:56:13Z</dcterms:modified>
</cp:coreProperties>
</file>