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95" r:id="rId2"/>
    <p:sldId id="796" r:id="rId3"/>
    <p:sldId id="797" r:id="rId4"/>
    <p:sldId id="798" r:id="rId5"/>
    <p:sldId id="799" r:id="rId6"/>
    <p:sldId id="800" r:id="rId7"/>
    <p:sldId id="831" r:id="rId8"/>
    <p:sldId id="810" r:id="rId9"/>
    <p:sldId id="811" r:id="rId10"/>
    <p:sldId id="812" r:id="rId11"/>
    <p:sldId id="813" r:id="rId12"/>
    <p:sldId id="814" r:id="rId13"/>
    <p:sldId id="815" r:id="rId14"/>
    <p:sldId id="817" r:id="rId15"/>
    <p:sldId id="818" r:id="rId16"/>
    <p:sldId id="816" r:id="rId17"/>
    <p:sldId id="819" r:id="rId18"/>
    <p:sldId id="835" r:id="rId19"/>
    <p:sldId id="836" r:id="rId20"/>
    <p:sldId id="838" r:id="rId21"/>
    <p:sldId id="839" r:id="rId22"/>
    <p:sldId id="821" r:id="rId23"/>
    <p:sldId id="834" r:id="rId24"/>
    <p:sldId id="83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Vedde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991" autoAdjust="0"/>
    <p:restoredTop sz="94671" autoAdjust="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0154-C409-45CA-9214-527444E6FD42}" type="datetimeFigureOut">
              <a:rPr lang="nb-NO" smtClean="0"/>
              <a:pPr/>
              <a:t>28.05.2016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73C8-EC19-423B-BA5D-1134332CC06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172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32410-7C81-4EEB-8E9F-FE9DC208F73F}" type="datetimeFigureOut">
              <a:rPr lang="nb-NO" smtClean="0"/>
              <a:pPr/>
              <a:t>28.05.2016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77D37-CED5-4B5F-B67F-B65A043D5D2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137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early</a:t>
            </a:r>
            <a:r>
              <a:rPr lang="nb-NO" dirty="0" smtClean="0"/>
              <a:t> Earth.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ended</a:t>
            </a:r>
            <a:r>
              <a:rPr lang="nb-NO" dirty="0" smtClean="0"/>
              <a:t> up </a:t>
            </a:r>
            <a:r>
              <a:rPr lang="nb-NO" dirty="0" err="1" smtClean="0"/>
              <a:t>with</a:t>
            </a:r>
            <a:r>
              <a:rPr lang="nb-NO" dirty="0" smtClean="0"/>
              <a:t> a planet </a:t>
            </a:r>
            <a:r>
              <a:rPr lang="nb-NO" dirty="0" err="1" smtClean="0"/>
              <a:t>essentially</a:t>
            </a:r>
            <a:r>
              <a:rPr lang="nb-NO" dirty="0" smtClean="0"/>
              <a:t> a </a:t>
            </a:r>
            <a:r>
              <a:rPr lang="nb-NO" dirty="0" err="1" smtClean="0"/>
              <a:t>layer</a:t>
            </a:r>
            <a:r>
              <a:rPr lang="nb-NO" dirty="0" smtClean="0"/>
              <a:t> of </a:t>
            </a:r>
            <a:r>
              <a:rPr lang="nb-NO" dirty="0" err="1" smtClean="0"/>
              <a:t>oxidised</a:t>
            </a:r>
            <a:r>
              <a:rPr lang="nb-NO" dirty="0" smtClean="0"/>
              <a:t> slag (</a:t>
            </a:r>
            <a:r>
              <a:rPr lang="nb-NO" dirty="0" err="1" smtClean="0"/>
              <a:t>oxides</a:t>
            </a:r>
            <a:r>
              <a:rPr lang="nb-NO" dirty="0" smtClean="0"/>
              <a:t>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hydroxides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carbonates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silicates</a:t>
            </a:r>
            <a:r>
              <a:rPr lang="nb-NO" baseline="0" dirty="0" smtClean="0"/>
              <a:t>) </a:t>
            </a:r>
            <a:r>
              <a:rPr lang="nb-NO" dirty="0" smtClean="0"/>
              <a:t>over a molten </a:t>
            </a:r>
            <a:r>
              <a:rPr lang="nb-NO" dirty="0" err="1" smtClean="0"/>
              <a:t>iron</a:t>
            </a:r>
            <a:r>
              <a:rPr lang="nb-NO" dirty="0" smtClean="0"/>
              <a:t> </a:t>
            </a:r>
            <a:r>
              <a:rPr lang="nb-NO" dirty="0" err="1" smtClean="0"/>
              <a:t>core</a:t>
            </a:r>
            <a:r>
              <a:rPr lang="nb-NO" dirty="0" smtClean="0"/>
              <a:t>. The </a:t>
            </a:r>
            <a:r>
              <a:rPr lang="nb-NO" dirty="0" err="1" smtClean="0"/>
              <a:t>atmosphere</a:t>
            </a:r>
            <a:r>
              <a:rPr lang="nb-NO" dirty="0" smtClean="0"/>
              <a:t> is </a:t>
            </a:r>
            <a:r>
              <a:rPr lang="nb-NO" dirty="0" err="1" smtClean="0"/>
              <a:t>oxidising</a:t>
            </a:r>
            <a:r>
              <a:rPr lang="nb-NO" dirty="0" smtClean="0"/>
              <a:t>;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oxygen</a:t>
            </a:r>
            <a:r>
              <a:rPr lang="nb-NO" baseline="0" dirty="0" smtClean="0"/>
              <a:t>, water, CO2. H2 has </a:t>
            </a:r>
            <a:r>
              <a:rPr lang="nb-NO" baseline="0" dirty="0" err="1" smtClean="0"/>
              <a:t>left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too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light</a:t>
            </a:r>
            <a:r>
              <a:rPr lang="nb-NO" baseline="0" dirty="0" smtClean="0"/>
              <a:t>).</a:t>
            </a:r>
          </a:p>
          <a:p>
            <a:r>
              <a:rPr lang="nb-NO" baseline="0" dirty="0" smtClean="0"/>
              <a:t>Life </a:t>
            </a:r>
            <a:r>
              <a:rPr lang="nb-NO" baseline="0" dirty="0" err="1" smtClean="0"/>
              <a:t>came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uses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sunlight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convert</a:t>
            </a:r>
            <a:r>
              <a:rPr lang="nb-NO" baseline="0" dirty="0" smtClean="0"/>
              <a:t> CO2 and water </a:t>
            </a:r>
            <a:r>
              <a:rPr lang="nb-NO" baseline="0" dirty="0" err="1" smtClean="0"/>
              <a:t>into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sugar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oxygen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Much</a:t>
            </a:r>
            <a:r>
              <a:rPr lang="nb-NO" baseline="0" dirty="0" smtClean="0"/>
              <a:t> of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energy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captured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organics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becomes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trapped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coal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oil</a:t>
            </a:r>
            <a:r>
              <a:rPr lang="nb-NO" baseline="0" dirty="0" smtClean="0"/>
              <a:t>, gas.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14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Today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exploiting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fossil </a:t>
            </a:r>
            <a:r>
              <a:rPr lang="nb-NO" dirty="0" err="1" smtClean="0"/>
              <a:t>energy</a:t>
            </a:r>
            <a:r>
              <a:rPr lang="nb-NO" dirty="0" smtClean="0"/>
              <a:t> to have </a:t>
            </a:r>
            <a:r>
              <a:rPr lang="nb-NO" dirty="0" err="1" smtClean="0"/>
              <a:t>fuels</a:t>
            </a:r>
            <a:r>
              <a:rPr lang="nb-NO" dirty="0" smtClean="0"/>
              <a:t> and </a:t>
            </a:r>
            <a:r>
              <a:rPr lang="nb-NO" dirty="0" err="1" smtClean="0"/>
              <a:t>chemicals</a:t>
            </a:r>
            <a:r>
              <a:rPr lang="nb-NO" dirty="0" smtClean="0"/>
              <a:t>. It runs </a:t>
            </a:r>
            <a:r>
              <a:rPr lang="nb-NO" dirty="0" err="1" smtClean="0"/>
              <a:t>empty</a:t>
            </a:r>
            <a:r>
              <a:rPr lang="nb-NO" dirty="0" smtClean="0"/>
              <a:t> and </a:t>
            </a:r>
            <a:r>
              <a:rPr lang="nb-NO" dirty="0" err="1" smtClean="0"/>
              <a:t>changes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climate</a:t>
            </a:r>
            <a:r>
              <a:rPr lang="nb-NO" dirty="0" smtClean="0"/>
              <a:t> of </a:t>
            </a:r>
            <a:r>
              <a:rPr lang="nb-NO" dirty="0" err="1" smtClean="0"/>
              <a:t>the</a:t>
            </a:r>
            <a:r>
              <a:rPr lang="nb-NO" dirty="0" smtClean="0"/>
              <a:t> Earth. More CO2 is let </a:t>
            </a:r>
            <a:r>
              <a:rPr lang="nb-NO" dirty="0" err="1" smtClean="0"/>
              <a:t>out</a:t>
            </a:r>
            <a:r>
              <a:rPr lang="nb-NO" dirty="0" smtClean="0"/>
              <a:t>. It </a:t>
            </a:r>
            <a:r>
              <a:rPr lang="nb-NO" dirty="0" err="1" smtClean="0"/>
              <a:t>absorbs</a:t>
            </a:r>
            <a:r>
              <a:rPr lang="nb-NO" dirty="0" smtClean="0"/>
              <a:t> </a:t>
            </a:r>
            <a:r>
              <a:rPr lang="nb-NO" dirty="0" err="1" smtClean="0"/>
              <a:t>infrared</a:t>
            </a:r>
            <a:r>
              <a:rPr lang="nb-NO" dirty="0" smtClean="0"/>
              <a:t> </a:t>
            </a:r>
            <a:r>
              <a:rPr lang="nb-NO" dirty="0" err="1" smtClean="0"/>
              <a:t>radiation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Earth. It heats up.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92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Undertit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E7199-B910-4C42-B8D6-E372F26DE3FE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10" descr="FERM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453336"/>
            <a:ext cx="792088" cy="344460"/>
          </a:xfrm>
          <a:prstGeom prst="rect">
            <a:avLst/>
          </a:prstGeom>
          <a:noFill/>
        </p:spPr>
      </p:pic>
      <p:pic>
        <p:nvPicPr>
          <p:cNvPr id="12" name="Bilde 7" descr="MN_KJEMI_A_ENG.png"/>
          <p:cNvPicPr>
            <a:picLocks noChangeAspect="1"/>
          </p:cNvPicPr>
          <p:nvPr userDrawn="1"/>
        </p:nvPicPr>
        <p:blipFill>
          <a:blip r:embed="rId3" cstate="print"/>
          <a:srcRect b="67255"/>
          <a:stretch>
            <a:fillRect/>
          </a:stretch>
        </p:blipFill>
        <p:spPr>
          <a:xfrm>
            <a:off x="611560" y="6511276"/>
            <a:ext cx="2304256" cy="311583"/>
          </a:xfrm>
          <a:prstGeom prst="rect">
            <a:avLst/>
          </a:prstGeom>
        </p:spPr>
      </p:pic>
      <p:pic>
        <p:nvPicPr>
          <p:cNvPr id="13" name="Picture 2" descr="[SMN]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511276"/>
            <a:ext cx="1069134" cy="232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6283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73238"/>
            <a:ext cx="3771900" cy="4627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29100" y="1773238"/>
            <a:ext cx="3771900" cy="2236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29100" y="4162425"/>
            <a:ext cx="3771900" cy="2238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6283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73238"/>
            <a:ext cx="3771900" cy="4627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1773238"/>
            <a:ext cx="3771900" cy="4627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30128" cy="720080"/>
          </a:xfrm>
        </p:spPr>
        <p:txBody>
          <a:bodyPr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394136" cy="45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5" name="Picture 4" descr="FERM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467404"/>
            <a:ext cx="792088" cy="344460"/>
          </a:xfrm>
          <a:prstGeom prst="rect">
            <a:avLst/>
          </a:prstGeom>
          <a:noFill/>
        </p:spPr>
      </p:pic>
      <p:pic>
        <p:nvPicPr>
          <p:cNvPr id="6" name="Bilde 7" descr="MN_KJEMI_A_ENG.png"/>
          <p:cNvPicPr>
            <a:picLocks noChangeAspect="1"/>
          </p:cNvPicPr>
          <p:nvPr userDrawn="1"/>
        </p:nvPicPr>
        <p:blipFill>
          <a:blip r:embed="rId3" cstate="print"/>
          <a:srcRect b="67255"/>
          <a:stretch>
            <a:fillRect/>
          </a:stretch>
        </p:blipFill>
        <p:spPr>
          <a:xfrm>
            <a:off x="611560" y="6525344"/>
            <a:ext cx="2304256" cy="311583"/>
          </a:xfrm>
          <a:prstGeom prst="rect">
            <a:avLst/>
          </a:prstGeom>
        </p:spPr>
      </p:pic>
      <p:pic>
        <p:nvPicPr>
          <p:cNvPr id="7" name="Bilde 8" descr="MN_KJEMI_A.png"/>
          <p:cNvPicPr>
            <a:picLocks noChangeAspect="1"/>
          </p:cNvPicPr>
          <p:nvPr userDrawn="1"/>
        </p:nvPicPr>
        <p:blipFill>
          <a:blip r:embed="rId4" cstate="print"/>
          <a:srcRect t="55556" r="75190"/>
          <a:stretch>
            <a:fillRect/>
          </a:stretch>
        </p:blipFill>
        <p:spPr>
          <a:xfrm>
            <a:off x="35496" y="6453336"/>
            <a:ext cx="630070" cy="360040"/>
          </a:xfrm>
          <a:prstGeom prst="rect">
            <a:avLst/>
          </a:prstGeom>
        </p:spPr>
      </p:pic>
      <p:pic>
        <p:nvPicPr>
          <p:cNvPr id="12290" name="Picture 2" descr="[SMN]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525344"/>
            <a:ext cx="1069134" cy="232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402E7-4147-47D7-82F7-123FA54834F0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DB4FE-6104-4917-93A6-C9CA84264870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B7F53-D450-4D7A-8221-2FCCDB30D7CE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1143000"/>
          </a:xfrm>
        </p:spPr>
        <p:txBody>
          <a:bodyPr anchor="ctr"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 descr="FERM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467404"/>
            <a:ext cx="792088" cy="344460"/>
          </a:xfrm>
          <a:prstGeom prst="rect">
            <a:avLst/>
          </a:prstGeom>
          <a:noFill/>
        </p:spPr>
      </p:pic>
      <p:pic>
        <p:nvPicPr>
          <p:cNvPr id="7" name="Bilde 7" descr="MN_KJEMI_A_ENG.png"/>
          <p:cNvPicPr>
            <a:picLocks noChangeAspect="1"/>
          </p:cNvPicPr>
          <p:nvPr userDrawn="1"/>
        </p:nvPicPr>
        <p:blipFill>
          <a:blip r:embed="rId3" cstate="print"/>
          <a:srcRect b="67255"/>
          <a:stretch>
            <a:fillRect/>
          </a:stretch>
        </p:blipFill>
        <p:spPr>
          <a:xfrm>
            <a:off x="611560" y="6525344"/>
            <a:ext cx="2304256" cy="311583"/>
          </a:xfrm>
          <a:prstGeom prst="rect">
            <a:avLst/>
          </a:prstGeom>
        </p:spPr>
      </p:pic>
      <p:pic>
        <p:nvPicPr>
          <p:cNvPr id="8" name="Bilde 8" descr="MN_KJEMI_A.png"/>
          <p:cNvPicPr>
            <a:picLocks noChangeAspect="1"/>
          </p:cNvPicPr>
          <p:nvPr userDrawn="1"/>
        </p:nvPicPr>
        <p:blipFill>
          <a:blip r:embed="rId4" cstate="print"/>
          <a:srcRect t="55556" r="75190"/>
          <a:stretch>
            <a:fillRect/>
          </a:stretch>
        </p:blipFill>
        <p:spPr>
          <a:xfrm>
            <a:off x="35496" y="6453336"/>
            <a:ext cx="630070" cy="360040"/>
          </a:xfrm>
          <a:prstGeom prst="rect">
            <a:avLst/>
          </a:prstGeom>
        </p:spPr>
      </p:pic>
      <p:pic>
        <p:nvPicPr>
          <p:cNvPr id="9" name="Picture 2" descr="[SMN]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5354" y="6525344"/>
            <a:ext cx="1069134" cy="232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D933-11EF-4D2C-A770-556A906D8E20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John Vedde 10.6.10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27358-6E01-4805-8061-613F7B0654E0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ktangel 5"/>
          <p:cNvSpPr/>
          <p:nvPr/>
        </p:nvSpPr>
        <p:spPr bwMode="invGray">
          <a:xfrm>
            <a:off x="1371600" y="0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115C-CC01-4978-ACD9-42AF238A8A79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s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b-NO" dirty="0" smtClean="0"/>
              <a:t>Klikk for å redigere tittelstil</a:t>
            </a:r>
            <a:endParaRPr kumimoji="0" lang="en-US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1435608" y="2286000"/>
            <a:ext cx="7498080" cy="38862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b-NO" dirty="0" smtClean="0"/>
              <a:t>Klikk for å redigere tekststiler i malen</a:t>
            </a:r>
          </a:p>
          <a:p>
            <a:pPr lvl="1" eaLnBrk="1" latinLnBrk="0" hangingPunct="1"/>
            <a:r>
              <a:rPr kumimoji="0" lang="nb-NO" dirty="0" smtClean="0"/>
              <a:t>Andre nivå</a:t>
            </a:r>
          </a:p>
          <a:p>
            <a:pPr lvl="2" eaLnBrk="1" latinLnBrk="0" hangingPunct="1"/>
            <a:r>
              <a:rPr kumimoji="0" lang="nb-NO" dirty="0" smtClean="0"/>
              <a:t>Tredje nivå</a:t>
            </a:r>
          </a:p>
          <a:p>
            <a:pPr lvl="3" eaLnBrk="1" latinLnBrk="0" hangingPunct="1"/>
            <a:r>
              <a:rPr kumimoji="0" lang="nb-NO" dirty="0" smtClean="0"/>
              <a:t>Fjerde nivå</a:t>
            </a:r>
          </a:p>
          <a:p>
            <a:pPr lvl="4" eaLnBrk="1" latinLnBrk="0" hangingPunct="1"/>
            <a:r>
              <a:rPr kumimoji="0" lang="nb-NO" dirty="0" smtClean="0"/>
              <a:t>Femte nivå</a:t>
            </a:r>
            <a:endParaRPr kumimoji="0" lang="en-US" dirty="0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6702CB-1880-4713-BCDF-85AC77F16831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Bilde 13" descr="MN_KJEMI_A.png"/>
          <p:cNvPicPr>
            <a:picLocks noChangeAspect="1"/>
          </p:cNvPicPr>
          <p:nvPr/>
        </p:nvPicPr>
        <p:blipFill>
          <a:blip r:embed="rId14" cstate="print"/>
          <a:srcRect t="57874" r="3014"/>
          <a:stretch>
            <a:fillRect/>
          </a:stretch>
        </p:blipFill>
        <p:spPr>
          <a:xfrm>
            <a:off x="-180528" y="6165304"/>
            <a:ext cx="4448398" cy="616321"/>
          </a:xfrm>
          <a:prstGeom prst="rect">
            <a:avLst/>
          </a:prstGeom>
        </p:spPr>
      </p:pic>
      <p:pic>
        <p:nvPicPr>
          <p:cNvPr id="15" name="Bilde 14" descr="MN_KJEMI_A_ENG.png"/>
          <p:cNvPicPr>
            <a:picLocks noChangeAspect="1"/>
          </p:cNvPicPr>
          <p:nvPr/>
        </p:nvPicPr>
        <p:blipFill>
          <a:blip r:embed="rId15" cstate="print"/>
          <a:srcRect b="83774"/>
          <a:stretch>
            <a:fillRect/>
          </a:stretch>
        </p:blipFill>
        <p:spPr>
          <a:xfrm>
            <a:off x="76200" y="76200"/>
            <a:ext cx="5535729" cy="370889"/>
          </a:xfrm>
          <a:prstGeom prst="rect">
            <a:avLst/>
          </a:prstGeom>
        </p:spPr>
      </p:pic>
      <p:pic>
        <p:nvPicPr>
          <p:cNvPr id="11" name="Picture 10" descr="FERMI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4008" y="6467404"/>
            <a:ext cx="792088" cy="344460"/>
          </a:xfrm>
          <a:prstGeom prst="rect">
            <a:avLst/>
          </a:prstGeom>
          <a:noFill/>
        </p:spPr>
      </p:pic>
      <p:pic>
        <p:nvPicPr>
          <p:cNvPr id="13" name="Bilde 7" descr="MN_KJEMI_A_ENG.png"/>
          <p:cNvPicPr>
            <a:picLocks noChangeAspect="1"/>
          </p:cNvPicPr>
          <p:nvPr userDrawn="1"/>
        </p:nvPicPr>
        <p:blipFill>
          <a:blip r:embed="rId17" cstate="print"/>
          <a:srcRect b="67255"/>
          <a:stretch>
            <a:fillRect/>
          </a:stretch>
        </p:blipFill>
        <p:spPr>
          <a:xfrm>
            <a:off x="755576" y="6381328"/>
            <a:ext cx="2304256" cy="311583"/>
          </a:xfrm>
          <a:prstGeom prst="rect">
            <a:avLst/>
          </a:prstGeom>
        </p:spPr>
      </p:pic>
      <p:pic>
        <p:nvPicPr>
          <p:cNvPr id="16" name="Picture 2" descr="[SMN]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84368" y="6525344"/>
            <a:ext cx="1069134" cy="2324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79" r:id="rId8"/>
    <p:sldLayoutId id="2147483681" r:id="rId9"/>
    <p:sldLayoutId id="2147483683" r:id="rId10"/>
    <p:sldLayoutId id="2147483686" r:id="rId11"/>
    <p:sldLayoutId id="2147483687" r:id="rId12"/>
  </p:sldLayoutIdLst>
  <p:transition spd="med">
    <p:wipe dir="r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hyperlink" Target="http://www.google.no/url?sa=i&amp;rct=j&amp;q=&amp;esrc=s&amp;source=images&amp;cd=&amp;cad=rja&amp;uact=8&amp;ved=0ahUKEwjfkqyy7_vMAhVC_ywKHVPkBdYQjRwIBw&amp;url=http%3A%2F%2Fwww.caranddriver.com%2Ftoyota%2Fmirai&amp;bvm=bv.122676328,d.bGg&amp;psig=AFQjCNGCFaPfLjIaKQWv1Vki4B8gclwyFQ&amp;ust=14644939870281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ahUKEwixhPmev_nLAhUnMZoKHdKADWwQjRwIBw&amp;url=http://insideevs.com/tesla-roadster-battery-study-proves-that-nissan-leaf-battery-is-long-lasting-too/&amp;psig=AFQjCNHUCHQg49qz1tMttxw93gCvEUkNog&amp;ust=146001427981009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source=images&amp;cd=&amp;cad=rja&amp;uact=8&amp;ved=0ahUKEwjX5KLJv_nLAhXnd5oKHVF4BksQjRwIBw&amp;url=https://www.technologyreview.com/s/516961/how-tesla-is-driving-electric-car-innovation/&amp;psig=AFQjCNHUCHQg49qz1tMttxw93gCvEUkNog&amp;ust=146001427981009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www.google.no/url?sa=i&amp;rct=j&amp;q=&amp;esrc=s&amp;source=images&amp;cd=&amp;cad=rja&amp;uact=8&amp;ved=0ahUKEwiRzIGn7fvMAhXFBywKHanCCXMQjRwIBw&amp;url=http%3A%2F%2Fwww.compositesworld.com%2Farticles%2Fpressure-vessels-for-alternative-fuels-2014-2023&amp;bvm=bv.122676328,d.bGg&amp;psig=AFQjCNFBqb1PFJi59k1l-9eTvkb0om6lCA&amp;ust=1464493337513251" TargetMode="Externa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no/url?sa=i&amp;rct=j&amp;q=&amp;esrc=s&amp;source=images&amp;cd=&amp;cad=rja&amp;uact=8&amp;ved=0ahUKEwjTrMHzuPvMAhXIiSwKHZtWCv0QjRwIBw&amp;url=http%3A%2F%2Fhydrogenvalley.dk%2FGB%2FNews.aspx%3Fnewsquery%3D%26pageNumber%3D1%3Faccb0da0bb1511df851a0800200c9a67%3D1%26newsId%3D1078%26backText%3DBack&amp;psig=AFQjCNEGk92MmLo7MO7sbFtyswLC-u7lSQ&amp;ust=14644793398851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www.google.no/url?sa=i&amp;rct=j&amp;q=&amp;esrc=s&amp;source=images&amp;cd=&amp;cad=rja&amp;uact=8&amp;ved=0ahUKEwi0h9C47PvMAhUCCSwKHTx2CTQQjRwIBw&amp;url=http%3A%2F%2Fwww.hexagonraufoss.com%2F&amp;psig=AFQjCNFmQv0nIqfz0_NkYb1XUOOhvTvF2w&amp;ust=1464493151997501" TargetMode="Externa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source=images&amp;cd=&amp;cad=rja&amp;uact=8&amp;ved=0ahUKEwjcvo2wvPjLAhUHfywKHfqpAuIQjRwIBw&amp;url=https://www.pexels.com/search/earth/&amp;bvm=bv.118443451,d.bGg&amp;psig=AFQjCNGl2yki9UGcTJHl3pVkKCeXSmkDxA&amp;ust=14599791594590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no/url?sa=i&amp;rct=j&amp;q=&amp;esrc=s&amp;source=images&amp;cd=&amp;cad=rja&amp;uact=8&amp;ved=0ahUKEwj9-reQ1_jLAhXEfiwKHVvwBWoQjRwIBw&amp;url=http://ereidmiller.com/category/med/page/286&amp;bvm=bv.118443451,d.bGg&amp;psig=AFQjCNHyZLOpWS7RRbiqJ9K7aG1xcUxtHg&amp;ust=14599863356381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oogle.no/url?sa=i&amp;rct=j&amp;q=&amp;esrc=s&amp;source=images&amp;cd=&amp;ved=0ahUKEwjVhPr22PjLAhUG2ywKHYOPAqYQjRwIBw&amp;url=http://1uz.dromghc.top/c/nitrogen-fixation/&amp;psig=AFQjCNFy0HdbDYjqAIFfNeuteSHyRjeJlQ&amp;ust=1459986614204654" TargetMode="Externa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no/url?sa=i&amp;rct=j&amp;q=&amp;esrc=s&amp;source=images&amp;cd=&amp;cad=rja&amp;uact=8&amp;ved=0ahUKEwi555Ot0vnLAhVFCSwKHZLUDPsQjRwIBw&amp;url=http://2012books.lardbucket.org/books/principles-of-general-chemistry-v1.0/s19-06-controlling-the-products-of-re.html&amp;bvm=bv.118443451,d.bGs&amp;psig=AFQjCNG1_nbvcl0PDnbE3QODNBu-85QpQg&amp;ust=14600194255121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hyperlink" Target="http://www.google.no/url?sa=i&amp;rct=j&amp;q=&amp;esrc=s&amp;source=images&amp;cd=&amp;cad=rja&amp;uact=8&amp;ved=0ahUKEwio_67D0fnLAhWB2CwKHeYIC2gQjRwIBw&amp;url=http://member.zeusintel.com/gasification/news_details.aspx?newsid%3D24238%26plantid%3D1389&amp;bvm=bv.118443451,d.bGs&amp;psig=AFQjCNG-DZK_AN708V9HVBe8LQL86vQHzg&amp;ust=146001912520754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n.wikipedia.org/wiki/File:Kristian_Birkeland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no/url?sa=i&amp;rct=j&amp;q=&amp;esrc=s&amp;source=images&amp;cd=&amp;cad=rja&amp;uact=8&amp;ved=0ahUKEwj8_sTpx_nLAhXqIJoKHXdZBDkQjRwIBw&amp;url=https://en.wikipedia.org/wiki/Food_security&amp;bvm=bv.118443451,d.bGs&amp;psig=AFQjCNHxzdAOvvGYF6LiDXCBwzxJGAtmGg&amp;ust=14600164489239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www.google.no/url?sa=i&amp;rct=j&amp;q=&amp;esrc=s&amp;source=images&amp;cd=&amp;cad=rja&amp;uact=8&amp;ved=&amp;url=https://customhydronutrients.com/zencart/yaraliva-calcinit-c-1_44_62_373.html&amp;psig=AFQjCNGbjlESo1suObRBUcQhkYwOyOnRLA&amp;ust=146001694613720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2222222222222222222222222</a:t>
            </a:r>
            <a:endParaRPr lang="nb-NO" dirty="0"/>
          </a:p>
        </p:txBody>
      </p:sp>
      <p:pic>
        <p:nvPicPr>
          <p:cNvPr id="1028" name="Picture 4" descr="http://buyersguide.caranddriver.com/media/assets/submodel/648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78" y="4291738"/>
            <a:ext cx="4035174" cy="24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251520" y="278092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 </a:t>
            </a:r>
            <a:endParaRPr lang="nb-NO" sz="2800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4294967295"/>
          </p:nvPr>
        </p:nvSpPr>
        <p:spPr>
          <a:xfrm>
            <a:off x="323528" y="3573016"/>
            <a:ext cx="2232248" cy="2592288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9" name="Bilde 8" descr="MN_KJEMI_A.png"/>
          <p:cNvPicPr>
            <a:picLocks noChangeAspect="1"/>
          </p:cNvPicPr>
          <p:nvPr/>
        </p:nvPicPr>
        <p:blipFill>
          <a:blip r:embed="rId4" cstate="print"/>
          <a:srcRect t="55556" r="75190"/>
          <a:stretch>
            <a:fillRect/>
          </a:stretch>
        </p:blipFill>
        <p:spPr>
          <a:xfrm>
            <a:off x="-107268" y="6165304"/>
            <a:ext cx="1078868" cy="616496"/>
          </a:xfrm>
          <a:prstGeom prst="rect">
            <a:avLst/>
          </a:prstGeom>
        </p:spPr>
      </p:pic>
      <p:pic>
        <p:nvPicPr>
          <p:cNvPr id="10" name="Bilde 9" descr="2010-10-22 16.14.49.jpg"/>
          <p:cNvPicPr>
            <a:picLocks noChangeAspect="1"/>
          </p:cNvPicPr>
          <p:nvPr/>
        </p:nvPicPr>
        <p:blipFill>
          <a:blip r:embed="rId5" cstate="print"/>
          <a:srcRect t="45844" b="22294"/>
          <a:stretch>
            <a:fillRect/>
          </a:stretch>
        </p:blipFill>
        <p:spPr>
          <a:xfrm>
            <a:off x="0" y="0"/>
            <a:ext cx="9144000" cy="1752600"/>
          </a:xfrm>
          <a:prstGeom prst="rect">
            <a:avLst/>
          </a:prstGeom>
        </p:spPr>
      </p:pic>
      <p:pic>
        <p:nvPicPr>
          <p:cNvPr id="8" name="Bilde 7" descr="MN_KJEMI_A_ENG.png"/>
          <p:cNvPicPr>
            <a:picLocks noChangeAspect="1"/>
          </p:cNvPicPr>
          <p:nvPr/>
        </p:nvPicPr>
        <p:blipFill>
          <a:blip r:embed="rId6" cstate="print"/>
          <a:srcRect b="67255"/>
          <a:stretch>
            <a:fillRect/>
          </a:stretch>
        </p:blipFill>
        <p:spPr>
          <a:xfrm>
            <a:off x="152400" y="1904999"/>
            <a:ext cx="3282652" cy="443882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528" y="4077072"/>
            <a:ext cx="3043238" cy="59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Truls Norby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54546" y="6381328"/>
            <a:ext cx="16273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000" dirty="0" smtClean="0"/>
              <a:t>truls.norby@kjemi.uio.no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 l="4347" r="8696" b="2486"/>
          <a:stretch>
            <a:fillRect/>
          </a:stretch>
        </p:blipFill>
        <p:spPr bwMode="auto">
          <a:xfrm>
            <a:off x="2543944" y="4668813"/>
            <a:ext cx="15240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62607" y="4437112"/>
            <a:ext cx="17891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nb-NO" sz="1000" dirty="0" smtClean="0"/>
          </a:p>
          <a:p>
            <a:pPr eaLnBrk="0" hangingPunct="0"/>
            <a:endParaRPr lang="nb-NO" sz="1000" dirty="0" smtClean="0"/>
          </a:p>
          <a:p>
            <a:pPr eaLnBrk="0" hangingPunct="0"/>
            <a:r>
              <a:rPr lang="nb-NO" sz="1000" dirty="0" smtClean="0"/>
              <a:t>Department </a:t>
            </a:r>
            <a:r>
              <a:rPr lang="nb-NO" sz="1000" dirty="0"/>
              <a:t>of Chemistry</a:t>
            </a:r>
          </a:p>
          <a:p>
            <a:pPr eaLnBrk="0" hangingPunct="0"/>
            <a:r>
              <a:rPr lang="nb-NO" sz="1000" dirty="0"/>
              <a:t>University </a:t>
            </a:r>
            <a:r>
              <a:rPr lang="nb-NO" sz="1000" dirty="0" err="1"/>
              <a:t>of</a:t>
            </a:r>
            <a:r>
              <a:rPr lang="nb-NO" sz="1000" dirty="0"/>
              <a:t> Oslo</a:t>
            </a:r>
          </a:p>
          <a:p>
            <a:pPr eaLnBrk="0" hangingPunct="0"/>
            <a:endParaRPr lang="nb-NO" sz="1000" dirty="0"/>
          </a:p>
          <a:p>
            <a:pPr eaLnBrk="0" hangingPunct="0"/>
            <a:r>
              <a:rPr lang="nb-NO" sz="1000" dirty="0"/>
              <a:t>Centre for Materials Science and </a:t>
            </a:r>
            <a:r>
              <a:rPr lang="nb-NO" sz="1000" dirty="0" err="1"/>
              <a:t>Nanotechnology</a:t>
            </a:r>
            <a:r>
              <a:rPr lang="nb-NO" sz="1000" dirty="0"/>
              <a:t> (SMN)</a:t>
            </a:r>
          </a:p>
          <a:p>
            <a:pPr eaLnBrk="0" hangingPunct="0"/>
            <a:endParaRPr lang="nb-NO" sz="1000" dirty="0"/>
          </a:p>
          <a:p>
            <a:pPr eaLnBrk="0" hangingPunct="0"/>
            <a:r>
              <a:rPr lang="nb-NO" sz="1000" dirty="0"/>
              <a:t>FERMiO</a:t>
            </a:r>
          </a:p>
          <a:p>
            <a:pPr eaLnBrk="0" hangingPunct="0"/>
            <a:r>
              <a:rPr lang="nb-NO" sz="1000" dirty="0"/>
              <a:t>Oslo </a:t>
            </a:r>
            <a:r>
              <a:rPr lang="nb-NO" sz="1000" dirty="0" err="1" smtClean="0"/>
              <a:t>Innovation</a:t>
            </a:r>
            <a:r>
              <a:rPr lang="nb-NO" sz="1000" dirty="0" smtClean="0"/>
              <a:t> Centre</a:t>
            </a:r>
            <a:endParaRPr lang="nb-NO" sz="1000" dirty="0"/>
          </a:p>
        </p:txBody>
      </p:sp>
      <p:pic>
        <p:nvPicPr>
          <p:cNvPr id="18" name="Picture 9" descr="FERMI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5" y="5703277"/>
            <a:ext cx="864095" cy="390019"/>
          </a:xfrm>
          <a:prstGeom prst="rect">
            <a:avLst/>
          </a:prstGeom>
          <a:noFill/>
        </p:spPr>
      </p:pic>
      <p:pic>
        <p:nvPicPr>
          <p:cNvPr id="19" name="Picture 10" descr="smn-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5" y="5333296"/>
            <a:ext cx="1080120" cy="240961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9512" y="2636912"/>
            <a:ext cx="8856984" cy="16561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/>
            </a:lvl1pPr>
          </a:lstStyle>
          <a:p>
            <a:pPr lvl="0" algn="ctr">
              <a:spcBef>
                <a:spcPct val="0"/>
              </a:spcBef>
            </a:pPr>
            <a:r>
              <a:rPr lang="nb-NO" sz="3600" dirty="0" smtClean="0"/>
              <a:t>Hydrogensamfunnet </a:t>
            </a:r>
          </a:p>
          <a:p>
            <a:pPr lvl="0" algn="ctr">
              <a:spcBef>
                <a:spcPct val="0"/>
              </a:spcBef>
            </a:pPr>
            <a:r>
              <a:rPr lang="nb-NO" sz="3600" dirty="0" smtClean="0"/>
              <a:t>Løsningen </a:t>
            </a:r>
            <a:r>
              <a:rPr lang="nb-NO" sz="3600" dirty="0"/>
              <a:t>- eller i hvert fall en del av den</a:t>
            </a:r>
            <a:endParaRPr lang="en-US" sz="1200" b="1" dirty="0" smtClean="0"/>
          </a:p>
        </p:txBody>
      </p:sp>
      <p:pic>
        <p:nvPicPr>
          <p:cNvPr id="2" name="Picture 2" descr="http://www.mn.uio.no/om/aktuelt/arrangementer/viten-pa-lordag/arr-bilde.jpg?vrtx=thumbna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2170931" cy="14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http://www.mn.uio.no/om/aktuelt/aktuelle-saker/IMG_0887.JPG?vrtx=thumbnai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4653136"/>
            <a:ext cx="1824419" cy="21785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50120" cy="648072"/>
          </a:xfrm>
        </p:spPr>
        <p:txBody>
          <a:bodyPr/>
          <a:lstStyle/>
          <a:p>
            <a:r>
              <a:rPr lang="en-GB" dirty="0" smtClean="0"/>
              <a:t>Nissan Leaf – 200 </a:t>
            </a:r>
            <a:r>
              <a:rPr lang="en-GB" dirty="0" smtClean="0"/>
              <a:t>km</a:t>
            </a:r>
            <a:endParaRPr lang="en-GB" dirty="0"/>
          </a:p>
        </p:txBody>
      </p:sp>
      <p:pic>
        <p:nvPicPr>
          <p:cNvPr id="365570" name="Picture 2" descr="http://www.extremetech.com/wp-content/uploads/2012/01/Nissan_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496944" cy="5666399"/>
          </a:xfrm>
          <a:prstGeom prst="rect">
            <a:avLst/>
          </a:prstGeom>
          <a:noFill/>
        </p:spPr>
      </p:pic>
      <p:pic>
        <p:nvPicPr>
          <p:cNvPr id="5122" name="Picture 2" descr="http://insideevs.com/wp-content/uploads/2013/07/12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38382"/>
            <a:ext cx="2771800" cy="18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900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50120" cy="792088"/>
          </a:xfrm>
        </p:spPr>
        <p:txBody>
          <a:bodyPr/>
          <a:lstStyle/>
          <a:p>
            <a:r>
              <a:rPr lang="en-GB" dirty="0" smtClean="0"/>
              <a:t>Tesla Model S – 400 km</a:t>
            </a:r>
            <a:endParaRPr lang="en-GB" dirty="0"/>
          </a:p>
        </p:txBody>
      </p:sp>
      <p:pic>
        <p:nvPicPr>
          <p:cNvPr id="366594" name="Picture 2" descr="Nå er prisene for Norge klare. Model S får en knallpris.  (Foto: Tesla Motor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70223"/>
            <a:ext cx="8595024" cy="3767089"/>
          </a:xfrm>
          <a:prstGeom prst="rect">
            <a:avLst/>
          </a:prstGeom>
          <a:noFill/>
        </p:spPr>
      </p:pic>
      <p:pic>
        <p:nvPicPr>
          <p:cNvPr id="6146" name="Picture 2" descr="https://d267cvn3rvuq91.cloudfront.net/i/images/tesla.3x519.jpg?sw=118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05" y="801637"/>
            <a:ext cx="49434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901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Brenselcelle</a:t>
            </a:r>
            <a:endParaRPr lang="nb-NO" dirty="0"/>
          </a:p>
        </p:txBody>
      </p:sp>
      <p:grpSp>
        <p:nvGrpSpPr>
          <p:cNvPr id="5" name="Group 3"/>
          <p:cNvGrpSpPr/>
          <p:nvPr/>
        </p:nvGrpSpPr>
        <p:grpSpPr>
          <a:xfrm>
            <a:off x="2568408" y="2381706"/>
            <a:ext cx="5771540" cy="2826667"/>
            <a:chOff x="-289875" y="314301"/>
            <a:chExt cx="5771540" cy="2826667"/>
          </a:xfrm>
        </p:grpSpPr>
        <p:sp>
          <p:nvSpPr>
            <p:cNvPr id="8" name="Rectangle 7"/>
            <p:cNvSpPr/>
            <p:nvPr/>
          </p:nvSpPr>
          <p:spPr>
            <a:xfrm>
              <a:off x="1319451" y="917104"/>
              <a:ext cx="1008112" cy="2223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4H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+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619672" y="2132856"/>
              <a:ext cx="516245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4712" y="1845616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521078"/>
              <a:ext cx="8066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O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  <a:p>
              <a:endParaRPr lang="en-GB" sz="2000" dirty="0" smtClean="0"/>
            </a:p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  <a:r>
                <a:rPr lang="en-GB" sz="2000" dirty="0" smtClean="0"/>
                <a:t>O</a:t>
              </a:r>
            </a:p>
          </p:txBody>
        </p:sp>
        <p:grpSp>
          <p:nvGrpSpPr>
            <p:cNvPr id="12" name="Group 56"/>
            <p:cNvGrpSpPr/>
            <p:nvPr/>
          </p:nvGrpSpPr>
          <p:grpSpPr>
            <a:xfrm>
              <a:off x="1293411" y="314301"/>
              <a:ext cx="1080120" cy="2826667"/>
              <a:chOff x="1403648" y="386309"/>
              <a:chExt cx="1080120" cy="282666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40364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48376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403648" y="582588"/>
                <a:ext cx="108012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1646853" y="386309"/>
                <a:ext cx="576063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i="1" dirty="0" smtClean="0"/>
                  <a:t>U,I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11760" y="62068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+</a:t>
              </a:r>
              <a:endParaRPr lang="en-GB" sz="2000" baseline="-25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-272598" y="2225691"/>
              <a:ext cx="516245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489470" y="1430460"/>
              <a:ext cx="539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489470" y="2968981"/>
              <a:ext cx="576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01030" y="938598"/>
              <a:ext cx="10502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 smtClean="0"/>
                <a:t>Luft</a:t>
              </a:r>
              <a:r>
                <a:rPr lang="en-GB" sz="2000" dirty="0" smtClean="0"/>
                <a:t> </a:t>
              </a:r>
            </a:p>
            <a:p>
              <a:r>
                <a:rPr lang="en-GB" sz="2000" dirty="0" smtClean="0"/>
                <a:t>O</a:t>
              </a:r>
              <a:r>
                <a:rPr lang="en-GB" sz="2000" baseline="-25000" dirty="0" smtClean="0"/>
                <a:t>2</a:t>
              </a:r>
              <a:r>
                <a:rPr lang="en-GB" sz="2000" dirty="0" smtClean="0"/>
                <a:t>+4N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02761" y="2582714"/>
              <a:ext cx="137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  <a:r>
                <a:rPr lang="en-GB" sz="2000" dirty="0" smtClean="0"/>
                <a:t>O+4N</a:t>
              </a:r>
              <a:r>
                <a:rPr lang="en-GB" sz="2000" baseline="-25000" dirty="0" smtClean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289875" y="1521078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30802" y="269123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34858" y="2619228"/>
            <a:ext cx="0" cy="4404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03848" y="2987652"/>
            <a:ext cx="2952328" cy="2223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ounded Rectangle 22"/>
          <p:cNvSpPr/>
          <p:nvPr/>
        </p:nvSpPr>
        <p:spPr>
          <a:xfrm>
            <a:off x="683568" y="2204864"/>
            <a:ext cx="1800200" cy="3816424"/>
          </a:xfrm>
          <a:prstGeom prst="roundRect">
            <a:avLst/>
          </a:prstGeom>
          <a:solidFill>
            <a:srgbClr val="FB5B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>
                <a:solidFill>
                  <a:schemeClr val="tx1"/>
                </a:solidFill>
              </a:rPr>
              <a:t>H</a:t>
            </a:r>
            <a:r>
              <a:rPr lang="nb-NO" sz="3200" baseline="-25000" dirty="0" smtClean="0">
                <a:solidFill>
                  <a:schemeClr val="tx1"/>
                </a:solidFill>
              </a:rPr>
              <a:t>2</a:t>
            </a:r>
            <a:endParaRPr lang="nb-NO" sz="3200" baseline="-25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3768" y="4099458"/>
            <a:ext cx="720080" cy="112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/>
          <p:cNvSpPr/>
          <p:nvPr/>
        </p:nvSpPr>
        <p:spPr>
          <a:xfrm>
            <a:off x="6156176" y="4797152"/>
            <a:ext cx="720080" cy="112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26"/>
          <p:cNvSpPr/>
          <p:nvPr/>
        </p:nvSpPr>
        <p:spPr>
          <a:xfrm>
            <a:off x="6156176" y="3298986"/>
            <a:ext cx="720080" cy="112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Curved Right Arrow 29"/>
          <p:cNvSpPr/>
          <p:nvPr/>
        </p:nvSpPr>
        <p:spPr>
          <a:xfrm>
            <a:off x="5296438" y="3961789"/>
            <a:ext cx="166873" cy="2755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530802" y="4313131"/>
            <a:ext cx="321118" cy="51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4" name="Straight Connector 33"/>
          <p:cNvCxnSpPr/>
          <p:nvPr/>
        </p:nvCxnSpPr>
        <p:spPr>
          <a:xfrm>
            <a:off x="2267744" y="1700808"/>
            <a:ext cx="482453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Up Arrow 34"/>
          <p:cNvSpPr/>
          <p:nvPr/>
        </p:nvSpPr>
        <p:spPr>
          <a:xfrm>
            <a:off x="4572000" y="1772816"/>
            <a:ext cx="216024" cy="53688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xtBox 35"/>
          <p:cNvSpPr txBox="1"/>
          <p:nvPr/>
        </p:nvSpPr>
        <p:spPr>
          <a:xfrm>
            <a:off x="4824923" y="185659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</a:t>
            </a:r>
            <a:endParaRPr lang="nb-NO" dirty="0"/>
          </a:p>
        </p:txBody>
      </p:sp>
      <p:sp>
        <p:nvSpPr>
          <p:cNvPr id="3" name="Rounded Rectangle 2"/>
          <p:cNvSpPr/>
          <p:nvPr/>
        </p:nvSpPr>
        <p:spPr>
          <a:xfrm>
            <a:off x="5603789" y="1340768"/>
            <a:ext cx="1200459" cy="74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El-motor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07332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ercedes-benz-b-class-f-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2139"/>
            <a:ext cx="9144000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50120" cy="83671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Hydrogenbilen</a:t>
            </a:r>
            <a:r>
              <a:rPr lang="en-GB" dirty="0" smtClean="0"/>
              <a:t>: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smtClean="0"/>
              <a:t>hybrid </a:t>
            </a:r>
            <a:r>
              <a:rPr lang="en-GB" dirty="0" err="1" smtClean="0"/>
              <a:t>elektrisk</a:t>
            </a:r>
            <a:r>
              <a:rPr lang="en-GB" dirty="0" smtClean="0"/>
              <a:t> </a:t>
            </a:r>
            <a:r>
              <a:rPr lang="en-GB" dirty="0" err="1" smtClean="0"/>
              <a:t>bil</a:t>
            </a:r>
            <a:r>
              <a:rPr lang="en-GB" dirty="0" smtClean="0"/>
              <a:t> med </a:t>
            </a:r>
            <a:r>
              <a:rPr lang="en-GB" dirty="0" err="1" smtClean="0"/>
              <a:t>brenselcelle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5513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http://www.tu.no/incoming/2013/02/27/1200014691.jpg/alternates/w940/1200014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450" y="980728"/>
            <a:ext cx="9184900" cy="5168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864096"/>
          </a:xfrm>
        </p:spPr>
        <p:txBody>
          <a:bodyPr>
            <a:normAutofit/>
          </a:bodyPr>
          <a:lstStyle/>
          <a:p>
            <a:pPr algn="ctr"/>
            <a:r>
              <a:rPr lang="nb-NO" dirty="0" smtClean="0"/>
              <a:t>Hyundai iX35 HFCV </a:t>
            </a:r>
            <a:r>
              <a:rPr lang="nb-NO" dirty="0" smtClean="0"/>
              <a:t>serieprodusert og </a:t>
            </a:r>
            <a:r>
              <a:rPr lang="nb-NO" dirty="0" smtClean="0"/>
              <a:t>i salg </a:t>
            </a:r>
            <a:r>
              <a:rPr lang="nb-NO" dirty="0" smtClean="0"/>
              <a:t>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430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Nd9GcTzUq9RUcek1p-WmWoYCW_78Q9TOptSmMoYay_IL5A1PqezqU3W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421" y="3212976"/>
            <a:ext cx="2339752" cy="155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832486"/>
          </a:xfrm>
        </p:spPr>
        <p:txBody>
          <a:bodyPr/>
          <a:lstStyle/>
          <a:p>
            <a:r>
              <a:rPr lang="en-GB" dirty="0" err="1" smtClean="0"/>
              <a:t>Typiske</a:t>
            </a:r>
            <a:r>
              <a:rPr lang="en-GB" dirty="0" smtClean="0"/>
              <a:t> </a:t>
            </a:r>
            <a:r>
              <a:rPr lang="en-GB" dirty="0" err="1" smtClean="0"/>
              <a:t>hydrogenbiltall</a:t>
            </a:r>
            <a:r>
              <a:rPr lang="en-GB" dirty="0" smtClean="0"/>
              <a:t> 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712968" cy="525658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Hyundai iX35 </a:t>
            </a:r>
            <a:r>
              <a:rPr lang="en-GB" sz="2000" dirty="0" smtClean="0"/>
              <a:t>H2-FCEV (</a:t>
            </a:r>
            <a:r>
              <a:rPr lang="en-GB" sz="2000" dirty="0" err="1" smtClean="0"/>
              <a:t>eller</a:t>
            </a:r>
            <a:r>
              <a:rPr lang="en-GB" sz="2000" dirty="0" smtClean="0"/>
              <a:t> HFCV)</a:t>
            </a:r>
            <a:endParaRPr lang="en-GB" sz="2000" dirty="0" smtClean="0"/>
          </a:p>
          <a:p>
            <a:r>
              <a:rPr lang="en-GB" sz="2000" dirty="0" err="1" smtClean="0"/>
              <a:t>Verdens</a:t>
            </a:r>
            <a:r>
              <a:rPr lang="en-GB" sz="2000" dirty="0" smtClean="0"/>
              <a:t> </a:t>
            </a:r>
            <a:r>
              <a:rPr lang="en-GB" sz="2000" dirty="0" err="1" smtClean="0"/>
              <a:t>første</a:t>
            </a:r>
            <a:r>
              <a:rPr lang="en-GB" sz="2000" dirty="0" smtClean="0"/>
              <a:t> </a:t>
            </a:r>
            <a:r>
              <a:rPr lang="en-GB" sz="2000" dirty="0" err="1" smtClean="0"/>
              <a:t>serieproduserte</a:t>
            </a:r>
            <a:r>
              <a:rPr lang="en-GB" sz="2000" dirty="0" smtClean="0"/>
              <a:t> HFCV</a:t>
            </a:r>
          </a:p>
          <a:p>
            <a:endParaRPr lang="en-GB" sz="2000" dirty="0"/>
          </a:p>
          <a:p>
            <a:r>
              <a:rPr lang="en-GB" sz="2000" dirty="0" err="1" smtClean="0"/>
              <a:t>Absolutt</a:t>
            </a:r>
            <a:r>
              <a:rPr lang="en-GB" sz="2000" dirty="0" smtClean="0"/>
              <a:t> null </a:t>
            </a:r>
            <a:r>
              <a:rPr lang="en-GB" sz="2000" dirty="0" err="1" smtClean="0"/>
              <a:t>utslipp</a:t>
            </a:r>
            <a:r>
              <a:rPr lang="en-GB" sz="2000" dirty="0" smtClean="0"/>
              <a:t> (bare rent </a:t>
            </a:r>
            <a:r>
              <a:rPr lang="en-GB" sz="2000" dirty="0" err="1" smtClean="0"/>
              <a:t>vann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endParaRPr lang="nb-NO" sz="2000" dirty="0" smtClean="0"/>
          </a:p>
          <a:p>
            <a:r>
              <a:rPr lang="nb-NO" sz="2000" dirty="0" smtClean="0"/>
              <a:t>100 kW </a:t>
            </a:r>
            <a:r>
              <a:rPr lang="nb-NO" sz="2000" dirty="0" smtClean="0"/>
              <a:t>elektriske motorer</a:t>
            </a:r>
            <a:endParaRPr lang="nb-NO" sz="2000" dirty="0" smtClean="0"/>
          </a:p>
          <a:p>
            <a:r>
              <a:rPr lang="nb-NO" sz="2000" dirty="0" smtClean="0"/>
              <a:t>100 kW </a:t>
            </a:r>
            <a:r>
              <a:rPr lang="nb-NO" sz="2000" dirty="0" smtClean="0"/>
              <a:t>brenselcelle </a:t>
            </a:r>
            <a:r>
              <a:rPr lang="nb-NO" sz="2000" dirty="0" smtClean="0"/>
              <a:t>+ 24 kW Li polymer </a:t>
            </a:r>
            <a:r>
              <a:rPr lang="nb-NO" sz="2000" dirty="0" smtClean="0"/>
              <a:t>batteri</a:t>
            </a:r>
            <a:endParaRPr lang="nb-NO" sz="2000" dirty="0" smtClean="0"/>
          </a:p>
          <a:p>
            <a:r>
              <a:rPr lang="nb-NO" sz="2000" dirty="0" smtClean="0"/>
              <a:t>Topphastighet: </a:t>
            </a:r>
            <a:r>
              <a:rPr lang="nb-NO" sz="2000" dirty="0" smtClean="0"/>
              <a:t>160  km/h. 0-100 km/h: 12.5 s</a:t>
            </a:r>
          </a:p>
          <a:p>
            <a:endParaRPr lang="nb-NO" sz="2000" dirty="0" smtClean="0"/>
          </a:p>
          <a:p>
            <a:r>
              <a:rPr lang="nb-NO" sz="2000" dirty="0" smtClean="0"/>
              <a:t>To </a:t>
            </a:r>
            <a:r>
              <a:rPr lang="nb-NO" sz="2000" dirty="0" smtClean="0"/>
              <a:t>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 </a:t>
            </a:r>
            <a:r>
              <a:rPr lang="nb-NO" sz="2000" dirty="0" smtClean="0"/>
              <a:t>tanker: Ca. 6 </a:t>
            </a:r>
            <a:r>
              <a:rPr lang="nb-NO" sz="2000" dirty="0" smtClean="0"/>
              <a:t>kg 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 </a:t>
            </a:r>
            <a:r>
              <a:rPr lang="nb-NO" sz="2000" dirty="0"/>
              <a:t>@</a:t>
            </a:r>
            <a:r>
              <a:rPr lang="nb-NO" sz="2000" dirty="0" smtClean="0"/>
              <a:t> </a:t>
            </a:r>
            <a:r>
              <a:rPr lang="nb-NO" sz="2000" dirty="0" smtClean="0"/>
              <a:t>700 </a:t>
            </a:r>
            <a:r>
              <a:rPr lang="nb-NO" sz="2000" dirty="0" smtClean="0"/>
              <a:t>atm</a:t>
            </a:r>
            <a:endParaRPr lang="nb-NO" sz="2000" dirty="0" smtClean="0"/>
          </a:p>
          <a:p>
            <a:r>
              <a:rPr lang="nb-NO" sz="2000" dirty="0" smtClean="0"/>
              <a:t>Forbruk Ca. 1 </a:t>
            </a:r>
            <a:r>
              <a:rPr lang="nb-NO" sz="2000" dirty="0" smtClean="0"/>
              <a:t>kg 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/100 km (NEDC): </a:t>
            </a:r>
            <a:r>
              <a:rPr lang="nb-NO" sz="2000" dirty="0" smtClean="0"/>
              <a:t>Rekkevidde 600 </a:t>
            </a:r>
            <a:r>
              <a:rPr lang="nb-NO" sz="2000" dirty="0" smtClean="0"/>
              <a:t>km</a:t>
            </a:r>
          </a:p>
          <a:p>
            <a:endParaRPr lang="nb-NO" sz="2000" dirty="0"/>
          </a:p>
          <a:p>
            <a:r>
              <a:rPr lang="nb-NO" sz="2000" dirty="0" smtClean="0"/>
              <a:t>Full tank </a:t>
            </a:r>
            <a:r>
              <a:rPr lang="nb-NO" sz="2000" dirty="0" smtClean="0"/>
              <a:t>på </a:t>
            </a:r>
            <a:r>
              <a:rPr lang="nb-NO" sz="2000" dirty="0" smtClean="0"/>
              <a:t>3 </a:t>
            </a:r>
            <a:r>
              <a:rPr lang="nb-NO" sz="2000" dirty="0" smtClean="0"/>
              <a:t>minutter</a:t>
            </a:r>
            <a:endParaRPr lang="nb-NO" sz="2000" dirty="0"/>
          </a:p>
        </p:txBody>
      </p:sp>
      <p:pic>
        <p:nvPicPr>
          <p:cNvPr id="346114" name="Picture 2" descr="http://porsgrunn.mdg.no/files/2012/03/hyundai21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624"/>
            <a:ext cx="3384376" cy="2097021"/>
          </a:xfrm>
          <a:prstGeom prst="rect">
            <a:avLst/>
          </a:prstGeom>
          <a:noFill/>
        </p:spPr>
      </p:pic>
      <p:pic>
        <p:nvPicPr>
          <p:cNvPr id="7" name="Picture 2" descr="http://ars.sciencedirect.com/content/image/1-s2.0-S1464285902100277-g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832" y="1988840"/>
            <a:ext cx="1547664" cy="1547664"/>
          </a:xfrm>
          <a:prstGeom prst="rect">
            <a:avLst/>
          </a:prstGeom>
          <a:noFill/>
        </p:spPr>
      </p:pic>
      <p:pic>
        <p:nvPicPr>
          <p:cNvPr id="4098" name="Picture 2" descr="http://d2n4wb9orp1vta.cloudfront.net/resources/images/cdn/cms/1214CT_MarketOut_CleanNG_TypeV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1128"/>
            <a:ext cx="1603854" cy="10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wired.com/images_blogs/autopia/2010/01/hydrogen_fueling_st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1182" y="5554194"/>
            <a:ext cx="1887363" cy="1259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4539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Toyota FCV R Concept Hydrogen Car and will sell in 2015 Toyota FCV R Concept Hydrogen Car and will sell in 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" y="365059"/>
            <a:ext cx="9155304" cy="608827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2168" cy="1008112"/>
          </a:xfrm>
        </p:spPr>
        <p:txBody>
          <a:bodyPr>
            <a:normAutofit/>
          </a:bodyPr>
          <a:lstStyle/>
          <a:p>
            <a:r>
              <a:rPr lang="nb-NO" dirty="0" smtClean="0"/>
              <a:t>Toyota </a:t>
            </a:r>
            <a:r>
              <a:rPr lang="nb-NO" dirty="0" err="1" smtClean="0"/>
              <a:t>Mirai</a:t>
            </a:r>
            <a:r>
              <a:rPr lang="nb-NO" dirty="0" smtClean="0"/>
              <a:t>: HFCV </a:t>
            </a:r>
            <a:r>
              <a:rPr lang="nb-NO" dirty="0" smtClean="0"/>
              <a:t>serieprodusert fra 2015</a:t>
            </a:r>
            <a:endParaRPr lang="nb-NO" dirty="0"/>
          </a:p>
        </p:txBody>
      </p:sp>
      <p:pic>
        <p:nvPicPr>
          <p:cNvPr id="4" name="Picture 9" descr="http://www.mn.uio.no/om/aktuelt/aktuelle-saker/IMG_0887.JPG?vrtx=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619672" cy="1934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9895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50120" cy="720080"/>
          </a:xfrm>
        </p:spPr>
        <p:txBody>
          <a:bodyPr/>
          <a:lstStyle/>
          <a:p>
            <a:r>
              <a:rPr lang="en-GB" dirty="0" smtClean="0"/>
              <a:t>HFCV </a:t>
            </a:r>
            <a:r>
              <a:rPr lang="en-GB" dirty="0" smtClean="0"/>
              <a:t>busser</a:t>
            </a:r>
            <a:endParaRPr lang="en-GB" dirty="0"/>
          </a:p>
        </p:txBody>
      </p:sp>
      <p:pic>
        <p:nvPicPr>
          <p:cNvPr id="429058" name="Picture 2" descr="https://ruter.no/Documents/Miljo/Ruter_hydrogenbuss_venstre_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037"/>
            <a:ext cx="8496944" cy="56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329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Elektrolysør</a:t>
            </a:r>
            <a:endParaRPr lang="nb-NO" dirty="0"/>
          </a:p>
        </p:txBody>
      </p:sp>
      <p:grpSp>
        <p:nvGrpSpPr>
          <p:cNvPr id="5" name="Group 3"/>
          <p:cNvGrpSpPr/>
          <p:nvPr/>
        </p:nvGrpSpPr>
        <p:grpSpPr>
          <a:xfrm>
            <a:off x="2555776" y="2381706"/>
            <a:ext cx="5211899" cy="2826667"/>
            <a:chOff x="-302507" y="314301"/>
            <a:chExt cx="5211899" cy="2826667"/>
          </a:xfrm>
        </p:grpSpPr>
        <p:sp>
          <p:nvSpPr>
            <p:cNvPr id="8" name="Rectangle 7"/>
            <p:cNvSpPr/>
            <p:nvPr/>
          </p:nvSpPr>
          <p:spPr>
            <a:xfrm>
              <a:off x="1319451" y="917104"/>
              <a:ext cx="1008112" cy="2223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4H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+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1535476" y="2141240"/>
              <a:ext cx="610289" cy="31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4712" y="1845616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521078"/>
              <a:ext cx="8066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O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  <a:p>
              <a:endParaRPr lang="en-GB" sz="2000" dirty="0" smtClean="0"/>
            </a:p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  <a:r>
                <a:rPr lang="en-GB" sz="2000" dirty="0" smtClean="0"/>
                <a:t>O</a:t>
              </a:r>
            </a:p>
          </p:txBody>
        </p:sp>
        <p:grpSp>
          <p:nvGrpSpPr>
            <p:cNvPr id="12" name="Group 56"/>
            <p:cNvGrpSpPr/>
            <p:nvPr/>
          </p:nvGrpSpPr>
          <p:grpSpPr>
            <a:xfrm>
              <a:off x="1293411" y="314301"/>
              <a:ext cx="1080120" cy="2826667"/>
              <a:chOff x="1403648" y="386309"/>
              <a:chExt cx="1080120" cy="282666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40364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48376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403648" y="582588"/>
                <a:ext cx="108012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1646853" y="386309"/>
                <a:ext cx="576063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i="1" dirty="0" smtClean="0"/>
                  <a:t>U,I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11760" y="62068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+</a:t>
              </a:r>
              <a:endParaRPr lang="en-GB" sz="2000" baseline="-25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-302507" y="2234075"/>
              <a:ext cx="533965" cy="116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394348" y="1430460"/>
              <a:ext cx="5966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394348" y="2968981"/>
              <a:ext cx="6236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11535" y="1087691"/>
              <a:ext cx="478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O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02761" y="2582714"/>
              <a:ext cx="8066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  <a:r>
                <a:rPr lang="en-GB" sz="2000" dirty="0" smtClean="0"/>
                <a:t>O</a:t>
              </a:r>
              <a:endParaRPr lang="en-GB" sz="2000" baseline="-25000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289875" y="1521078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30802" y="269123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34858" y="2564904"/>
            <a:ext cx="0" cy="4863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03848" y="2987652"/>
            <a:ext cx="2952328" cy="2223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ounded Rectangle 22"/>
          <p:cNvSpPr/>
          <p:nvPr/>
        </p:nvSpPr>
        <p:spPr>
          <a:xfrm>
            <a:off x="683568" y="2204864"/>
            <a:ext cx="1800200" cy="3816424"/>
          </a:xfrm>
          <a:prstGeom prst="roundRect">
            <a:avLst/>
          </a:prstGeom>
          <a:solidFill>
            <a:srgbClr val="FED2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>
                <a:solidFill>
                  <a:schemeClr val="tx1"/>
                </a:solidFill>
              </a:rPr>
              <a:t>H</a:t>
            </a:r>
            <a:r>
              <a:rPr lang="nb-NO" sz="3200" baseline="-25000" dirty="0" smtClean="0">
                <a:solidFill>
                  <a:schemeClr val="tx1"/>
                </a:solidFill>
              </a:rPr>
              <a:t>2</a:t>
            </a:r>
            <a:endParaRPr lang="nb-NO" sz="3200" baseline="-25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3768" y="4099458"/>
            <a:ext cx="720080" cy="112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/>
          <p:cNvSpPr/>
          <p:nvPr/>
        </p:nvSpPr>
        <p:spPr>
          <a:xfrm>
            <a:off x="6156176" y="4797152"/>
            <a:ext cx="720080" cy="112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26"/>
          <p:cNvSpPr/>
          <p:nvPr/>
        </p:nvSpPr>
        <p:spPr>
          <a:xfrm>
            <a:off x="6156176" y="3298986"/>
            <a:ext cx="720080" cy="112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Curved Right Arrow 29"/>
          <p:cNvSpPr/>
          <p:nvPr/>
        </p:nvSpPr>
        <p:spPr>
          <a:xfrm flipV="1">
            <a:off x="5270044" y="3882005"/>
            <a:ext cx="193268" cy="3733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0800000">
            <a:off x="3530802" y="4313131"/>
            <a:ext cx="321118" cy="51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4" name="Straight Connector 33"/>
          <p:cNvCxnSpPr/>
          <p:nvPr/>
        </p:nvCxnSpPr>
        <p:spPr>
          <a:xfrm>
            <a:off x="2267744" y="1700808"/>
            <a:ext cx="482453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Up Arrow 34"/>
          <p:cNvSpPr/>
          <p:nvPr/>
        </p:nvSpPr>
        <p:spPr>
          <a:xfrm rot="10800000">
            <a:off x="4572000" y="1772816"/>
            <a:ext cx="216024" cy="53688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xtBox 35"/>
          <p:cNvSpPr txBox="1"/>
          <p:nvPr/>
        </p:nvSpPr>
        <p:spPr>
          <a:xfrm>
            <a:off x="4824923" y="185659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</a:t>
            </a:r>
            <a:endParaRPr lang="nb-NO" dirty="0"/>
          </a:p>
        </p:txBody>
      </p:sp>
      <p:sp>
        <p:nvSpPr>
          <p:cNvPr id="37" name="TextBox 36"/>
          <p:cNvSpPr txBox="1"/>
          <p:nvPr/>
        </p:nvSpPr>
        <p:spPr>
          <a:xfrm>
            <a:off x="5986899" y="1716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Elektrisk nett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6781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320480" cy="720080"/>
          </a:xfrm>
        </p:spPr>
        <p:txBody>
          <a:bodyPr/>
          <a:lstStyle/>
          <a:p>
            <a:r>
              <a:rPr lang="nb-NO" dirty="0" smtClean="0"/>
              <a:t>Hydrogenfyllestasjoner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7560840" cy="4824536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Hydrogen lages på stasjonen eller kommer via trykktanker eller rør</a:t>
            </a:r>
          </a:p>
          <a:p>
            <a:pPr lvl="2"/>
            <a:r>
              <a:rPr lang="nb-NO" dirty="0" smtClean="0"/>
              <a:t>Norsk industri: </a:t>
            </a:r>
            <a:r>
              <a:rPr lang="nb-NO" dirty="0" err="1" smtClean="0"/>
              <a:t>Hexagon</a:t>
            </a:r>
            <a:endParaRPr lang="nb-NO" dirty="0" smtClean="0"/>
          </a:p>
          <a:p>
            <a:r>
              <a:rPr lang="nb-NO" dirty="0" smtClean="0"/>
              <a:t>Hydrogen lages ved</a:t>
            </a:r>
          </a:p>
          <a:p>
            <a:pPr lvl="1"/>
            <a:r>
              <a:rPr lang="nb-NO" dirty="0" smtClean="0"/>
              <a:t>Elektrolyse av vann</a:t>
            </a:r>
          </a:p>
          <a:p>
            <a:pPr lvl="2"/>
            <a:r>
              <a:rPr lang="nb-NO" dirty="0" smtClean="0"/>
              <a:t>I Norge nær 100% fornybar ren elektrisitet</a:t>
            </a:r>
          </a:p>
          <a:p>
            <a:pPr lvl="2"/>
            <a:r>
              <a:rPr lang="nb-NO" dirty="0" smtClean="0"/>
              <a:t>Norsk industri: NEL</a:t>
            </a:r>
          </a:p>
          <a:p>
            <a:pPr lvl="1"/>
            <a:r>
              <a:rPr lang="nb-NO" dirty="0" smtClean="0"/>
              <a:t>Reformering av biogass</a:t>
            </a:r>
          </a:p>
          <a:p>
            <a:pPr lvl="1"/>
            <a:r>
              <a:rPr lang="nb-NO" dirty="0" smtClean="0"/>
              <a:t>Reformering av naturgass</a:t>
            </a:r>
          </a:p>
          <a:p>
            <a:r>
              <a:rPr lang="nb-NO" dirty="0" smtClean="0"/>
              <a:t>Høye krav til renhet </a:t>
            </a:r>
            <a:r>
              <a:rPr lang="nb-NO" dirty="0" err="1" smtClean="0"/>
              <a:t>pga</a:t>
            </a:r>
            <a:r>
              <a:rPr lang="nb-NO" dirty="0" smtClean="0"/>
              <a:t> polymerbrenselcellen</a:t>
            </a:r>
          </a:p>
          <a:p>
            <a:r>
              <a:rPr lang="nb-NO" dirty="0" smtClean="0"/>
              <a:t>Fylles på 3 minutter via </a:t>
            </a:r>
            <a:r>
              <a:rPr lang="nb-NO" dirty="0"/>
              <a:t>1000 </a:t>
            </a:r>
            <a:r>
              <a:rPr lang="nb-NO" dirty="0" smtClean="0"/>
              <a:t>atm </a:t>
            </a:r>
            <a:r>
              <a:rPr lang="nb-NO" dirty="0"/>
              <a:t>kjølt H</a:t>
            </a:r>
            <a:r>
              <a:rPr lang="nb-NO" baseline="-25000" dirty="0"/>
              <a:t>2</a:t>
            </a:r>
          </a:p>
          <a:p>
            <a:r>
              <a:rPr lang="nb-NO" dirty="0" smtClean="0"/>
              <a:t>Pris…</a:t>
            </a:r>
          </a:p>
          <a:p>
            <a:r>
              <a:rPr lang="nb-NO" dirty="0" smtClean="0"/>
              <a:t>Voksende </a:t>
            </a:r>
            <a:r>
              <a:rPr lang="nb-NO" dirty="0" err="1" smtClean="0"/>
              <a:t>hub</a:t>
            </a:r>
            <a:r>
              <a:rPr lang="nb-NO" dirty="0" smtClean="0"/>
              <a:t> av stasjoner i/rundt Oslo (HYOP; Uno-</a:t>
            </a:r>
            <a:r>
              <a:rPr lang="nb-NO" dirty="0" err="1" smtClean="0"/>
              <a:t>X</a:t>
            </a:r>
            <a:r>
              <a:rPr lang="nb-NO" dirty="0" smtClean="0"/>
              <a:t>)</a:t>
            </a:r>
          </a:p>
          <a:p>
            <a:pPr lvl="1"/>
            <a:endParaRPr lang="nb-NO" dirty="0" smtClean="0"/>
          </a:p>
        </p:txBody>
      </p:sp>
      <p:pic>
        <p:nvPicPr>
          <p:cNvPr id="2050" name="Picture 2" descr="http://hydrogenvalley.dk/images/newssystem/217e1d73-2fd5-4d49-ab0c-c155eed738a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76339"/>
            <a:ext cx="2911349" cy="19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ired.com/images_blogs/autopia/2010/01/hydrogen_fueling_st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0162" y="4402066"/>
            <a:ext cx="1887363" cy="1259182"/>
          </a:xfrm>
          <a:prstGeom prst="rect">
            <a:avLst/>
          </a:prstGeom>
          <a:noFill/>
        </p:spPr>
      </p:pic>
      <p:pic>
        <p:nvPicPr>
          <p:cNvPr id="3074" name="Picture 2" descr="http://www.hexagonraufoss.com/prod_images/doc_5_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49" y="44624"/>
            <a:ext cx="290504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111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Fortiden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Early Earth. Image credit: Christine Daniloff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9"/>
            <a:ext cx="9144000" cy="68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6597352"/>
            <a:ext cx="1582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chemeClr val="bg1"/>
                </a:solidFill>
              </a:rPr>
              <a:t>Image: Christine </a:t>
            </a:r>
            <a:r>
              <a:rPr lang="nb-NO" sz="1000" dirty="0" err="1" smtClean="0">
                <a:solidFill>
                  <a:schemeClr val="bg1"/>
                </a:solidFill>
              </a:rPr>
              <a:t>Daniloff</a:t>
            </a:r>
            <a:endParaRPr lang="nb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638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20080"/>
          </a:xfrm>
        </p:spPr>
        <p:txBody>
          <a:bodyPr/>
          <a:lstStyle/>
          <a:p>
            <a:r>
              <a:rPr lang="nb-NO" dirty="0" smtClean="0"/>
              <a:t>Noen fakta 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394136" cy="5400600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Forbrenningsmotorer </a:t>
            </a:r>
          </a:p>
          <a:p>
            <a:pPr lvl="1"/>
            <a:r>
              <a:rPr lang="nb-NO" dirty="0" smtClean="0"/>
              <a:t>Begrenset effektivitet pga. Carnot-syklus. Slipper ut CO</a:t>
            </a:r>
            <a:r>
              <a:rPr lang="nb-NO" baseline="-25000" dirty="0" smtClean="0"/>
              <a:t>2</a:t>
            </a:r>
            <a:r>
              <a:rPr lang="nb-NO" dirty="0" smtClean="0"/>
              <a:t> og NO</a:t>
            </a:r>
            <a:r>
              <a:rPr lang="nb-NO" baseline="-25000" dirty="0" smtClean="0"/>
              <a:t>x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dirty="0" smtClean="0"/>
              <a:t>Batteribiler og HFCV</a:t>
            </a:r>
          </a:p>
          <a:p>
            <a:pPr lvl="1"/>
            <a:r>
              <a:rPr lang="nb-NO" dirty="0" smtClean="0"/>
              <a:t>I prinsippet 100% effektive. Null lokale utslipp.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Alle elektrokjemiske celler (batterier, elektrolysører, brenselceller) har unngåelige tap som øker med strømtettheten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Derfor har elbilen en redusert el-til-hjul effektivitet og reell rekkevidde, særlig når det er kaldt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Hydrogen er krevende å komprimere</a:t>
            </a:r>
          </a:p>
          <a:p>
            <a:pPr lvl="1"/>
            <a:r>
              <a:rPr lang="nb-NO" dirty="0" smtClean="0"/>
              <a:t>Derfor har HFCV en el-til-hjul effektivitet på typisk 40%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Likevel er batteribilen og HFCV overlegne forbrenningsmotorer på effektivitet, miljø og klima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Hydrogenbilen kan øke sin rekkevidde ved å ha med større H</a:t>
            </a:r>
            <a:r>
              <a:rPr lang="nb-NO" baseline="-25000" dirty="0" smtClean="0"/>
              <a:t>2</a:t>
            </a:r>
            <a:r>
              <a:rPr lang="nb-NO" dirty="0" smtClean="0"/>
              <a:t>-tanker</a:t>
            </a:r>
          </a:p>
        </p:txBody>
      </p:sp>
    </p:spTree>
    <p:extLst>
      <p:ext uri="{BB962C8B-B14F-4D97-AF65-F5344CB8AC3E}">
        <p14:creationId xmlns:p14="http://schemas.microsoft.com/office/powerpoint/2010/main" val="1161461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648072"/>
          </a:xfrm>
        </p:spPr>
        <p:txBody>
          <a:bodyPr/>
          <a:lstStyle/>
          <a:p>
            <a:r>
              <a:rPr lang="nb-NO" dirty="0" smtClean="0"/>
              <a:t>Noen meninger 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394136" cy="5119464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Batteribiler vil ta over all lett og mellomtung kort- og mellom-distanse transport. </a:t>
            </a:r>
            <a:endParaRPr lang="nb-NO" dirty="0" smtClean="0"/>
          </a:p>
          <a:p>
            <a:pPr lvl="1"/>
            <a:r>
              <a:rPr lang="nb-NO" dirty="0" smtClean="0"/>
              <a:t>Endringen </a:t>
            </a:r>
            <a:r>
              <a:rPr lang="nb-NO" dirty="0"/>
              <a:t>kommer relativt </a:t>
            </a:r>
            <a:r>
              <a:rPr lang="nb-NO" dirty="0" smtClean="0"/>
              <a:t>raskt – i Norge</a:t>
            </a:r>
            <a:endParaRPr lang="nb-NO" dirty="0"/>
          </a:p>
          <a:p>
            <a:r>
              <a:rPr lang="nb-NO" dirty="0"/>
              <a:t>Hydrogen vil ta over all mellomlang- og </a:t>
            </a:r>
            <a:r>
              <a:rPr lang="nb-NO" dirty="0" smtClean="0"/>
              <a:t>langtransport</a:t>
            </a:r>
          </a:p>
          <a:p>
            <a:pPr lvl="1"/>
            <a:r>
              <a:rPr lang="nb-NO" dirty="0" smtClean="0"/>
              <a:t>Hydrogen blir tilgjengelig overalt</a:t>
            </a:r>
          </a:p>
          <a:p>
            <a:pPr lvl="1"/>
            <a:r>
              <a:rPr lang="nb-NO" dirty="0"/>
              <a:t>Endringen tar </a:t>
            </a:r>
            <a:r>
              <a:rPr lang="nb-NO" dirty="0" smtClean="0"/>
              <a:t>lenger tid, men startet i 2016</a:t>
            </a:r>
          </a:p>
          <a:p>
            <a:pPr lvl="1"/>
            <a:endParaRPr lang="nb-NO" dirty="0"/>
          </a:p>
          <a:p>
            <a:r>
              <a:rPr lang="nb-NO" dirty="0" smtClean="0"/>
              <a:t>Maritim sektor – ferger, båter, skip… - tar i bruk hybridteknologi, batterier og hydrogen</a:t>
            </a:r>
          </a:p>
          <a:p>
            <a:r>
              <a:rPr lang="nb-NO" dirty="0" smtClean="0"/>
              <a:t>Tog kan bruke hydrogen og kommer til å gjøre det</a:t>
            </a:r>
          </a:p>
          <a:p>
            <a:pPr lvl="1"/>
            <a:r>
              <a:rPr lang="nb-NO" dirty="0" smtClean="0"/>
              <a:t>Planene finnes</a:t>
            </a:r>
          </a:p>
          <a:p>
            <a:pPr lvl="1"/>
            <a:endParaRPr lang="nb-NO" dirty="0"/>
          </a:p>
          <a:p>
            <a:r>
              <a:rPr lang="nb-NO" dirty="0" smtClean="0"/>
              <a:t>Hydrogen kan bidra til å lagre og utjevne fornybar energi</a:t>
            </a:r>
          </a:p>
          <a:p>
            <a:endParaRPr lang="nb-NO" dirty="0"/>
          </a:p>
          <a:p>
            <a:r>
              <a:rPr lang="nb-NO" dirty="0" smtClean="0"/>
              <a:t>Noen kommer til å begynne å tenke, eksperimentere, og klare å lage hydrogen hjemme…</a:t>
            </a:r>
          </a:p>
          <a:p>
            <a:pPr lvl="1"/>
            <a:r>
              <a:rPr lang="nb-NO" dirty="0" smtClean="0"/>
              <a:t>Det vanskelige er kompresjon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51759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94136" cy="8283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Grønne</a:t>
            </a:r>
            <a:r>
              <a:rPr lang="en-GB" dirty="0" smtClean="0"/>
              <a:t> skip: </a:t>
            </a:r>
            <a:r>
              <a:rPr lang="en-GB" dirty="0" err="1" smtClean="0"/>
              <a:t>Fylle</a:t>
            </a:r>
            <a:r>
              <a:rPr lang="en-GB" dirty="0" smtClean="0"/>
              <a:t> H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land</a:t>
            </a:r>
            <a:br>
              <a:rPr lang="en-GB" dirty="0" smtClean="0"/>
            </a:br>
            <a:r>
              <a:rPr lang="en-GB" dirty="0" err="1" smtClean="0"/>
              <a:t>Lage</a:t>
            </a:r>
            <a:r>
              <a:rPr lang="en-GB" dirty="0" smtClean="0"/>
              <a:t> hydrogen </a:t>
            </a:r>
            <a:r>
              <a:rPr lang="en-GB" dirty="0" err="1" smtClean="0"/>
              <a:t>ombord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sol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vind</a:t>
            </a:r>
            <a:r>
              <a:rPr lang="en-GB" dirty="0" smtClean="0"/>
              <a:t>?</a:t>
            </a:r>
            <a:endParaRPr lang="en-GB" baseline="-25000" dirty="0"/>
          </a:p>
        </p:txBody>
      </p:sp>
      <p:pic>
        <p:nvPicPr>
          <p:cNvPr id="430083" name="Picture 3" descr="C:\Users\trulsn\Documents\MENA1000bok\Figurer\Renewable ship Germanischer Lloy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4984"/>
            <a:ext cx="75565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82" name="Picture 2" descr="C:\Users\trulsn\Documents\MENA1000bok\Figurer\Renewable ship Ecomarinepower aquarius_eco_ship_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308"/>
            <a:ext cx="3563887" cy="26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001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2" name="Picture 6" descr="1 min 0 s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162" y="3356992"/>
            <a:ext cx="3921910" cy="2952328"/>
          </a:xfrm>
          <a:prstGeom prst="rect">
            <a:avLst/>
          </a:prstGeom>
          <a:noFill/>
        </p:spPr>
      </p:pic>
      <p:pic>
        <p:nvPicPr>
          <p:cNvPr id="347140" name="Picture 4" descr="0 min 3 s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3965487" cy="29523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8641"/>
            <a:ext cx="8329613" cy="72008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 err="1" smtClean="0"/>
              <a:t>sikkerhet</a:t>
            </a:r>
            <a:endParaRPr lang="en-GB" dirty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357187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http://t1.gstatic.com/images?q=tbn:ANd9GcR_tgwAOEOsL-9e4uJSTMpgL5pDsG_7KTMQfvA_FVFXulpV1nOlxo933mUU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908720"/>
            <a:ext cx="35274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997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648072"/>
          </a:xfrm>
        </p:spPr>
        <p:txBody>
          <a:bodyPr/>
          <a:lstStyle/>
          <a:p>
            <a:r>
              <a:rPr lang="nb-NO" dirty="0" smtClean="0"/>
              <a:t>Til slutt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89856"/>
            <a:ext cx="8784976" cy="5191472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Hydrogen er her</a:t>
            </a:r>
          </a:p>
          <a:p>
            <a:r>
              <a:rPr lang="nb-NO" dirty="0" smtClean="0"/>
              <a:t>Hydrogenbiler kan kjøpes og fylles og brukes (foreløpig nær Oslo)</a:t>
            </a:r>
          </a:p>
          <a:p>
            <a:r>
              <a:rPr lang="nb-NO" dirty="0" smtClean="0"/>
              <a:t>Ta en hydrogen-buss!</a:t>
            </a:r>
          </a:p>
          <a:p>
            <a:endParaRPr lang="nb-NO" dirty="0"/>
          </a:p>
          <a:p>
            <a:r>
              <a:rPr lang="nb-NO" dirty="0"/>
              <a:t>Hydrogenbiler i dag minst like sikre som bensin- og dieselbiler</a:t>
            </a:r>
          </a:p>
          <a:p>
            <a:endParaRPr lang="nb-NO" dirty="0"/>
          </a:p>
          <a:p>
            <a:r>
              <a:rPr lang="nb-NO" dirty="0" smtClean="0"/>
              <a:t>HFCV sammen med batterikjøretøyer (og kanskje biobrenseldrevne kjøretøy</a:t>
            </a:r>
            <a:r>
              <a:rPr lang="nb-NO" smtClean="0"/>
              <a:t>) erstatter </a:t>
            </a:r>
            <a:r>
              <a:rPr lang="nb-NO" dirty="0" smtClean="0"/>
              <a:t>bensin- og dieseldrevne kjøretøy</a:t>
            </a:r>
          </a:p>
          <a:p>
            <a:endParaRPr lang="nb-NO" dirty="0"/>
          </a:p>
          <a:p>
            <a:r>
              <a:rPr lang="nb-NO" dirty="0" smtClean="0"/>
              <a:t>Hydrogen vil være energibæreren vi bruker når fornybar og ren energi må erstatte fossil energi</a:t>
            </a:r>
          </a:p>
          <a:p>
            <a:endParaRPr lang="nb-NO" dirty="0"/>
          </a:p>
        </p:txBody>
      </p:sp>
      <p:pic>
        <p:nvPicPr>
          <p:cNvPr id="5122" name="Picture 2" descr="https://unox.no/hydrogen/_/image/112861f5-cbf4-4b37-a8aa-dc6d184c0173:80575d01c09cde34ce89af4e367bbaffc985ce9e/width-900/unoxhydrogenstasjon.jpg.jpeg?quality=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24" y="42634"/>
            <a:ext cx="3347864" cy="133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27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Nå</a:t>
            </a:r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0" y="15238"/>
            <a:ext cx="9144000" cy="68427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 descr="https://static.pexels.com/photos/2422/sky-earth-galaxy-univers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-393"/>
            <a:ext cx="6660232" cy="68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256" y="1189856"/>
            <a:ext cx="2304256" cy="4543400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>
                <a:solidFill>
                  <a:srgbClr val="FFFF00"/>
                </a:solidFill>
              </a:rPr>
              <a:t>Fremtiden:</a:t>
            </a:r>
            <a:endParaRPr lang="nb-NO" dirty="0" smtClean="0">
              <a:solidFill>
                <a:srgbClr val="FFFF00"/>
              </a:solidFill>
            </a:endParaRPr>
          </a:p>
          <a:p>
            <a:endParaRPr lang="nb-NO" dirty="0">
              <a:solidFill>
                <a:srgbClr val="FFFF00"/>
              </a:solidFill>
            </a:endParaRPr>
          </a:p>
          <a:p>
            <a:r>
              <a:rPr lang="nb-NO" dirty="0" smtClean="0">
                <a:solidFill>
                  <a:srgbClr val="FFFF00"/>
                </a:solidFill>
              </a:rPr>
              <a:t>Mindre fossilt</a:t>
            </a:r>
            <a:endParaRPr lang="nb-NO" dirty="0" smtClean="0">
              <a:solidFill>
                <a:srgbClr val="FFFF00"/>
              </a:solidFill>
            </a:endParaRPr>
          </a:p>
          <a:p>
            <a:endParaRPr lang="nb-NO" dirty="0">
              <a:solidFill>
                <a:srgbClr val="FFFF00"/>
              </a:solidFill>
            </a:endParaRPr>
          </a:p>
          <a:p>
            <a:r>
              <a:rPr lang="nb-NO" dirty="0" smtClean="0">
                <a:solidFill>
                  <a:srgbClr val="FFFF00"/>
                </a:solidFill>
              </a:rPr>
              <a:t>Fornybar</a:t>
            </a:r>
            <a:endParaRPr lang="nb-NO" dirty="0" smtClean="0">
              <a:solidFill>
                <a:srgbClr val="FFFF00"/>
              </a:solidFill>
            </a:endParaRPr>
          </a:p>
          <a:p>
            <a:endParaRPr lang="nb-NO" dirty="0">
              <a:solidFill>
                <a:srgbClr val="FFFF00"/>
              </a:solidFill>
            </a:endParaRPr>
          </a:p>
          <a:p>
            <a:r>
              <a:rPr lang="nb-NO" dirty="0" smtClean="0">
                <a:solidFill>
                  <a:srgbClr val="FFFF00"/>
                </a:solidFill>
              </a:rPr>
              <a:t>Solenergi</a:t>
            </a:r>
            <a:endParaRPr lang="nb-NO" dirty="0" smtClean="0">
              <a:solidFill>
                <a:srgbClr val="FFFF00"/>
              </a:solidFill>
            </a:endParaRPr>
          </a:p>
          <a:p>
            <a:pPr lvl="1"/>
            <a:r>
              <a:rPr lang="nb-NO" dirty="0" smtClean="0">
                <a:solidFill>
                  <a:srgbClr val="FFFF00"/>
                </a:solidFill>
              </a:rPr>
              <a:t>Indirekte</a:t>
            </a:r>
            <a:endParaRPr lang="nb-NO" dirty="0" smtClean="0">
              <a:solidFill>
                <a:srgbClr val="FFFF00"/>
              </a:solidFill>
            </a:endParaRPr>
          </a:p>
          <a:p>
            <a:pPr lvl="1"/>
            <a:r>
              <a:rPr lang="nb-NO" dirty="0" smtClean="0">
                <a:solidFill>
                  <a:srgbClr val="FFFF00"/>
                </a:solidFill>
              </a:rPr>
              <a:t>Direkte</a:t>
            </a:r>
            <a:endParaRPr lang="nb-NO" dirty="0" smtClean="0">
              <a:solidFill>
                <a:srgbClr val="FFFF00"/>
              </a:solidFill>
            </a:endParaRPr>
          </a:p>
          <a:p>
            <a:pPr lvl="1"/>
            <a:endParaRPr lang="nb-NO" dirty="0">
              <a:solidFill>
                <a:srgbClr val="FFFF00"/>
              </a:solidFill>
            </a:endParaRPr>
          </a:p>
          <a:p>
            <a:r>
              <a:rPr lang="nb-NO" dirty="0" smtClean="0">
                <a:solidFill>
                  <a:srgbClr val="FFFF00"/>
                </a:solidFill>
              </a:rPr>
              <a:t>Men hvor skal vi få kjemikalier fra?</a:t>
            </a:r>
            <a:endParaRPr lang="nb-NO" dirty="0" smtClean="0">
              <a:solidFill>
                <a:srgbClr val="FFFF00"/>
              </a:solidFill>
            </a:endParaRPr>
          </a:p>
          <a:p>
            <a:pPr lvl="1"/>
            <a:r>
              <a:rPr lang="nb-NO" dirty="0" smtClean="0">
                <a:solidFill>
                  <a:srgbClr val="FFFF00"/>
                </a:solidFill>
              </a:rPr>
              <a:t>Plast</a:t>
            </a:r>
            <a:endParaRPr lang="nb-NO" dirty="0" smtClean="0">
              <a:solidFill>
                <a:srgbClr val="FFFF00"/>
              </a:solidFill>
            </a:endParaRPr>
          </a:p>
          <a:p>
            <a:pPr lvl="1"/>
            <a:r>
              <a:rPr lang="nb-NO" dirty="0" smtClean="0">
                <a:solidFill>
                  <a:srgbClr val="FFFF00"/>
                </a:solidFill>
              </a:rPr>
              <a:t>Brensel</a:t>
            </a:r>
            <a:endParaRPr lang="nb-NO" dirty="0" smtClean="0">
              <a:solidFill>
                <a:srgbClr val="FFFF00"/>
              </a:solidFill>
            </a:endParaRPr>
          </a:p>
          <a:p>
            <a:pPr lvl="1"/>
            <a:r>
              <a:rPr lang="nb-NO" dirty="0" smtClean="0">
                <a:solidFill>
                  <a:srgbClr val="FFFF00"/>
                </a:solidFill>
              </a:rPr>
              <a:t>Kunstgjødsel</a:t>
            </a:r>
            <a:endParaRPr lang="nb-NO" dirty="0" smtClean="0">
              <a:solidFill>
                <a:srgbClr val="FFFF00"/>
              </a:solidFill>
            </a:endParaRPr>
          </a:p>
          <a:p>
            <a:pPr lvl="1"/>
            <a:r>
              <a:rPr lang="nb-NO" dirty="0" smtClean="0">
                <a:solidFill>
                  <a:srgbClr val="FFFF00"/>
                </a:solidFill>
              </a:rPr>
              <a:t>…</a:t>
            </a:r>
            <a:endParaRPr lang="nb-N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396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planter gjør det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4248472" cy="4543400"/>
          </a:xfrm>
        </p:spPr>
        <p:txBody>
          <a:bodyPr>
            <a:normAutofit/>
          </a:bodyPr>
          <a:lstStyle/>
          <a:p>
            <a:r>
              <a:rPr lang="nb-NO" dirty="0" smtClean="0"/>
              <a:t>Fotosyntese</a:t>
            </a:r>
            <a:endParaRPr lang="nb-NO" dirty="0" smtClean="0"/>
          </a:p>
          <a:p>
            <a:pPr lvl="1"/>
            <a:r>
              <a:rPr lang="nb-NO" dirty="0" smtClean="0"/>
              <a:t>Fange CO</a:t>
            </a:r>
            <a:r>
              <a:rPr lang="nb-NO" baseline="-25000" dirty="0" smtClean="0"/>
              <a:t>2</a:t>
            </a:r>
            <a:r>
              <a:rPr lang="nb-NO" dirty="0" smtClean="0"/>
              <a:t> og energi og lage sukker og oksygen</a:t>
            </a:r>
            <a:endParaRPr lang="nb-NO" dirty="0" smtClean="0"/>
          </a:p>
          <a:p>
            <a:pPr lvl="1"/>
            <a:r>
              <a:rPr lang="nb-NO" dirty="0" smtClean="0"/>
              <a:t>Klorofyll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Nitrogen-fiksering</a:t>
            </a:r>
            <a:endParaRPr lang="nb-NO" dirty="0" smtClean="0"/>
          </a:p>
          <a:p>
            <a:pPr lvl="1"/>
            <a:r>
              <a:rPr lang="nb-NO" dirty="0" smtClean="0"/>
              <a:t>Bakterier</a:t>
            </a:r>
            <a:endParaRPr lang="nb-NO" dirty="0" smtClean="0"/>
          </a:p>
          <a:p>
            <a:pPr lvl="1"/>
            <a:r>
              <a:rPr lang="nb-NO" dirty="0" err="1" smtClean="0"/>
              <a:t>Nitrogenase</a:t>
            </a:r>
            <a:endParaRPr lang="nb-NO" dirty="0"/>
          </a:p>
        </p:txBody>
      </p:sp>
      <p:pic>
        <p:nvPicPr>
          <p:cNvPr id="4098" name="Picture 2" descr="http://ereidmiller.com/wp-content/uploads/2016/03/photosynthesis-equation-f18ee9641a3c4eb45c31dfaa0eed1f7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04" y="13275"/>
            <a:ext cx="3982696" cy="14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unctions of chloropl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05" y="1556792"/>
            <a:ext cx="3947200" cy="29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tolls-polynesie.ird.fr/fnatoll/images/nitfix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98790"/>
            <a:ext cx="3625944" cy="22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65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2012books.lardbucket.org/books/principles-of-general-chemistry-v1.0/section_19/81d2032d74e0bee25e273550765c80d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42" y="3861048"/>
            <a:ext cx="3935962" cy="2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member.zeusintel.com/NewsImages/ZSRR/2011/20110808/9.Tropsch-Reactor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07909"/>
            <a:ext cx="3888432" cy="2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vi gjør det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5472608" cy="4543400"/>
          </a:xfrm>
        </p:spPr>
        <p:txBody>
          <a:bodyPr>
            <a:normAutofit/>
          </a:bodyPr>
          <a:lstStyle/>
          <a:p>
            <a:r>
              <a:rPr lang="nb-NO" sz="2000" dirty="0" smtClean="0"/>
              <a:t>Vi bruker fossil energi som kilde til C og H</a:t>
            </a:r>
            <a:endParaRPr lang="nb-NO" sz="2000" dirty="0" smtClean="0"/>
          </a:p>
          <a:p>
            <a:endParaRPr lang="nb-NO" sz="2000" dirty="0"/>
          </a:p>
          <a:p>
            <a:r>
              <a:rPr lang="nb-NO" sz="2000" dirty="0" smtClean="0"/>
              <a:t>Petroleumsindustri og petrokjemisk industri produserer brensel og kjemikalier</a:t>
            </a:r>
            <a:endParaRPr lang="nb-NO" sz="2000" dirty="0" smtClean="0"/>
          </a:p>
          <a:p>
            <a:endParaRPr lang="nb-NO" sz="2000" dirty="0"/>
          </a:p>
          <a:p>
            <a:r>
              <a:rPr lang="nb-NO" sz="2000" dirty="0" smtClean="0"/>
              <a:t>Reformering til syntesegass (CO </a:t>
            </a:r>
            <a:r>
              <a:rPr lang="nb-NO" sz="2000" dirty="0" smtClean="0"/>
              <a:t>+ </a:t>
            </a:r>
            <a:r>
              <a:rPr lang="nb-NO" sz="2000" dirty="0" smtClean="0"/>
              <a:t>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)</a:t>
            </a:r>
            <a:endParaRPr lang="nb-NO" sz="2000" baseline="-25000" dirty="0" smtClean="0"/>
          </a:p>
          <a:p>
            <a:r>
              <a:rPr lang="nb-NO" sz="2000" dirty="0" smtClean="0"/>
              <a:t>Metanol-syntese</a:t>
            </a:r>
            <a:endParaRPr lang="nb-NO" sz="2000" dirty="0" smtClean="0"/>
          </a:p>
          <a:p>
            <a:r>
              <a:rPr lang="nb-NO" sz="2000" dirty="0" smtClean="0"/>
              <a:t>Videre til kjemikalier, plast, brensel…</a:t>
            </a:r>
            <a:endParaRPr lang="nb-NO" sz="2000" dirty="0" smtClean="0"/>
          </a:p>
          <a:p>
            <a:pPr lvl="1"/>
            <a:endParaRPr lang="nb-NO" sz="1800" dirty="0"/>
          </a:p>
          <a:p>
            <a:r>
              <a:rPr lang="nb-NO" sz="2000" dirty="0" smtClean="0"/>
              <a:t>Haber-Bosch-syntese av ammoniakk NH</a:t>
            </a:r>
            <a:r>
              <a:rPr lang="nb-NO" sz="2000" baseline="-25000" dirty="0" smtClean="0"/>
              <a:t>3</a:t>
            </a:r>
            <a:r>
              <a:rPr lang="nb-NO" sz="2000" dirty="0" smtClean="0"/>
              <a:t> og kunstgjødsel</a:t>
            </a:r>
          </a:p>
          <a:p>
            <a:pPr lvl="1"/>
            <a:r>
              <a:rPr lang="nb-NO" sz="1600" dirty="0" smtClean="0"/>
              <a:t>Naturgass er kilde til H og energien som trengs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728304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Hva skal vi gjøre uten fossile kilder?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394136" cy="4543400"/>
          </a:xfrm>
        </p:spPr>
        <p:txBody>
          <a:bodyPr/>
          <a:lstStyle/>
          <a:p>
            <a:r>
              <a:rPr lang="nb-NO" dirty="0" smtClean="0"/>
              <a:t>Bruke biomasse, </a:t>
            </a:r>
            <a:r>
              <a:rPr lang="nb-NO" dirty="0" smtClean="0"/>
              <a:t>CO</a:t>
            </a:r>
            <a:r>
              <a:rPr lang="nb-NO" baseline="-25000" dirty="0" smtClean="0"/>
              <a:t>2</a:t>
            </a:r>
            <a:r>
              <a:rPr lang="nb-NO" dirty="0" smtClean="0"/>
              <a:t>, H</a:t>
            </a:r>
            <a:r>
              <a:rPr lang="nb-NO" baseline="-25000" dirty="0" smtClean="0"/>
              <a:t>2</a:t>
            </a:r>
            <a:r>
              <a:rPr lang="nb-NO" dirty="0" smtClean="0"/>
              <a:t>O </a:t>
            </a:r>
            <a:r>
              <a:rPr lang="nb-NO" dirty="0" smtClean="0"/>
              <a:t>og N</a:t>
            </a:r>
            <a:r>
              <a:rPr lang="nb-NO" baseline="-25000" dirty="0" smtClean="0"/>
              <a:t>2</a:t>
            </a:r>
            <a:r>
              <a:rPr lang="nb-NO" dirty="0" smtClean="0"/>
              <a:t>. </a:t>
            </a:r>
            <a:r>
              <a:rPr lang="nb-NO" dirty="0" smtClean="0"/>
              <a:t>Og energi.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Elektrolysere vann til H</a:t>
            </a:r>
            <a:r>
              <a:rPr lang="nb-NO" baseline="-25000" dirty="0" smtClean="0"/>
              <a:t>2</a:t>
            </a:r>
            <a:endParaRPr lang="nb-NO" baseline="-25000" dirty="0" smtClean="0"/>
          </a:p>
          <a:p>
            <a:endParaRPr lang="nb-NO" dirty="0"/>
          </a:p>
          <a:p>
            <a:r>
              <a:rPr lang="nb-NO" dirty="0" smtClean="0"/>
              <a:t>Reagere CO</a:t>
            </a:r>
            <a:r>
              <a:rPr lang="nb-NO" baseline="-25000" dirty="0" smtClean="0"/>
              <a:t>2</a:t>
            </a:r>
            <a:r>
              <a:rPr lang="nb-NO" dirty="0" smtClean="0"/>
              <a:t> med H</a:t>
            </a:r>
            <a:r>
              <a:rPr lang="nb-NO" baseline="-25000" dirty="0" smtClean="0"/>
              <a:t>2</a:t>
            </a:r>
            <a:r>
              <a:rPr lang="nb-NO" dirty="0" smtClean="0"/>
              <a:t> til syntesegass</a:t>
            </a:r>
          </a:p>
          <a:p>
            <a:endParaRPr lang="nb-NO" dirty="0"/>
          </a:p>
          <a:p>
            <a:r>
              <a:rPr lang="nb-NO" dirty="0" smtClean="0"/>
              <a:t>Reagere H</a:t>
            </a:r>
            <a:r>
              <a:rPr lang="nb-NO" baseline="-25000" dirty="0" smtClean="0"/>
              <a:t>2</a:t>
            </a:r>
            <a:r>
              <a:rPr lang="nb-NO" dirty="0" smtClean="0"/>
              <a:t> med N</a:t>
            </a:r>
            <a:r>
              <a:rPr lang="nb-NO" baseline="-25000" dirty="0" smtClean="0"/>
              <a:t>2</a:t>
            </a:r>
            <a:r>
              <a:rPr lang="nb-NO" dirty="0" smtClean="0"/>
              <a:t> til ammoniakk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Skal vi fortsatt gjøre det i store fabrikker i industrilandene?</a:t>
            </a:r>
            <a:endParaRPr lang="nb-NO" dirty="0" smtClean="0"/>
          </a:p>
          <a:p>
            <a:endParaRPr lang="nb-NO" dirty="0"/>
          </a:p>
          <a:p>
            <a:pPr lvl="1"/>
            <a:endParaRPr lang="nb-NO" dirty="0"/>
          </a:p>
        </p:txBody>
      </p:sp>
      <p:pic>
        <p:nvPicPr>
          <p:cNvPr id="13314" name="Picture 2" descr="https://upload.wikimedia.org/wikipedia/commons/thumb/8/87/Kristian_Birkeland.jpg/220px-Kristian_Birke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40968"/>
            <a:ext cx="2095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425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d/d4/Africa_Food_Security_15_(10665294293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07" y="0"/>
            <a:ext cx="916780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330128" cy="864096"/>
          </a:xfrm>
        </p:spPr>
        <p:txBody>
          <a:bodyPr/>
          <a:lstStyle/>
          <a:p>
            <a:r>
              <a:rPr lang="nb-NO" b="1" dirty="0" smtClean="0"/>
              <a:t>Kan han lage kunstgjødsel lokalt?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4464496" cy="4543400"/>
          </a:xfrm>
          <a:solidFill>
            <a:srgbClr val="FFFFCC">
              <a:alpha val="27059"/>
            </a:srgbClr>
          </a:solidFill>
        </p:spPr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Må bryte og binde N</a:t>
            </a:r>
            <a:r>
              <a:rPr lang="nb-NO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nb-N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Til NH</a:t>
            </a:r>
            <a:r>
              <a:rPr lang="nb-NO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eller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nb-NO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nb-N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For eksempel NH</a:t>
            </a:r>
            <a:r>
              <a:rPr lang="nb-NO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nb-NO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nb-NO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Trenger energi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N</a:t>
            </a:r>
            <a:r>
              <a:rPr lang="nb-NO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kilder til H og O</a:t>
            </a:r>
            <a:endParaRPr lang="nb-N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har alt han trenger!</a:t>
            </a:r>
            <a:endParaRPr lang="nb-N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s://customhydronutrients.com/zencart/images/dvd/yara%20tropicot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37" y="3955645"/>
            <a:ext cx="1691680" cy="285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14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Toyota Prius Plug-in Hybrid - Front Angle, 2013, 800x600, 1 of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620000" cy="5715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Minske</a:t>
            </a:r>
            <a:r>
              <a:rPr lang="en-GB" dirty="0" smtClean="0"/>
              <a:t> </a:t>
            </a:r>
            <a:r>
              <a:rPr lang="en-GB" dirty="0" err="1" smtClean="0"/>
              <a:t>forbruket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fossilt</a:t>
            </a:r>
            <a:r>
              <a:rPr lang="en-GB" dirty="0" smtClean="0"/>
              <a:t> </a:t>
            </a:r>
            <a:r>
              <a:rPr lang="en-GB" dirty="0" err="1" smtClean="0"/>
              <a:t>brensel</a:t>
            </a:r>
            <a:r>
              <a:rPr lang="en-GB" dirty="0" smtClean="0"/>
              <a:t>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startet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transport; Hybrid</a:t>
            </a:r>
            <a:endParaRPr lang="en-GB" dirty="0"/>
          </a:p>
        </p:txBody>
      </p:sp>
      <p:pic>
        <p:nvPicPr>
          <p:cNvPr id="4" name="Picture 9" descr="http://www.mn.uio.no/om/aktuelt/aktuelle-saker/IMG_0887.JPG?vrtx=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104" y="760560"/>
            <a:ext cx="1571328" cy="1876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1062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4624"/>
            <a:ext cx="8250120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Plug-in hybrid</a:t>
            </a:r>
            <a:r>
              <a:rPr lang="en-GB" dirty="0"/>
              <a:t> </a:t>
            </a:r>
            <a:r>
              <a:rPr lang="en-GB" dirty="0" smtClean="0"/>
              <a:t>&amp; </a:t>
            </a:r>
            <a:r>
              <a:rPr lang="en-GB" dirty="0" err="1" smtClean="0"/>
              <a:t>rekkvidde-utvidere</a:t>
            </a:r>
            <a:endParaRPr lang="en-GB" dirty="0"/>
          </a:p>
        </p:txBody>
      </p:sp>
      <p:pic>
        <p:nvPicPr>
          <p:cNvPr id="427010" name="Picture 2" descr="Opel Ampera - Front Angle, 2012, 1280x960, 1 of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4694"/>
            <a:ext cx="7632848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066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iO-KI-SMN-FERMiO">
  <a:themeElements>
    <a:clrScheme name="Solverv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verv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18562</TotalTime>
  <Words>820</Words>
  <Application>Microsoft Office PowerPoint</Application>
  <PresentationFormat>On-screen Show (4:3)</PresentationFormat>
  <Paragraphs>191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UiO-KI-SMN-FERMiO</vt:lpstr>
      <vt:lpstr>PowerPoint Presentation</vt:lpstr>
      <vt:lpstr>Fortiden</vt:lpstr>
      <vt:lpstr>Nå</vt:lpstr>
      <vt:lpstr>Hvordan planter gjør det</vt:lpstr>
      <vt:lpstr>Hvordan vi gjør det</vt:lpstr>
      <vt:lpstr>Hva skal vi gjøre uten fossile kilder?</vt:lpstr>
      <vt:lpstr>Kan han lage kunstgjødsel lokalt?</vt:lpstr>
      <vt:lpstr>Minske forbruket av fossilt brensel har startet i transport; Hybrid</vt:lpstr>
      <vt:lpstr>Plug-in hybrid &amp; rekkvidde-utvidere</vt:lpstr>
      <vt:lpstr>Nissan Leaf – 200 km</vt:lpstr>
      <vt:lpstr>Tesla Model S – 400 km</vt:lpstr>
      <vt:lpstr>Brenselcelle</vt:lpstr>
      <vt:lpstr>Hydrogenbilen: En hybrid elektrisk bil med brenselcelle</vt:lpstr>
      <vt:lpstr>Hyundai iX35 HFCV serieprodusert og i salg 2013</vt:lpstr>
      <vt:lpstr>Typiske hydrogenbiltall 2014</vt:lpstr>
      <vt:lpstr>Toyota Mirai: HFCV serieprodusert fra 2015</vt:lpstr>
      <vt:lpstr>HFCV busser</vt:lpstr>
      <vt:lpstr>Elektrolysør</vt:lpstr>
      <vt:lpstr>Hydrogenfyllestasjoner</vt:lpstr>
      <vt:lpstr>Noen fakta …</vt:lpstr>
      <vt:lpstr>Noen meninger …</vt:lpstr>
      <vt:lpstr>Grønne skip: Fylle H2 fra land Lage hydrogen ombord fra sol og vind?</vt:lpstr>
      <vt:lpstr>H2 sikkerhet</vt:lpstr>
      <vt:lpstr>Til slutt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trulsn</dc:creator>
  <cp:lastModifiedBy>Truls Eivind Norby</cp:lastModifiedBy>
  <cp:revision>322</cp:revision>
  <dcterms:created xsi:type="dcterms:W3CDTF">2012-05-06T13:44:02Z</dcterms:created>
  <dcterms:modified xsi:type="dcterms:W3CDTF">2016-05-28T06:57:59Z</dcterms:modified>
</cp:coreProperties>
</file>