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5" r:id="rId24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1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 Citerm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D67724"/>
    <a:srgbClr val="000726"/>
    <a:srgbClr val="001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/>
    <p:restoredTop sz="94690"/>
  </p:normalViewPr>
  <p:slideViewPr>
    <p:cSldViewPr>
      <p:cViewPr>
        <p:scale>
          <a:sx n="120" d="100"/>
          <a:sy n="120" d="100"/>
        </p:scale>
        <p:origin x="1164" y="-12"/>
      </p:cViewPr>
      <p:guideLst>
        <p:guide orient="horz" pos="261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אלו טיפה יותר גדול אולי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4403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30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6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56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84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27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46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83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99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5737-7918-4EA7-9CCA-EF916F42CF49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979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ibm_human_bra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9638"/>
          <a:stretch/>
        </p:blipFill>
        <p:spPr bwMode="auto">
          <a:xfrm>
            <a:off x="4860840" y="319403"/>
            <a:ext cx="3259031" cy="27432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9512" y="3219822"/>
            <a:ext cx="8694787" cy="8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 eaLnBrk="1" hangingPunct="1">
              <a:lnSpc>
                <a:spcPct val="150000"/>
              </a:lnSpc>
            </a:pPr>
            <a:r>
              <a:rPr lang="en-US" altLang="he-IL" sz="2800" dirty="0" smtClean="0">
                <a:solidFill>
                  <a:srgbClr val="FFD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How humans conquered the world</a:t>
            </a:r>
            <a:endParaRPr lang="en-US" altLang="he-IL" sz="2800" dirty="0">
              <a:solidFill>
                <a:srgbClr val="FFD5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083918"/>
            <a:ext cx="878396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Prof. Yuval Noah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Harari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  <a:p>
            <a:pPr algn="ctr" rtl="0"/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Department of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History, Hebrew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University of Jerusalem</a:t>
            </a:r>
            <a:endParaRPr lang="he-IL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1028" name="Picture 4" descr="http://www.aggsbach.de/wp-content/uploads/2013/06/ISIMILIA-AGGSB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24" y="319403"/>
            <a:ext cx="3259031" cy="2743200"/>
          </a:xfrm>
          <a:prstGeom prst="hexagon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reflectingonmonroe.files.wordpress.com/2014/07/201026stp001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" r="25850" b="34"/>
          <a:stretch/>
        </p:blipFill>
        <p:spPr bwMode="auto">
          <a:xfrm>
            <a:off x="1259632" y="483518"/>
            <a:ext cx="2651760" cy="246888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651870"/>
            <a:ext cx="6984776" cy="529568"/>
          </a:xfrm>
        </p:spPr>
        <p:txBody>
          <a:bodyPr/>
          <a:lstStyle/>
          <a:p>
            <a:pPr algn="ctr" rtl="0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Why do we fight?</a:t>
            </a:r>
            <a:endParaRPr lang="he-IL" sz="3000" b="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5" name="Picture 5" descr="File:Operation Upshot-Knothole - Badger 001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r="7518"/>
          <a:stretch/>
        </p:blipFill>
        <p:spPr bwMode="auto">
          <a:xfrm>
            <a:off x="4932040" y="483518"/>
            <a:ext cx="2651760" cy="2468880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005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6058800" y="831275"/>
            <a:ext cx="2528999" cy="2528999"/>
          </a:xfrm>
          <a:prstGeom prst="ellipse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827584" y="3046523"/>
            <a:ext cx="7772400" cy="982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Humans live 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11280">
            <a:off x="6849162" y="968512"/>
            <a:ext cx="2155550" cy="130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3757">
            <a:off x="7320886" y="2072671"/>
            <a:ext cx="949026" cy="117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39967">
            <a:off x="6092569" y="2278530"/>
            <a:ext cx="1295336" cy="63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868862" y="206425"/>
            <a:ext cx="2463600" cy="60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B7B7B7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Objective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2"/>
          </p:nvPr>
        </p:nvSpPr>
        <p:spPr>
          <a:xfrm>
            <a:off x="6084168" y="206425"/>
            <a:ext cx="2463600" cy="60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>
                <a:solidFill>
                  <a:srgbClr val="B7B7B7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Fictional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3"/>
          </p:nvPr>
        </p:nvSpPr>
        <p:spPr>
          <a:xfrm>
            <a:off x="3131840" y="3867894"/>
            <a:ext cx="3384376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>
                <a:solidFill>
                  <a:srgbClr val="1155CC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in a dual reality</a:t>
            </a:r>
          </a:p>
        </p:txBody>
      </p:sp>
      <p:pic>
        <p:nvPicPr>
          <p:cNvPr id="12" name="Picture 2" descr="\\psf\Home\Desktop\Yuval Harari\TED\n_cro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15566"/>
            <a:ext cx="743113" cy="149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psf\Home\Desktop\Yuval Harari\TED\n_waterfal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15585"/>
            <a:ext cx="2454925" cy="245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51870"/>
            <a:ext cx="9144000" cy="1224136"/>
          </a:xfrm>
        </p:spPr>
        <p:txBody>
          <a:bodyPr/>
          <a:lstStyle/>
          <a:p>
            <a:pPr algn="ctr" rtl="0"/>
            <a:r>
              <a:rPr lang="en-US" sz="2600" dirty="0" smtClean="0">
                <a:solidFill>
                  <a:schemeClr val="bg1"/>
                </a:solidFill>
                <a:latin typeface="Alef" charset="0"/>
                <a:ea typeface="Alef" charset="0"/>
                <a:cs typeface="Alef" charset="0"/>
              </a:rPr>
              <a:t>Domination = Technology + Cooperation</a:t>
            </a:r>
          </a:p>
          <a:p>
            <a:pPr algn="ctr" rtl="0"/>
            <a:r>
              <a:rPr lang="en-US" sz="2600" dirty="0" smtClean="0">
                <a:solidFill>
                  <a:srgbClr val="00B050"/>
                </a:solidFill>
                <a:latin typeface="Alef" charset="0"/>
                <a:ea typeface="Alef" charset="0"/>
                <a:cs typeface="Alef" charset="0"/>
              </a:rPr>
              <a:t>Cooperation requires an ideological or religious basis. </a:t>
            </a:r>
            <a:endParaRPr lang="en-US" sz="2600" dirty="0">
              <a:solidFill>
                <a:srgbClr val="00B050"/>
              </a:solidFill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1026" name="Picture 2" descr="http://www.history.com/s3static/video-thumbnails/AETN-History_VMS/21/115/History_Builders_of_The_Great_Wall_42710_reSF_HD_still_624x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-32" r="29555" b="32"/>
          <a:stretch/>
        </p:blipFill>
        <p:spPr bwMode="auto">
          <a:xfrm>
            <a:off x="3095836" y="339502"/>
            <a:ext cx="2952328" cy="295232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9987" y="3667462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800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N</a:t>
            </a:r>
            <a:r>
              <a:rPr lang="en-US" sz="2800" dirty="0" smtClean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ew powers – New problems – New stories</a:t>
            </a:r>
            <a:endParaRPr lang="en-US" sz="2800" dirty="0">
              <a:solidFill>
                <a:schemeClr val="bg1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ctr" rt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0511" y="627534"/>
            <a:ext cx="2642367" cy="175432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RightUp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The Industrial </a:t>
            </a:r>
          </a:p>
          <a:p>
            <a:pPr algn="ctr" rtl="0"/>
            <a:r>
              <a:rPr lang="en-US" sz="36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Revolution</a:t>
            </a:r>
          </a:p>
        </p:txBody>
      </p:sp>
      <p:pic>
        <p:nvPicPr>
          <p:cNvPr id="5" name="Picture 2" descr="http://upload.wikimedia.org/wikipedia/commons/thumb/9/97/Steam_locomotive_running_gear.jpg/640px-Steam_locomotive_running_ge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" b="-200"/>
          <a:stretch/>
        </p:blipFill>
        <p:spPr bwMode="auto">
          <a:xfrm>
            <a:off x="2491856" y="491106"/>
            <a:ext cx="4140315" cy="277339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32240" y="3379250"/>
            <a:ext cx="1826081" cy="4154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lef" charset="0"/>
                <a:ea typeface="Alef" charset="0"/>
                <a:cs typeface="Alef" charset="0"/>
              </a:rPr>
              <a:t>The Mahdi</a:t>
            </a:r>
            <a:endParaRPr lang="he-IL" sz="2100" dirty="0">
              <a:solidFill>
                <a:schemeClr val="accent2">
                  <a:lumMod val="60000"/>
                  <a:lumOff val="40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11" name="Picture 2" descr="File:Muhammad Ahmad al-Mahd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/>
        </p:blipFill>
        <p:spPr bwMode="auto">
          <a:xfrm>
            <a:off x="6292312" y="440736"/>
            <a:ext cx="2560320" cy="256032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2" name="Picture 4" descr="File:Dayanand Swam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9139"/>
          <a:stretch/>
        </p:blipFill>
        <p:spPr bwMode="auto">
          <a:xfrm>
            <a:off x="3301996" y="443478"/>
            <a:ext cx="2560320" cy="256032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3" name="Picture 6" descr="File:Pope-pius-ix-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" t="12413" r="750" b="13003"/>
          <a:stretch/>
        </p:blipFill>
        <p:spPr bwMode="auto">
          <a:xfrm>
            <a:off x="251520" y="380576"/>
            <a:ext cx="2560320" cy="256032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3718711" y="3359895"/>
            <a:ext cx="1706578" cy="7386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lef" charset="0"/>
                <a:ea typeface="Alef" charset="0"/>
                <a:cs typeface="Alef" charset="0"/>
              </a:rPr>
              <a:t>Dayananda Saraswati</a:t>
            </a:r>
            <a:endParaRPr lang="he-IL" sz="2100" dirty="0">
              <a:solidFill>
                <a:schemeClr val="accent2">
                  <a:lumMod val="60000"/>
                  <a:lumOff val="40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915" y="3394361"/>
            <a:ext cx="2511375" cy="4154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lef" charset="0"/>
                <a:ea typeface="Alef" charset="0"/>
                <a:cs typeface="Alef" charset="0"/>
              </a:rPr>
              <a:t>Pope Pius IX</a:t>
            </a:r>
            <a:endParaRPr lang="he-IL" sz="2100" dirty="0">
              <a:solidFill>
                <a:schemeClr val="accent2">
                  <a:lumMod val="60000"/>
                  <a:lumOff val="40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6512" y="4200738"/>
            <a:ext cx="9144000" cy="1049482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Fundamentalism: Searching for Security.</a:t>
            </a:r>
            <a:endParaRPr lang="he-IL" sz="3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upload.wikimedia.org/wikipedia/commons/c/cc/Hong_Xiuqu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339502"/>
            <a:ext cx="2952328" cy="2560320"/>
          </a:xfrm>
          <a:prstGeom prst="hexagon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715" y="3075806"/>
            <a:ext cx="2666578" cy="41549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1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Hong </a:t>
            </a:r>
            <a:r>
              <a:rPr lang="en-US" sz="21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Xiuquan</a:t>
            </a:r>
            <a:endParaRPr lang="he-IL" sz="21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1632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The Taiping Rebellion 1850-1864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At least 20 million dead</a:t>
            </a:r>
            <a:endParaRPr lang="he-IL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9/97/Steam_locomotive_running_gear.jpg/640px-Steam_locomotive_running_g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030" y="1379251"/>
            <a:ext cx="3406267" cy="227261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thumb/e/e1/%D0%9B%D1%96%D0%B4%D0%B5%D1%80_%D0%A0%D0%BE%D1%81%D1%96%D0%B9%D1%81%D1%8C%D0%BA%D0%BE%D1%97_%D0%BA%D0%BE%D0%BC%D1%83%D0%BD%D1%96%D1%81%D1%82%D0%B8%D1%87%D0%BD%D0%BE%D1%97_%D0%BF%D0%B0%D1%80%D1%82%D1%96%D1%97_%28%D0%B1%D1%96%D0%BB%D1%8C%D1%88%D0%BE%D0%B2%D0%B8%D0%BA%D1%96%D0%B2%29%2C_1918.png/640px-%D0%9B%D1%96%D0%B4%D0%B5%D1%80_%D0%A0%D0%BE%D1%81%D1%96%D0%B9%D1%81%D1%8C%D0%BA%D0%BE%D1%97_%D0%BA%D0%BE%D0%BC%D1%83%D0%BD%D1%96%D1%81%D1%82%D0%B8%D1%87%D0%BD%D0%BE%D1%97_%D0%BF%D0%B0%D1%80%D1%82%D1%96%D1%97_%28%D0%B1%D1%96%D0%BB%D1%8C%D1%88%D0%BE%D0%B2%D0%B8%D0%BA%D1%96%D0%B2%29%2C_19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r="800"/>
          <a:stretch/>
        </p:blipFill>
        <p:spPr bwMode="auto">
          <a:xfrm>
            <a:off x="350428" y="1148038"/>
            <a:ext cx="1873134" cy="2809701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d/d4/Karl_Marx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/>
        </p:blipFill>
        <p:spPr bwMode="auto">
          <a:xfrm>
            <a:off x="6864765" y="1148038"/>
            <a:ext cx="1873134" cy="2809701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3974187"/>
            <a:ext cx="9144000" cy="8108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hangingPunct="1">
              <a:buNone/>
            </a:pPr>
            <a:r>
              <a:rPr lang="en-US" altLang="he-IL" sz="21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Communism – the first techno-religion. </a:t>
            </a:r>
          </a:p>
          <a:p>
            <a:pPr algn="ctr" rtl="0" eaLnBrk="1" hangingPunct="1">
              <a:buNone/>
            </a:pPr>
            <a:r>
              <a:rPr lang="en-US" altLang="he-IL" sz="21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A technological paradise here on earth.</a:t>
            </a:r>
            <a:endParaRPr lang="he-IL" altLang="he-IL" sz="21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0" y="300593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hangingPunct="1"/>
            <a:r>
              <a:rPr lang="en-US" altLang="he-IL" sz="2400" dirty="0">
                <a:solidFill>
                  <a:schemeClr val="bg1">
                    <a:lumMod val="65000"/>
                  </a:schemeClr>
                </a:solidFill>
                <a:latin typeface="Alef" charset="0"/>
                <a:ea typeface="Alef" charset="0"/>
                <a:cs typeface="Alef" charset="0"/>
              </a:rPr>
              <a:t>“Communism is power to workers councils plus electrification of the whole country” (Lenin).</a:t>
            </a:r>
          </a:p>
        </p:txBody>
      </p:sp>
    </p:spTree>
    <p:extLst>
      <p:ext uri="{BB962C8B-B14F-4D97-AF65-F5344CB8AC3E}">
        <p14:creationId xmlns:p14="http://schemas.microsoft.com/office/powerpoint/2010/main" val="21241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972" y="2499742"/>
            <a:ext cx="1910748" cy="2520280"/>
            <a:chOff x="1777706" y="537350"/>
            <a:chExt cx="3942317" cy="4222117"/>
          </a:xfrm>
        </p:grpSpPr>
        <p:pic>
          <p:nvPicPr>
            <p:cNvPr id="2053" name="Picture 5" descr="\\psf\Home\Documents\ziv\websites\Yuval Harari\Presentations\Dollarphotoclub_37396663\brai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55528" y="537350"/>
              <a:ext cx="3864495" cy="3995651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4" name="Rectangle 13"/>
            <p:cNvSpPr/>
            <p:nvPr/>
          </p:nvSpPr>
          <p:spPr>
            <a:xfrm>
              <a:off x="1777706" y="4210795"/>
              <a:ext cx="408565" cy="548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43204" y="4210795"/>
              <a:ext cx="408565" cy="548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90261" y="4137342"/>
            <a:ext cx="7057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100" dirty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21</a:t>
            </a:r>
            <a:r>
              <a:rPr lang="en-US" sz="2100" baseline="30000" dirty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st</a:t>
            </a:r>
            <a:r>
              <a:rPr lang="en-US" sz="2100" dirty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 century: Biotech and </a:t>
            </a:r>
            <a:r>
              <a:rPr lang="en-US" sz="2100" dirty="0" smtClean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algorithms </a:t>
            </a:r>
          </a:p>
          <a:p>
            <a:pPr rtl="0"/>
            <a:r>
              <a:rPr lang="en-US" sz="2100" dirty="0" smtClean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Bodies</a:t>
            </a:r>
            <a:r>
              <a:rPr lang="en-US" sz="2100" dirty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, </a:t>
            </a:r>
            <a:r>
              <a:rPr lang="en-US" sz="2100" dirty="0" smtClean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brains </a:t>
            </a:r>
            <a:r>
              <a:rPr lang="en-US" sz="2100" dirty="0">
                <a:solidFill>
                  <a:srgbClr val="0070C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and minds</a:t>
            </a:r>
            <a:endParaRPr lang="he-IL" sz="2100" dirty="0">
              <a:solidFill>
                <a:srgbClr val="0070C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6" y="2034728"/>
            <a:ext cx="4960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e-IL" sz="2100" dirty="0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19</a:t>
            </a:r>
            <a:r>
              <a:rPr lang="en-US" sz="2100" baseline="30000" dirty="0" err="1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th</a:t>
            </a:r>
            <a:r>
              <a:rPr lang="en-US" sz="2100" dirty="0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 century: steam and </a:t>
            </a:r>
            <a:r>
              <a:rPr lang="en-US" sz="2100" dirty="0" smtClean="0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oil </a:t>
            </a:r>
          </a:p>
          <a:p>
            <a:pPr algn="r" rtl="0"/>
            <a:r>
              <a:rPr lang="en-US" sz="2100" dirty="0" smtClean="0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Textiles, </a:t>
            </a:r>
            <a:r>
              <a:rPr lang="en-US" sz="2100" dirty="0">
                <a:solidFill>
                  <a:schemeClr val="bg1">
                    <a:lumMod val="6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food and vehicles</a:t>
            </a:r>
          </a:p>
        </p:txBody>
      </p:sp>
      <p:sp>
        <p:nvSpPr>
          <p:cNvPr id="11" name="TextBox 10"/>
          <p:cNvSpPr txBox="1"/>
          <p:nvPr/>
        </p:nvSpPr>
        <p:spPr>
          <a:xfrm rot="20834991">
            <a:off x="99440" y="347564"/>
            <a:ext cx="2195736" cy="147732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prstMaterial="plastic"/>
        </p:spPr>
        <p:txBody>
          <a:bodyPr wrap="square" rtlCol="0">
            <a:spAutoFit/>
          </a:bodyPr>
          <a:lstStyle/>
          <a:p>
            <a:pPr algn="ctr" rtl="0"/>
            <a:r>
              <a:rPr lang="en-US" sz="3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A New </a:t>
            </a:r>
            <a:endParaRPr lang="en-US" sz="3000" b="1" dirty="0" smtClea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FF0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ctr" rtl="0"/>
            <a:r>
              <a:rPr lang="en-US" sz="3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Industrial </a:t>
            </a:r>
          </a:p>
          <a:p>
            <a:pPr algn="ctr" rtl="0"/>
            <a:r>
              <a:rPr lang="en-US" sz="3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Revolution</a:t>
            </a:r>
            <a:endParaRPr lang="en-US" sz="3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FF0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1026" name="Picture 2" descr="\\psf\Home\Downloads\Comp_41239928.jpg"/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411510"/>
            <a:ext cx="3686809" cy="22322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7934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ibm_human_br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28" y="209791"/>
            <a:ext cx="3108272" cy="1896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496944" cy="1412776"/>
          </a:xfrm>
          <a:noFill/>
          <a:ln>
            <a:noFill/>
          </a:ln>
        </p:spPr>
        <p:txBody>
          <a:bodyPr/>
          <a:lstStyle/>
          <a:p>
            <a:pPr rtl="0"/>
            <a:r>
              <a:rPr lang="en-US" dirty="0" smtClean="0">
                <a:solidFill>
                  <a:srgbClr val="D67724"/>
                </a:solidFill>
                <a:latin typeface="Alef" charset="0"/>
                <a:ea typeface="Alef" charset="0"/>
                <a:cs typeface="Alef" charset="0"/>
              </a:rPr>
              <a:t>Unprecedented dangers</a:t>
            </a:r>
            <a:br>
              <a:rPr lang="en-US" dirty="0" smtClean="0">
                <a:solidFill>
                  <a:srgbClr val="D67724"/>
                </a:solidFill>
                <a:latin typeface="Alef" charset="0"/>
                <a:ea typeface="Alef" charset="0"/>
                <a:cs typeface="Alef" charset="0"/>
              </a:rPr>
            </a:br>
            <a:r>
              <a:rPr lang="en-US" dirty="0" smtClean="0">
                <a:solidFill>
                  <a:srgbClr val="D67724"/>
                </a:solidFill>
                <a:latin typeface="Alef" charset="0"/>
                <a:ea typeface="Alef" charset="0"/>
                <a:cs typeface="Alef" charset="0"/>
              </a:rPr>
              <a:t> and opportunities:</a:t>
            </a:r>
            <a:endParaRPr lang="en-US" dirty="0">
              <a:solidFill>
                <a:srgbClr val="D67724"/>
              </a:solidFill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7784" y="2411335"/>
            <a:ext cx="5556329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lef" charset="0"/>
                <a:ea typeface="Alef" charset="0"/>
                <a:cs typeface="Alef" charset="0"/>
              </a:rPr>
              <a:t>Upgrading humans into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Alef" charset="0"/>
                <a:ea typeface="Alef" charset="0"/>
                <a:cs typeface="Alef" charset="0"/>
              </a:rPr>
              <a:t>superhumans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lef" charset="0"/>
                <a:ea typeface="Alef" charset="0"/>
                <a:cs typeface="Alef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7584" y="3262213"/>
            <a:ext cx="6324167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lef" charset="0"/>
                <a:ea typeface="Alef" charset="0"/>
                <a:cs typeface="Alef" charset="0"/>
              </a:rPr>
              <a:t>Unprecedented gaps between rich and poor.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76950" y="4126309"/>
            <a:ext cx="5503430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lef" charset="0"/>
                <a:ea typeface="Alef" charset="0"/>
                <a:cs typeface="Alef" charset="0"/>
              </a:rPr>
              <a:t>New massive class of useless humans.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\\psf\Home\Downloads\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1866">
            <a:off x="3433732" y="1935283"/>
            <a:ext cx="1996206" cy="14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3291830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altLang="he-IL" sz="3000" dirty="0">
                <a:solidFill>
                  <a:srgbClr val="D67724"/>
                </a:solidFill>
                <a:latin typeface="Alef" charset="0"/>
                <a:ea typeface="Alef" charset="0"/>
                <a:cs typeface="Alef" charset="0"/>
              </a:rPr>
              <a:t>A new wave of fundamentalism</a:t>
            </a:r>
          </a:p>
        </p:txBody>
      </p:sp>
      <p:pic>
        <p:nvPicPr>
          <p:cNvPr id="2052" name="Picture 4" descr="http://upload.wikimedia.org/wikipedia/en/5/55/Al-Furq%C4%81n_Media_Abu_Bakr_al-Baghdad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" t="-247" r="1177" b="20596"/>
          <a:stretch/>
        </p:blipFill>
        <p:spPr bwMode="auto">
          <a:xfrm>
            <a:off x="1331640" y="266600"/>
            <a:ext cx="2743200" cy="2743200"/>
          </a:xfrm>
          <a:prstGeom prst="ellipse">
            <a:avLst/>
          </a:prstGeom>
          <a:noFill/>
          <a:ln>
            <a:solidFill>
              <a:srgbClr val="D6772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c/ca/Osama_bin_Laden_portrai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b="5030"/>
          <a:stretch/>
        </p:blipFill>
        <p:spPr bwMode="auto">
          <a:xfrm>
            <a:off x="4860032" y="267489"/>
            <a:ext cx="2743200" cy="2743200"/>
          </a:xfrm>
          <a:prstGeom prst="ellipse">
            <a:avLst/>
          </a:prstGeom>
          <a:noFill/>
          <a:ln>
            <a:solidFill>
              <a:srgbClr val="D6772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917836"/>
            <a:ext cx="9144000" cy="1189763"/>
          </a:xfrm>
          <a:noFill/>
        </p:spPr>
        <p:txBody>
          <a:bodyPr>
            <a:noAutofit/>
          </a:bodyPr>
          <a:lstStyle/>
          <a:p>
            <a:pPr marL="41671" lvl="1" algn="ctr"/>
            <a:r>
              <a:rPr lang="en-US" altLang="he-IL" dirty="0">
                <a:solidFill>
                  <a:schemeClr val="bg1">
                    <a:lumMod val="75000"/>
                  </a:schemeClr>
                </a:solidFill>
                <a:latin typeface="Alef" charset="0"/>
                <a:ea typeface="Alef" charset="0"/>
                <a:cs typeface="Alef" charset="0"/>
              </a:rPr>
              <a:t>All past and present ideologies and religions are obsolete.</a:t>
            </a:r>
          </a:p>
          <a:p>
            <a:pPr marL="41671" lvl="1" algn="ctr"/>
            <a:r>
              <a:rPr lang="en-US" altLang="he-IL" dirty="0">
                <a:solidFill>
                  <a:schemeClr val="bg1">
                    <a:lumMod val="75000"/>
                  </a:schemeClr>
                </a:solidFill>
                <a:latin typeface="Alef" charset="0"/>
                <a:ea typeface="Alef" charset="0"/>
                <a:cs typeface="Alef" charset="0"/>
              </a:rPr>
              <a:t>We need new thinking.</a:t>
            </a:r>
          </a:p>
        </p:txBody>
      </p:sp>
    </p:spTree>
    <p:extLst>
      <p:ext uri="{BB962C8B-B14F-4D97-AF65-F5344CB8AC3E}">
        <p14:creationId xmlns:p14="http://schemas.microsoft.com/office/powerpoint/2010/main" val="3181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What is the </a:t>
            </a:r>
            <a:r>
              <a:rPr lang="en" sz="3000" b="0" dirty="0" smtClean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Sapiens’</a:t>
            </a:r>
            <a:endParaRPr lang="en" sz="3000" b="0" dirty="0">
              <a:solidFill>
                <a:srgbClr val="FFFFFF"/>
              </a:solidFill>
              <a:latin typeface="Alef" charset="0"/>
              <a:ea typeface="Alef" charset="0"/>
              <a:cs typeface="Alef" charset="0"/>
              <a:sym typeface="Quicksand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685800" y="37544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secret of success ?</a:t>
            </a:r>
          </a:p>
        </p:txBody>
      </p:sp>
      <p:pic>
        <p:nvPicPr>
          <p:cNvPr id="2052" name="Picture 4" descr="\\psf\Home\Desktop\Yuval Harari\TED\n_man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942"/>
            <a:ext cx="26517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psf\Home\Desktop\Yuval Harari\TED\n_chimp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9982"/>
            <a:ext cx="26517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\\psf\Home\Documents\ziv\websites\Yuval Harari\Presentations\Dollarphotoclub_37396663\b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347614"/>
            <a:ext cx="2892829" cy="35580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251520" y="187935"/>
            <a:ext cx="8640960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en-US" altLang="he-IL" sz="3000" dirty="0">
                <a:solidFill>
                  <a:schemeClr val="bg1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Lenin and Muhammad in Silicon Valley:</a:t>
            </a:r>
          </a:p>
          <a:p>
            <a:pPr algn="ctr" rtl="0"/>
            <a:r>
              <a:rPr lang="en-US" altLang="he-IL" sz="3000" dirty="0">
                <a:solidFill>
                  <a:schemeClr val="bg1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Paradise through technology</a:t>
            </a:r>
          </a:p>
        </p:txBody>
      </p:sp>
      <p:pic>
        <p:nvPicPr>
          <p:cNvPr id="9" name="Picture 2" descr="http://www.maxlife.org/images/360_cover_09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884" y="1502263"/>
            <a:ext cx="2475025" cy="330173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7076483" y="1803234"/>
            <a:ext cx="1269526" cy="461665"/>
          </a:xfrm>
          <a:prstGeom prst="rect">
            <a:avLst/>
          </a:prstGeom>
          <a:solidFill>
            <a:srgbClr val="0D0D0D">
              <a:alpha val="87059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Justice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808" y="3823469"/>
            <a:ext cx="1833661" cy="461665"/>
          </a:xfrm>
          <a:prstGeom prst="rect">
            <a:avLst/>
          </a:prstGeom>
          <a:solidFill>
            <a:srgbClr val="0D0D0D">
              <a:alpha val="87059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Immortality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3962" y="2328521"/>
            <a:ext cx="995921" cy="461665"/>
          </a:xfrm>
          <a:prstGeom prst="rect">
            <a:avLst/>
          </a:prstGeom>
          <a:solidFill>
            <a:srgbClr val="0D0D0D">
              <a:alpha val="87059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Peace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6230" y="4054301"/>
            <a:ext cx="1690031" cy="461665"/>
          </a:xfrm>
          <a:prstGeom prst="rect">
            <a:avLst/>
          </a:prstGeom>
          <a:solidFill>
            <a:srgbClr val="0D0D0D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Happiness</a:t>
            </a:r>
          </a:p>
        </p:txBody>
      </p:sp>
      <p:sp>
        <p:nvSpPr>
          <p:cNvPr id="2" name="Oval 1"/>
          <p:cNvSpPr/>
          <p:nvPr/>
        </p:nvSpPr>
        <p:spPr>
          <a:xfrm>
            <a:off x="5301513" y="2220371"/>
            <a:ext cx="114104" cy="15320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" name="Straight Connector 5"/>
          <p:cNvCxnSpPr>
            <a:stCxn id="13" idx="3"/>
            <a:endCxn id="2" idx="2"/>
          </p:cNvCxnSpPr>
          <p:nvPr/>
        </p:nvCxnSpPr>
        <p:spPr>
          <a:xfrm flipV="1">
            <a:off x="4789883" y="2296973"/>
            <a:ext cx="511630" cy="2623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428362" y="2546202"/>
            <a:ext cx="95272" cy="12791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3" name="Straight Connector 22"/>
          <p:cNvCxnSpPr>
            <a:stCxn id="22" idx="6"/>
            <a:endCxn id="11" idx="1"/>
          </p:cNvCxnSpPr>
          <p:nvPr/>
        </p:nvCxnSpPr>
        <p:spPr>
          <a:xfrm flipV="1">
            <a:off x="6523634" y="2034067"/>
            <a:ext cx="552849" cy="5760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894013" y="3223937"/>
            <a:ext cx="107295" cy="13130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9" name="Straight Connector 28"/>
          <p:cNvCxnSpPr>
            <a:stCxn id="12" idx="3"/>
            <a:endCxn id="28" idx="3"/>
          </p:cNvCxnSpPr>
          <p:nvPr/>
        </p:nvCxnSpPr>
        <p:spPr>
          <a:xfrm flipV="1">
            <a:off x="4677469" y="3336016"/>
            <a:ext cx="232257" cy="718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55302" y="3324605"/>
            <a:ext cx="123133" cy="165326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Connector 36"/>
          <p:cNvCxnSpPr>
            <a:stCxn id="36" idx="5"/>
          </p:cNvCxnSpPr>
          <p:nvPr/>
        </p:nvCxnSpPr>
        <p:spPr>
          <a:xfrm>
            <a:off x="6260403" y="3465720"/>
            <a:ext cx="605827" cy="84063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7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90" t="1" r="-17241" b="1"/>
          <a:stretch/>
        </p:blipFill>
        <p:spPr>
          <a:xfrm>
            <a:off x="2483768" y="339502"/>
            <a:ext cx="4104457" cy="3694012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42999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ef" charset="0"/>
                <a:ea typeface="Alef" charset="0"/>
                <a:cs typeface="Alef" charset="0"/>
              </a:rPr>
              <a:t>The last days of death </a:t>
            </a:r>
            <a:endParaRPr lang="en-US" sz="3000" dirty="0">
              <a:solidFill>
                <a:schemeClr val="accent1">
                  <a:lumMod val="40000"/>
                  <a:lumOff val="60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46"/>
            <a:ext cx="9144000" cy="594122"/>
          </a:xfrm>
        </p:spPr>
        <p:txBody>
          <a:bodyPr/>
          <a:lstStyle/>
          <a:p>
            <a:pPr algn="ctr" rtl="0"/>
            <a:r>
              <a:rPr lang="en-US" sz="3000" b="0" dirty="0" smtClean="0">
                <a:solidFill>
                  <a:srgbClr val="FFD579"/>
                </a:solidFill>
                <a:latin typeface="Alef" charset="0"/>
                <a:ea typeface="Alef" charset="0"/>
                <a:cs typeface="Alef" charset="0"/>
              </a:rPr>
              <a:t>Good technology is not enough</a:t>
            </a:r>
            <a:endParaRPr lang="en-US" sz="3000" b="0" dirty="0">
              <a:solidFill>
                <a:srgbClr val="FFD579"/>
              </a:solidFill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152" y="4011910"/>
            <a:ext cx="9144000" cy="898574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lef" charset="0"/>
                <a:ea typeface="Alef" charset="0"/>
                <a:cs typeface="Alef" charset="0"/>
              </a:rPr>
              <a:t>We need new stories, new ethics and new thinking. 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lef" charset="0"/>
                <a:ea typeface="Alef" charset="0"/>
                <a:cs typeface="Alef" charset="0"/>
              </a:rPr>
              <a:t>Will they be good or evil?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1030" name="Picture 6" descr="http://stateofthenation2012.com/wp-content/uploads/2015/08/hiroshima-photograph-released-for-Americ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538" r="2650" b="-538"/>
          <a:stretch/>
        </p:blipFill>
        <p:spPr bwMode="auto">
          <a:xfrm>
            <a:off x="4716016" y="388859"/>
            <a:ext cx="2743200" cy="2743200"/>
          </a:xfrm>
          <a:prstGeom prst="ellipse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1/10/Bundesarchiv_Bild_183-S33882,_Adolf_Hitler_retouched.jpg/220px-Bundesarchiv_Bild_183-S33882,_Adolf_Hitler_retouch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34857"/>
          <a:stretch/>
        </p:blipFill>
        <p:spPr bwMode="auto">
          <a:xfrm>
            <a:off x="1120622" y="388859"/>
            <a:ext cx="2743200" cy="2743200"/>
          </a:xfrm>
          <a:prstGeom prst="ellipse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280250" y="2932900"/>
            <a:ext cx="83649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Thank you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ynharari.com</a:t>
            </a:r>
          </a:p>
        </p:txBody>
      </p:sp>
      <p:pic>
        <p:nvPicPr>
          <p:cNvPr id="8194" name="Picture 2" descr="\\psf\Home\Desktop\Yuval Harari\TED\n_fingert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9622"/>
            <a:ext cx="896776" cy="10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609600" y="2726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Flexible cooperation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1751175" y="3754450"/>
            <a:ext cx="5616900" cy="63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in large numbers</a:t>
            </a:r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816" y="411510"/>
            <a:ext cx="3312368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ctrTitle"/>
          </p:nvPr>
        </p:nvSpPr>
        <p:spPr>
          <a:xfrm>
            <a:off x="609600" y="28025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1 vs 1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subTitle" idx="1"/>
          </p:nvPr>
        </p:nvSpPr>
        <p:spPr>
          <a:xfrm>
            <a:off x="1751175" y="3830650"/>
            <a:ext cx="5616900" cy="63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1000 vs 1000</a:t>
            </a:r>
          </a:p>
        </p:txBody>
      </p:sp>
      <p:pic>
        <p:nvPicPr>
          <p:cNvPr id="3074" name="Picture 2" descr="\\psf\Home\Desktop\Yuval Harari\TED\n_baseb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80" y="22463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09600" y="28787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Chimps don’t give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229350" y="3906850"/>
            <a:ext cx="6768299" cy="63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lectures to strangers</a:t>
            </a:r>
          </a:p>
        </p:txBody>
      </p:sp>
      <p:pic>
        <p:nvPicPr>
          <p:cNvPr id="4098" name="Picture 2" descr="\\psf\Home\Desktop\Yuval Harari\TED\n_le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0078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75" y="549962"/>
            <a:ext cx="2782049" cy="27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62000" y="40563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How do we do it ?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762000" y="3458596"/>
            <a:ext cx="7772400" cy="667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Chimps don’t have prisons.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362275" y="190487"/>
            <a:ext cx="1625699" cy="17070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7616300" y="178425"/>
            <a:ext cx="1119300" cy="10761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760040" y="2309631"/>
            <a:ext cx="7772400" cy="982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Imagined Reality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1768169" y="3750570"/>
            <a:ext cx="251579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Believing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the same story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subTitle" idx="2"/>
          </p:nvPr>
        </p:nvSpPr>
        <p:spPr>
          <a:xfrm>
            <a:off x="5292080" y="3750570"/>
            <a:ext cx="251579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Obeying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the same laws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ubTitle" idx="3"/>
          </p:nvPr>
        </p:nvSpPr>
        <p:spPr>
          <a:xfrm>
            <a:off x="4076080" y="3651870"/>
            <a:ext cx="1407000" cy="982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9900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=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1825" y="347094"/>
            <a:ext cx="887325" cy="6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>
            <a:off x="6832600" y="825109"/>
            <a:ext cx="176699" cy="1908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7083915" y="659569"/>
            <a:ext cx="243300" cy="2628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2508595" y="942863"/>
            <a:ext cx="176699" cy="1908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16498" y="703637"/>
            <a:ext cx="243300" cy="262800"/>
          </a:xfrm>
          <a:prstGeom prst="ellipse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lef" charset="0"/>
              <a:ea typeface="Alef" charset="0"/>
              <a:cs typeface="Alef" charset="0"/>
            </a:endParaRPr>
          </a:p>
        </p:txBody>
      </p:sp>
      <p:pic>
        <p:nvPicPr>
          <p:cNvPr id="5122" name="Picture 2" descr="\\psf\Home\Desktop\Yuval Harari\TED\n_chi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75" y="1002490"/>
            <a:ext cx="1448409" cy="13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psf\Home\Desktop\Yuval Harari\TED\n_m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82" y="950760"/>
            <a:ext cx="1477826" cy="13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psf\Home\Desktop\Yuval Harari\TED\n_ang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0" y="267494"/>
            <a:ext cx="1590952" cy="15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8755">
            <a:off x="5022706" y="399072"/>
            <a:ext cx="2456736" cy="148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675" y="3045600"/>
            <a:ext cx="1762325" cy="21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3613">
            <a:off x="1554115" y="3023810"/>
            <a:ext cx="1513744" cy="187020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494700" y="2032996"/>
            <a:ext cx="7772400" cy="667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>
                <a:solidFill>
                  <a:srgbClr val="FFFFFF"/>
                </a:solidFill>
                <a:latin typeface="Alef" charset="0"/>
                <a:ea typeface="Alef" charset="0"/>
                <a:cs typeface="Alef" charset="0"/>
                <a:sym typeface="Quicksand"/>
              </a:rPr>
              <a:t>Imagination enables cooperation</a:t>
            </a:r>
          </a:p>
        </p:txBody>
      </p:sp>
      <p:pic>
        <p:nvPicPr>
          <p:cNvPr id="6146" name="Picture 2" descr="\\psf\Home\Desktop\Yuval Harari\TED\n_cro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486"/>
            <a:ext cx="922791" cy="18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Zeus--greek-mythology-687267_1024_7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483517"/>
            <a:ext cx="3413759" cy="2560320"/>
          </a:xfrm>
          <a:prstGeom prst="hexagon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1331640" y="3373465"/>
            <a:ext cx="6408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eaLnBrk="1" hangingPunct="1"/>
            <a:r>
              <a:rPr lang="en-US" altLang="he-IL" sz="3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Telling effective </a:t>
            </a:r>
            <a:r>
              <a:rPr lang="en-US" altLang="he-IL" sz="3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stories is </a:t>
            </a:r>
            <a:r>
              <a:rPr lang="en-US" altLang="he-IL" sz="3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not easy</a:t>
            </a:r>
          </a:p>
        </p:txBody>
      </p:sp>
      <p:sp>
        <p:nvSpPr>
          <p:cNvPr id="5" name="מלבן 4"/>
          <p:cNvSpPr/>
          <p:nvPr/>
        </p:nvSpPr>
        <p:spPr>
          <a:xfrm>
            <a:off x="107504" y="3939902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1" hangingPunct="1"/>
            <a:r>
              <a:rPr lang="en-US" altLang="he-IL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The difficulty is in convincing </a:t>
            </a:r>
            <a:endParaRPr lang="en-US" altLang="he-IL" sz="30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charset="0"/>
              <a:ea typeface="Alef" charset="0"/>
              <a:cs typeface="Alef" charset="0"/>
            </a:endParaRPr>
          </a:p>
          <a:p>
            <a:pPr algn="ctr" rtl="0" eaLnBrk="1" hangingPunct="1"/>
            <a:r>
              <a:rPr lang="en-US" altLang="he-IL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everyone else </a:t>
            </a:r>
            <a:r>
              <a:rPr lang="en-US" altLang="he-IL" sz="3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charset="0"/>
                <a:ea typeface="Alef" charset="0"/>
                <a:cs typeface="Alef" charset="0"/>
              </a:rPr>
              <a:t>to believe it. </a:t>
            </a:r>
          </a:p>
        </p:txBody>
      </p:sp>
    </p:spTree>
    <p:extLst>
      <p:ext uri="{BB962C8B-B14F-4D97-AF65-F5344CB8AC3E}">
        <p14:creationId xmlns:p14="http://schemas.microsoft.com/office/powerpoint/2010/main" val="6826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291</Words>
  <Application>Microsoft Office PowerPoint</Application>
  <PresentationFormat>Skjermfremvisning (16:9)</PresentationFormat>
  <Paragraphs>70</Paragraphs>
  <Slides>23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simple-light</vt:lpstr>
      <vt:lpstr>PowerPoint-presentasjon</vt:lpstr>
      <vt:lpstr>What is the Sapiens’</vt:lpstr>
      <vt:lpstr>Flexible cooperation</vt:lpstr>
      <vt:lpstr>1 vs 1</vt:lpstr>
      <vt:lpstr>Chimps don’t give</vt:lpstr>
      <vt:lpstr>Chimps don’t have prisons.</vt:lpstr>
      <vt:lpstr>Imagined Reality</vt:lpstr>
      <vt:lpstr>Imagination enables cooperation</vt:lpstr>
      <vt:lpstr>PowerPoint-presentasjon</vt:lpstr>
      <vt:lpstr>Why do we fight?</vt:lpstr>
      <vt:lpstr>Humans live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Unprecedented dangers  and opportunities:</vt:lpstr>
      <vt:lpstr>PowerPoint-presentasjon</vt:lpstr>
      <vt:lpstr>PowerPoint-presentasjon</vt:lpstr>
      <vt:lpstr>PowerPoint-presentasjon</vt:lpstr>
      <vt:lpstr>Good technology is not enough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Bananas in Heaven</dc:title>
  <dc:creator>Ziv</dc:creator>
  <cp:lastModifiedBy>Live Håndlykken Kvale</cp:lastModifiedBy>
  <cp:revision>39</cp:revision>
  <dcterms:modified xsi:type="dcterms:W3CDTF">2016-03-15T06:47:21Z</dcterms:modified>
</cp:coreProperties>
</file>