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18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4F3A2-BB41-C54C-8E4D-8827FD2CB10E}" type="datetimeFigureOut">
              <a:rPr lang="en-US" smtClean="0"/>
              <a:t>3/14/16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E5A6B-AA77-1D49-9F59-BDE2A2C39493}" type="slidenum">
              <a:rPr lang="en-US" smtClean="0"/>
              <a:t>‹#›</a:t>
            </a:fld>
            <a:endParaRPr lang="en-US"/>
          </a:p>
        </p:txBody>
      </p:sp>
    </p:spTree>
    <p:extLst>
      <p:ext uri="{BB962C8B-B14F-4D97-AF65-F5344CB8AC3E}">
        <p14:creationId xmlns:p14="http://schemas.microsoft.com/office/powerpoint/2010/main" val="23079310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71CFC-ECE1-FF40-803C-B804B29A643C}" type="slidenum">
              <a:rPr lang="en-US" smtClean="0"/>
              <a:t>1</a:t>
            </a:fld>
            <a:endParaRPr lang="en-US"/>
          </a:p>
        </p:txBody>
      </p:sp>
    </p:spTree>
    <p:extLst>
      <p:ext uri="{BB962C8B-B14F-4D97-AF65-F5344CB8AC3E}">
        <p14:creationId xmlns:p14="http://schemas.microsoft.com/office/powerpoint/2010/main" val="2635124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Deliverables</a:t>
            </a:r>
            <a:r>
              <a:rPr lang="en-US" baseline="0" dirty="0" smtClean="0"/>
              <a:t> are lessons and workshops</a:t>
            </a:r>
            <a:endParaRPr lang="en-US" dirty="0"/>
          </a:p>
        </p:txBody>
      </p:sp>
      <p:sp>
        <p:nvSpPr>
          <p:cNvPr id="4" name="Slide Number Placeholder 3"/>
          <p:cNvSpPr>
            <a:spLocks noGrp="1"/>
          </p:cNvSpPr>
          <p:nvPr>
            <p:ph type="sldNum" sz="quarter" idx="10"/>
          </p:nvPr>
        </p:nvSpPr>
        <p:spPr/>
        <p:txBody>
          <a:bodyPr/>
          <a:lstStyle/>
          <a:p>
            <a:fld id="{08963363-1E4D-B749-9E00-FD99CB2974E1}" type="slidenum">
              <a:rPr lang="en-US" smtClean="0"/>
              <a:t>11</a:t>
            </a:fld>
            <a:endParaRPr lang="en-US"/>
          </a:p>
        </p:txBody>
      </p:sp>
    </p:spTree>
    <p:extLst>
      <p:ext uri="{BB962C8B-B14F-4D97-AF65-F5344CB8AC3E}">
        <p14:creationId xmlns:p14="http://schemas.microsoft.com/office/powerpoint/2010/main" val="380609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a:t>
            </a:r>
            <a:r>
              <a:rPr lang="en-US" baseline="0" dirty="0" smtClean="0"/>
              <a:t> and workshop model founded on successful SWC model</a:t>
            </a:r>
          </a:p>
          <a:p>
            <a:endParaRPr lang="en-US" baseline="0" dirty="0" smtClean="0"/>
          </a:p>
          <a:p>
            <a:r>
              <a:rPr lang="en-US" baseline="0" dirty="0" smtClean="0"/>
              <a:t>Workshops fill gaps</a:t>
            </a:r>
          </a:p>
          <a:p>
            <a:endParaRPr lang="en-US" baseline="0" dirty="0" smtClean="0"/>
          </a:p>
          <a:p>
            <a:pPr defTabSz="448650">
              <a:defRPr/>
            </a:pPr>
            <a:r>
              <a:rPr lang="en-US" dirty="0" smtClean="0"/>
              <a:t>Demand continues to grow with a minimum of two workshops a week already scheduled in 2016</a:t>
            </a:r>
          </a:p>
          <a:p>
            <a:endParaRPr lang="en-US" dirty="0"/>
          </a:p>
        </p:txBody>
      </p:sp>
      <p:sp>
        <p:nvSpPr>
          <p:cNvPr id="4" name="Slide Number Placeholder 3"/>
          <p:cNvSpPr>
            <a:spLocks noGrp="1"/>
          </p:cNvSpPr>
          <p:nvPr>
            <p:ph type="sldNum" sz="quarter" idx="10"/>
          </p:nvPr>
        </p:nvSpPr>
        <p:spPr/>
        <p:txBody>
          <a:bodyPr/>
          <a:lstStyle/>
          <a:p>
            <a:fld id="{08963363-1E4D-B749-9E00-FD99CB2974E1}" type="slidenum">
              <a:rPr lang="en-US" smtClean="0"/>
              <a:t>17</a:t>
            </a:fld>
            <a:endParaRPr lang="en-US"/>
          </a:p>
        </p:txBody>
      </p:sp>
    </p:spTree>
    <p:extLst>
      <p:ext uri="{BB962C8B-B14F-4D97-AF65-F5344CB8AC3E}">
        <p14:creationId xmlns:p14="http://schemas.microsoft.com/office/powerpoint/2010/main" val="209795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increasing capacity to collect data is changing science. </a:t>
            </a:r>
          </a:p>
          <a:p>
            <a:endParaRPr lang="en-US" dirty="0" smtClean="0"/>
          </a:p>
          <a:p>
            <a:pPr defTabSz="448650">
              <a:defRPr/>
            </a:pPr>
            <a:r>
              <a:rPr lang="en-US" dirty="0" smtClean="0"/>
              <a:t>In th</a:t>
            </a:r>
            <a:r>
              <a:rPr lang="en-US" baseline="0" dirty="0" smtClean="0"/>
              <a:t>e last 5 years, more scientific data has been generated than in the entire history of mankind, and this trend towards more data production is not slowing down. </a:t>
            </a:r>
            <a:endParaRPr lang="en-US" dirty="0" smtClean="0"/>
          </a:p>
          <a:p>
            <a:endParaRPr lang="en-US" dirty="0"/>
          </a:p>
        </p:txBody>
      </p:sp>
      <p:sp>
        <p:nvSpPr>
          <p:cNvPr id="4" name="Slide Number Placeholder 3"/>
          <p:cNvSpPr>
            <a:spLocks noGrp="1"/>
          </p:cNvSpPr>
          <p:nvPr>
            <p:ph type="sldNum" sz="quarter" idx="10"/>
          </p:nvPr>
        </p:nvSpPr>
        <p:spPr/>
        <p:txBody>
          <a:bodyPr/>
          <a:lstStyle/>
          <a:p>
            <a:fld id="{08963363-1E4D-B749-9E00-FD99CB2974E1}" type="slidenum">
              <a:rPr lang="en-US" smtClean="0"/>
              <a:t>2</a:t>
            </a:fld>
            <a:endParaRPr lang="en-US"/>
          </a:p>
        </p:txBody>
      </p:sp>
    </p:spTree>
    <p:extLst>
      <p:ext uri="{BB962C8B-B14F-4D97-AF65-F5344CB8AC3E}">
        <p14:creationId xmlns:p14="http://schemas.microsoft.com/office/powerpoint/2010/main" val="373763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10290">
              <a:defRPr/>
            </a:pPr>
            <a:r>
              <a:rPr lang="en-US" dirty="0" smtClean="0"/>
              <a:t>Once you</a:t>
            </a:r>
            <a:r>
              <a:rPr lang="en-US" baseline="0" dirty="0" smtClean="0"/>
              <a:t> get the data back though, o</a:t>
            </a:r>
            <a:r>
              <a:rPr lang="en-US" dirty="0" smtClean="0"/>
              <a:t>ften instead of being seen as an exciting opportunity,</a:t>
            </a:r>
            <a:r>
              <a:rPr lang="en-US" baseline="0" dirty="0" smtClean="0"/>
              <a:t> it’s seen as an insurmountable challenge how to manage, store, analyze or even view the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08E2C388-A0D7-A24D-B052-AB282E1653A2}" type="slidenum">
              <a:rPr lang="en-US" smtClean="0"/>
              <a:t>3</a:t>
            </a:fld>
            <a:endParaRPr lang="en-US"/>
          </a:p>
        </p:txBody>
      </p:sp>
    </p:spTree>
    <p:extLst>
      <p:ext uri="{BB962C8B-B14F-4D97-AF65-F5344CB8AC3E}">
        <p14:creationId xmlns:p14="http://schemas.microsoft.com/office/powerpoint/2010/main" val="166845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10290">
              <a:defRPr/>
            </a:pPr>
            <a:r>
              <a:rPr lang="en-US" dirty="0" smtClean="0"/>
              <a:t>Lack of expertise was identified as the single biggest difficulty facing researchers in their bioinformatics activities, and training as the most valuable thing that BRAEMBL could do to support those activities.”</a:t>
            </a:r>
          </a:p>
          <a:p>
            <a:endParaRPr lang="en-US" dirty="0"/>
          </a:p>
        </p:txBody>
      </p:sp>
      <p:sp>
        <p:nvSpPr>
          <p:cNvPr id="4" name="Slide Number Placeholder 3"/>
          <p:cNvSpPr>
            <a:spLocks noGrp="1"/>
          </p:cNvSpPr>
          <p:nvPr>
            <p:ph type="sldNum" sz="quarter" idx="10"/>
          </p:nvPr>
        </p:nvSpPr>
        <p:spPr/>
        <p:txBody>
          <a:bodyPr/>
          <a:lstStyle/>
          <a:p>
            <a:fld id="{08E2C388-A0D7-A24D-B052-AB282E1653A2}" type="slidenum">
              <a:rPr lang="en-US" smtClean="0"/>
              <a:t>4</a:t>
            </a:fld>
            <a:endParaRPr lang="en-US"/>
          </a:p>
        </p:txBody>
      </p:sp>
    </p:spTree>
    <p:extLst>
      <p:ext uri="{BB962C8B-B14F-4D97-AF65-F5344CB8AC3E}">
        <p14:creationId xmlns:p14="http://schemas.microsoft.com/office/powerpoint/2010/main" val="166845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data is not informatio</a:t>
            </a:r>
            <a:r>
              <a:rPr lang="en-US" baseline="0" dirty="0" smtClean="0"/>
              <a:t>n or scientific insight on its own and we need to unlock the potential of that data – some of that is tools and software, databases and infrastructure. But the key to that is the researchers themselves and their ability to conduct this research and good practice around data management and analysis and the software development to analyze this data. </a:t>
            </a:r>
            <a:endParaRPr lang="en-US" dirty="0"/>
          </a:p>
        </p:txBody>
      </p:sp>
      <p:sp>
        <p:nvSpPr>
          <p:cNvPr id="4" name="Slide Number Placeholder 3"/>
          <p:cNvSpPr>
            <a:spLocks noGrp="1"/>
          </p:cNvSpPr>
          <p:nvPr>
            <p:ph type="sldNum" sz="quarter" idx="10"/>
          </p:nvPr>
        </p:nvSpPr>
        <p:spPr/>
        <p:txBody>
          <a:bodyPr/>
          <a:lstStyle/>
          <a:p>
            <a:fld id="{08963363-1E4D-B749-9E00-FD99CB2974E1}" type="slidenum">
              <a:rPr lang="en-US" smtClean="0"/>
              <a:t>5</a:t>
            </a:fld>
            <a:endParaRPr lang="en-US"/>
          </a:p>
        </p:txBody>
      </p:sp>
    </p:spTree>
    <p:extLst>
      <p:ext uri="{BB962C8B-B14F-4D97-AF65-F5344CB8AC3E}">
        <p14:creationId xmlns:p14="http://schemas.microsoft.com/office/powerpoint/2010/main" val="267022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need to be trained in how to effectively manage and use this data. Researchers don’t know how to address the questions they want to ask or aren’t even aware of the types of questions they can ask with this data. </a:t>
            </a:r>
          </a:p>
          <a:p>
            <a:endParaRPr lang="en-US" dirty="0"/>
          </a:p>
          <a:p>
            <a:r>
              <a:rPr lang="en-US" dirty="0"/>
              <a:t>Story about genomics researcher</a:t>
            </a:r>
          </a:p>
          <a:p>
            <a:endParaRPr lang="en-US" dirty="0"/>
          </a:p>
          <a:p>
            <a:r>
              <a:rPr lang="en-US" dirty="0" smtClean="0"/>
              <a:t>It’s no longer the case where we’re saying ‘researchers should’. Researcher themselves want this training,</a:t>
            </a:r>
            <a:r>
              <a:rPr lang="en-US" baseline="0" dirty="0" smtClean="0"/>
              <a:t> feel limited by their own current data analysis skills. You likely have anecdotal evidence of this in your own community or domain</a:t>
            </a:r>
            <a:endParaRPr lang="en-US" dirty="0"/>
          </a:p>
        </p:txBody>
      </p:sp>
      <p:sp>
        <p:nvSpPr>
          <p:cNvPr id="4" name="Slide Number Placeholder 3"/>
          <p:cNvSpPr>
            <a:spLocks noGrp="1"/>
          </p:cNvSpPr>
          <p:nvPr>
            <p:ph type="sldNum" sz="quarter" idx="10"/>
          </p:nvPr>
        </p:nvSpPr>
        <p:spPr/>
        <p:txBody>
          <a:bodyPr/>
          <a:lstStyle/>
          <a:p>
            <a:fld id="{08963363-1E4D-B749-9E00-FD99CB2974E1}" type="slidenum">
              <a:rPr lang="en-US" smtClean="0"/>
              <a:t>6</a:t>
            </a:fld>
            <a:endParaRPr lang="en-US"/>
          </a:p>
        </p:txBody>
      </p:sp>
    </p:spTree>
    <p:extLst>
      <p:ext uri="{BB962C8B-B14F-4D97-AF65-F5344CB8AC3E}">
        <p14:creationId xmlns:p14="http://schemas.microsoft.com/office/powerpoint/2010/main" val="121485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but for instance …</a:t>
            </a:r>
            <a:endParaRPr lang="en-US" dirty="0" smtClean="0"/>
          </a:p>
          <a:p>
            <a:endParaRPr lang="en-US" dirty="0" smtClean="0"/>
          </a:p>
          <a:p>
            <a:r>
              <a:rPr lang="en-US" dirty="0" smtClean="0"/>
              <a:t>Biomedical researchers in the</a:t>
            </a:r>
            <a:r>
              <a:rPr lang="en-US" baseline="0" dirty="0" smtClean="0"/>
              <a:t> UK had similar sentiments in a survey </a:t>
            </a:r>
          </a:p>
          <a:p>
            <a:r>
              <a:rPr lang="en-US" baseline="0" dirty="0" smtClean="0"/>
              <a:t>https://</a:t>
            </a:r>
            <a:r>
              <a:rPr lang="en-US" baseline="0" dirty="0" err="1" smtClean="0"/>
              <a:t>storify.com</a:t>
            </a:r>
            <a:r>
              <a:rPr lang="en-US" baseline="0" dirty="0" smtClean="0"/>
              <a:t>/</a:t>
            </a:r>
            <a:r>
              <a:rPr lang="en-US" baseline="0" dirty="0" err="1" smtClean="0"/>
              <a:t>biocrusoe</a:t>
            </a:r>
            <a:r>
              <a:rPr lang="en-US" baseline="0" dirty="0" smtClean="0"/>
              <a:t>/elixir-uk-node-meeting-2014-10-14</a:t>
            </a:r>
          </a:p>
          <a:p>
            <a:r>
              <a:rPr lang="en-US" baseline="0" dirty="0" smtClean="0"/>
              <a:t>And an internal study at PLOS showed a lack of data management expertise has a dramatic impact on the ability </a:t>
            </a:r>
          </a:p>
          <a:p>
            <a:r>
              <a:rPr lang="en-US" baseline="0" dirty="0" smtClean="0"/>
              <a:t>of researchers to share their data</a:t>
            </a:r>
          </a:p>
        </p:txBody>
      </p:sp>
      <p:sp>
        <p:nvSpPr>
          <p:cNvPr id="4" name="Slide Number Placeholder 3"/>
          <p:cNvSpPr>
            <a:spLocks noGrp="1"/>
          </p:cNvSpPr>
          <p:nvPr>
            <p:ph type="sldNum" sz="quarter" idx="10"/>
          </p:nvPr>
        </p:nvSpPr>
        <p:spPr/>
        <p:txBody>
          <a:bodyPr/>
          <a:lstStyle/>
          <a:p>
            <a:fld id="{08E2C388-A0D7-A24D-B052-AB282E1653A2}" type="slidenum">
              <a:rPr lang="en-US" smtClean="0"/>
              <a:t>7</a:t>
            </a:fld>
            <a:endParaRPr lang="en-US"/>
          </a:p>
        </p:txBody>
      </p:sp>
    </p:spTree>
    <p:extLst>
      <p:ext uri="{BB962C8B-B14F-4D97-AF65-F5344CB8AC3E}">
        <p14:creationId xmlns:p14="http://schemas.microsoft.com/office/powerpoint/2010/main" val="373863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Curriculum is full. Not enough teachers at universities with these skills. Short courses are over subscribed. </a:t>
            </a:r>
          </a:p>
          <a:p>
            <a:endParaRPr lang="en-US" dirty="0" smtClean="0"/>
          </a:p>
        </p:txBody>
      </p:sp>
      <p:sp>
        <p:nvSpPr>
          <p:cNvPr id="4" name="Slide Number Placeholder 3"/>
          <p:cNvSpPr>
            <a:spLocks noGrp="1"/>
          </p:cNvSpPr>
          <p:nvPr>
            <p:ph type="sldNum" sz="quarter" idx="10"/>
          </p:nvPr>
        </p:nvSpPr>
        <p:spPr/>
        <p:txBody>
          <a:bodyPr/>
          <a:lstStyle/>
          <a:p>
            <a:fld id="{08963363-1E4D-B749-9E00-FD99CB2974E1}" type="slidenum">
              <a:rPr lang="en-US" smtClean="0"/>
              <a:t>8</a:t>
            </a:fld>
            <a:endParaRPr lang="en-US"/>
          </a:p>
        </p:txBody>
      </p:sp>
    </p:spTree>
    <p:extLst>
      <p:ext uri="{BB962C8B-B14F-4D97-AF65-F5344CB8AC3E}">
        <p14:creationId xmlns:p14="http://schemas.microsoft.com/office/powerpoint/2010/main" val="26282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more </a:t>
            </a:r>
            <a:r>
              <a:rPr lang="en-US" dirty="0" err="1" smtClean="0"/>
              <a:t>Meridith’s</a:t>
            </a:r>
            <a:endParaRPr lang="en-US" dirty="0" smtClean="0"/>
          </a:p>
          <a:p>
            <a:r>
              <a:rPr lang="en-US" dirty="0" smtClean="0"/>
              <a:t>Not everyone can be a </a:t>
            </a:r>
            <a:r>
              <a:rPr lang="en-US" dirty="0" err="1" smtClean="0"/>
              <a:t>Meridith</a:t>
            </a:r>
            <a:r>
              <a:rPr lang="en-US" dirty="0" smtClean="0"/>
              <a:t> (15 year old girl)</a:t>
            </a:r>
            <a:endParaRPr lang="en-US" dirty="0"/>
          </a:p>
        </p:txBody>
      </p:sp>
      <p:sp>
        <p:nvSpPr>
          <p:cNvPr id="4" name="Slide Number Placeholder 3"/>
          <p:cNvSpPr>
            <a:spLocks noGrp="1"/>
          </p:cNvSpPr>
          <p:nvPr>
            <p:ph type="sldNum" sz="quarter" idx="10"/>
          </p:nvPr>
        </p:nvSpPr>
        <p:spPr/>
        <p:txBody>
          <a:bodyPr/>
          <a:lstStyle/>
          <a:p>
            <a:fld id="{08963363-1E4D-B749-9E00-FD99CB2974E1}" type="slidenum">
              <a:rPr lang="en-US" smtClean="0"/>
              <a:t>9</a:t>
            </a:fld>
            <a:endParaRPr lang="en-US"/>
          </a:p>
        </p:txBody>
      </p:sp>
    </p:spTree>
    <p:extLst>
      <p:ext uri="{BB962C8B-B14F-4D97-AF65-F5344CB8AC3E}">
        <p14:creationId xmlns:p14="http://schemas.microsoft.com/office/powerpoint/2010/main" val="26282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AF2095-D30C-8541-8954-7FEF2608F4E7}"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355483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2095-D30C-8541-8954-7FEF2608F4E7}"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342750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2095-D30C-8541-8954-7FEF2608F4E7}"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154791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F2095-D30C-8541-8954-7FEF2608F4E7}"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202906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F2095-D30C-8541-8954-7FEF2608F4E7}"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17075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AF2095-D30C-8541-8954-7FEF2608F4E7}"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267217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AF2095-D30C-8541-8954-7FEF2608F4E7}" type="datetimeFigureOut">
              <a:rPr lang="en-US" smtClean="0"/>
              <a:t>3/14/16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360621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F2095-D30C-8541-8954-7FEF2608F4E7}" type="datetimeFigureOut">
              <a:rPr lang="en-US" smtClean="0"/>
              <a:t>3/14/16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272493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F2095-D30C-8541-8954-7FEF2608F4E7}" type="datetimeFigureOut">
              <a:rPr lang="en-US" smtClean="0"/>
              <a:t>3/14/16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116559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F2095-D30C-8541-8954-7FEF2608F4E7}"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371996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F2095-D30C-8541-8954-7FEF2608F4E7}"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DE577-1629-CF4E-A45D-271C06ADAEE0}" type="slidenum">
              <a:rPr lang="en-US" smtClean="0"/>
              <a:t>‹#›</a:t>
            </a:fld>
            <a:endParaRPr lang="en-US"/>
          </a:p>
        </p:txBody>
      </p:sp>
    </p:spTree>
    <p:extLst>
      <p:ext uri="{BB962C8B-B14F-4D97-AF65-F5344CB8AC3E}">
        <p14:creationId xmlns:p14="http://schemas.microsoft.com/office/powerpoint/2010/main" val="40415422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F2095-D30C-8541-8954-7FEF2608F4E7}" type="datetimeFigureOut">
              <a:rPr lang="en-US" smtClean="0"/>
              <a:t>3/14/16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DE577-1629-CF4E-A45D-271C06ADAEE0}" type="slidenum">
              <a:rPr lang="en-US" smtClean="0"/>
              <a:t>‹#›</a:t>
            </a:fld>
            <a:endParaRPr lang="en-US"/>
          </a:p>
        </p:txBody>
      </p:sp>
    </p:spTree>
    <p:extLst>
      <p:ext uri="{BB962C8B-B14F-4D97-AF65-F5344CB8AC3E}">
        <p14:creationId xmlns:p14="http://schemas.microsoft.com/office/powerpoint/2010/main" val="149849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22921" y="4981485"/>
            <a:ext cx="4621079" cy="1752600"/>
          </a:xfrm>
        </p:spPr>
        <p:txBody>
          <a:bodyPr>
            <a:normAutofit/>
          </a:bodyPr>
          <a:lstStyle/>
          <a:p>
            <a:r>
              <a:rPr lang="en-US" sz="2400" dirty="0" smtClean="0">
                <a:solidFill>
                  <a:schemeClr val="tx1">
                    <a:lumMod val="85000"/>
                    <a:lumOff val="15000"/>
                  </a:schemeClr>
                </a:solidFill>
                <a:latin typeface="Gill Sans"/>
                <a:cs typeface="Gill Sans"/>
              </a:rPr>
              <a:t>Tracy Teal, PhD</a:t>
            </a:r>
          </a:p>
          <a:p>
            <a:r>
              <a:rPr lang="en-US" sz="2400" dirty="0" smtClean="0">
                <a:solidFill>
                  <a:schemeClr val="tx1">
                    <a:lumMod val="85000"/>
                    <a:lumOff val="15000"/>
                  </a:schemeClr>
                </a:solidFill>
                <a:latin typeface="Gill Sans"/>
                <a:cs typeface="Gill Sans"/>
              </a:rPr>
              <a:t>Executive Director, Data Carpentry</a:t>
            </a:r>
          </a:p>
          <a:p>
            <a:r>
              <a:rPr lang="en-US" sz="2400" dirty="0" smtClean="0">
                <a:solidFill>
                  <a:schemeClr val="tx1">
                    <a:lumMod val="85000"/>
                    <a:lumOff val="15000"/>
                  </a:schemeClr>
                </a:solidFill>
                <a:latin typeface="Gill Sans"/>
                <a:cs typeface="Gill Sans"/>
              </a:rPr>
              <a:t>@</a:t>
            </a:r>
            <a:r>
              <a:rPr lang="en-US" sz="2400" dirty="0" err="1" smtClean="0">
                <a:solidFill>
                  <a:schemeClr val="tx1">
                    <a:lumMod val="85000"/>
                    <a:lumOff val="15000"/>
                  </a:schemeClr>
                </a:solidFill>
                <a:latin typeface="Gill Sans"/>
                <a:cs typeface="Gill Sans"/>
              </a:rPr>
              <a:t>datacarpentry</a:t>
            </a:r>
            <a:r>
              <a:rPr lang="en-US" sz="2400" dirty="0" smtClean="0">
                <a:solidFill>
                  <a:schemeClr val="tx1">
                    <a:lumMod val="85000"/>
                    <a:lumOff val="15000"/>
                  </a:schemeClr>
                </a:solidFill>
                <a:latin typeface="Gill Sans"/>
                <a:cs typeface="Gill Sans"/>
              </a:rPr>
              <a:t>, @</a:t>
            </a:r>
            <a:r>
              <a:rPr lang="en-US" sz="2400" dirty="0" err="1" smtClean="0">
                <a:solidFill>
                  <a:schemeClr val="tx1">
                    <a:lumMod val="85000"/>
                    <a:lumOff val="15000"/>
                  </a:schemeClr>
                </a:solidFill>
                <a:latin typeface="Gill Sans"/>
                <a:cs typeface="Gill Sans"/>
              </a:rPr>
              <a:t>swcarpentry</a:t>
            </a:r>
            <a:endParaRPr lang="en-US" sz="2400" dirty="0" smtClean="0">
              <a:solidFill>
                <a:schemeClr val="tx1">
                  <a:lumMod val="85000"/>
                  <a:lumOff val="15000"/>
                </a:schemeClr>
              </a:solidFill>
              <a:latin typeface="Gill Sans"/>
              <a:cs typeface="Gill Sans"/>
            </a:endParaRPr>
          </a:p>
          <a:p>
            <a:endParaRPr lang="en-US" sz="2400" dirty="0">
              <a:solidFill>
                <a:schemeClr val="tx1">
                  <a:lumMod val="85000"/>
                  <a:lumOff val="15000"/>
                </a:schemeClr>
              </a:solidFill>
              <a:latin typeface="Gill Sans"/>
              <a:cs typeface="Gill Sans"/>
            </a:endParaRPr>
          </a:p>
        </p:txBody>
      </p:sp>
      <p:pic>
        <p:nvPicPr>
          <p:cNvPr id="5" name="Picture 4"/>
          <p:cNvPicPr/>
          <p:nvPr/>
        </p:nvPicPr>
        <p:blipFill>
          <a:blip r:embed="rId3"/>
          <a:stretch/>
        </p:blipFill>
        <p:spPr>
          <a:xfrm>
            <a:off x="5110722" y="581223"/>
            <a:ext cx="3735601" cy="1510634"/>
          </a:xfrm>
          <a:prstGeom prst="rect">
            <a:avLst/>
          </a:prstGeom>
          <a:ln>
            <a:noFill/>
          </a:ln>
        </p:spPr>
      </p:pic>
      <p:pic>
        <p:nvPicPr>
          <p:cNvPr id="8" name="Picture 7" descr="DC1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815" y="2913580"/>
            <a:ext cx="2389298" cy="1499560"/>
          </a:xfrm>
          <a:prstGeom prst="rect">
            <a:avLst/>
          </a:prstGeom>
        </p:spPr>
      </p:pic>
      <p:pic>
        <p:nvPicPr>
          <p:cNvPr id="11" name="Picture 10" descr="learners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18" y="3591417"/>
            <a:ext cx="4324904" cy="2869796"/>
          </a:xfrm>
          <a:prstGeom prst="rect">
            <a:avLst/>
          </a:prstGeom>
        </p:spPr>
      </p:pic>
      <p:pic>
        <p:nvPicPr>
          <p:cNvPr id="12" name="Picture 11" descr="involved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239" y="198611"/>
            <a:ext cx="4405683" cy="2954349"/>
          </a:xfrm>
          <a:prstGeom prst="rect">
            <a:avLst/>
          </a:prstGeom>
        </p:spPr>
      </p:pic>
    </p:spTree>
    <p:extLst>
      <p:ext uri="{BB962C8B-B14F-4D97-AF65-F5344CB8AC3E}">
        <p14:creationId xmlns:p14="http://schemas.microsoft.com/office/powerpoint/2010/main" val="23550031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665" y="3800106"/>
            <a:ext cx="4169007" cy="1776527"/>
          </a:xfrm>
          <a:prstGeom prst="rect">
            <a:avLst/>
          </a:prstGeom>
          <a:noFill/>
        </p:spPr>
        <p:txBody>
          <a:bodyPr wrap="square" lIns="82945" tIns="41473" rIns="82945" bIns="41473" rtlCol="0">
            <a:spAutoFit/>
          </a:bodyPr>
          <a:lstStyle/>
          <a:p>
            <a:r>
              <a:rPr lang="en-US" sz="2200" i="1" dirty="0"/>
              <a:t>Teach basic concepts, skills and tools for working more effectively with data. Workshops are designed for people with little to no prior computational experience. </a:t>
            </a:r>
          </a:p>
        </p:txBody>
      </p:sp>
      <p:pic>
        <p:nvPicPr>
          <p:cNvPr id="3" name="Picture 2" descr="DC1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9642" y="4045478"/>
            <a:ext cx="2168057" cy="1360848"/>
          </a:xfrm>
          <a:prstGeom prst="rect">
            <a:avLst/>
          </a:prstGeom>
        </p:spPr>
      </p:pic>
      <p:pic>
        <p:nvPicPr>
          <p:cNvPr id="8" name="Picture 7"/>
          <p:cNvPicPr/>
          <p:nvPr/>
        </p:nvPicPr>
        <p:blipFill>
          <a:blip r:embed="rId3"/>
          <a:stretch/>
        </p:blipFill>
        <p:spPr>
          <a:xfrm>
            <a:off x="388421" y="673027"/>
            <a:ext cx="3266275" cy="1320844"/>
          </a:xfrm>
          <a:prstGeom prst="rect">
            <a:avLst/>
          </a:prstGeom>
          <a:ln>
            <a:noFill/>
          </a:ln>
        </p:spPr>
      </p:pic>
      <p:sp>
        <p:nvSpPr>
          <p:cNvPr id="9" name="CustomShape 1"/>
          <p:cNvSpPr/>
          <p:nvPr/>
        </p:nvSpPr>
        <p:spPr>
          <a:xfrm>
            <a:off x="3654695" y="822928"/>
            <a:ext cx="4574869" cy="1314833"/>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gn="r">
              <a:lnSpc>
                <a:spcPct val="100000"/>
              </a:lnSpc>
            </a:pPr>
            <a:r>
              <a:rPr lang="en-US" sz="2200" i="1" dirty="0">
                <a:latin typeface="Arial"/>
              </a:rPr>
              <a:t>We teach basic lab skills</a:t>
            </a:r>
            <a:endParaRPr dirty="0"/>
          </a:p>
          <a:p>
            <a:pPr algn="r">
              <a:lnSpc>
                <a:spcPct val="100000"/>
              </a:lnSpc>
            </a:pPr>
            <a:r>
              <a:rPr lang="en-US" sz="2200" i="1" dirty="0">
                <a:latin typeface="Arial"/>
              </a:rPr>
              <a:t>for scientific computing</a:t>
            </a:r>
            <a:endParaRPr dirty="0"/>
          </a:p>
          <a:p>
            <a:pPr algn="r">
              <a:lnSpc>
                <a:spcPct val="100000"/>
              </a:lnSpc>
            </a:pPr>
            <a:r>
              <a:rPr lang="en-US" sz="2200" i="1" dirty="0">
                <a:latin typeface="Arial"/>
              </a:rPr>
              <a:t>so that researchers can do more</a:t>
            </a:r>
            <a:endParaRPr dirty="0"/>
          </a:p>
          <a:p>
            <a:pPr algn="r">
              <a:lnSpc>
                <a:spcPct val="100000"/>
              </a:lnSpc>
            </a:pPr>
            <a:r>
              <a:rPr lang="en-US" sz="2200" i="1" dirty="0">
                <a:latin typeface="Arial"/>
              </a:rPr>
              <a:t>in less time and with less pain.</a:t>
            </a:r>
            <a:endParaRPr dirty="0"/>
          </a:p>
        </p:txBody>
      </p:sp>
      <p:sp>
        <p:nvSpPr>
          <p:cNvPr id="4" name="TextBox 3"/>
          <p:cNvSpPr txBox="1"/>
          <p:nvPr/>
        </p:nvSpPr>
        <p:spPr>
          <a:xfrm>
            <a:off x="497665" y="2455646"/>
            <a:ext cx="4930456" cy="523220"/>
          </a:xfrm>
          <a:prstGeom prst="rect">
            <a:avLst/>
          </a:prstGeom>
          <a:noFill/>
        </p:spPr>
        <p:txBody>
          <a:bodyPr wrap="none" rtlCol="0">
            <a:spAutoFit/>
          </a:bodyPr>
          <a:lstStyle/>
          <a:p>
            <a:r>
              <a:rPr lang="en-US" sz="2800" dirty="0" smtClean="0"/>
              <a:t>Founded in 1998 by Greg Wilson</a:t>
            </a:r>
            <a:endParaRPr lang="en-US" sz="2800" dirty="0"/>
          </a:p>
        </p:txBody>
      </p:sp>
      <p:sp>
        <p:nvSpPr>
          <p:cNvPr id="11" name="Rectangle 10"/>
          <p:cNvSpPr/>
          <p:nvPr/>
        </p:nvSpPr>
        <p:spPr>
          <a:xfrm>
            <a:off x="497665" y="5848573"/>
            <a:ext cx="7627300" cy="830997"/>
          </a:xfrm>
          <a:prstGeom prst="rect">
            <a:avLst/>
          </a:prstGeom>
        </p:spPr>
        <p:txBody>
          <a:bodyPr wrap="square">
            <a:spAutoFit/>
          </a:bodyPr>
          <a:lstStyle/>
          <a:p>
            <a:r>
              <a:rPr lang="en-US" sz="2400" dirty="0" smtClean="0">
                <a:latin typeface="Arial"/>
              </a:rPr>
              <a:t>Founded as a sibling organization in 2014 out of NSF BIO Centers</a:t>
            </a:r>
          </a:p>
        </p:txBody>
      </p:sp>
    </p:spTree>
    <p:extLst>
      <p:ext uri="{BB962C8B-B14F-4D97-AF65-F5344CB8AC3E}">
        <p14:creationId xmlns:p14="http://schemas.microsoft.com/office/powerpoint/2010/main" val="357617543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Grassroots training effort</a:t>
            </a:r>
            <a:endParaRPr lang="en-US" dirty="0">
              <a:latin typeface="+mn-lt"/>
            </a:endParaRPr>
          </a:p>
        </p:txBody>
      </p:sp>
      <p:sp>
        <p:nvSpPr>
          <p:cNvPr id="3" name="Content Placeholder 2"/>
          <p:cNvSpPr>
            <a:spLocks noGrp="1"/>
          </p:cNvSpPr>
          <p:nvPr>
            <p:ph idx="1"/>
          </p:nvPr>
        </p:nvSpPr>
        <p:spPr>
          <a:ln>
            <a:noFill/>
          </a:ln>
        </p:spPr>
        <p:txBody>
          <a:bodyPr>
            <a:normAutofit fontScale="77500" lnSpcReduction="20000"/>
          </a:bodyPr>
          <a:lstStyle/>
          <a:p>
            <a:pPr>
              <a:buFontTx/>
              <a:buChar char="-"/>
            </a:pPr>
            <a:r>
              <a:rPr lang="en-US" sz="3200" dirty="0" smtClean="0"/>
              <a:t>Developed </a:t>
            </a:r>
            <a:r>
              <a:rPr lang="en-US" sz="3200" dirty="0"/>
              <a:t>by practitioners for practitioners </a:t>
            </a:r>
          </a:p>
          <a:p>
            <a:pPr marL="114300" indent="0">
              <a:buNone/>
            </a:pPr>
            <a:endParaRPr lang="en-US" sz="3200" dirty="0" smtClean="0"/>
          </a:p>
          <a:p>
            <a:pPr>
              <a:buFontTx/>
              <a:buChar char="-"/>
            </a:pPr>
            <a:r>
              <a:rPr lang="en-US" sz="3200" dirty="0" smtClean="0"/>
              <a:t>Identify skills and best practices needed in software development, data management and analysis in given domains</a:t>
            </a:r>
          </a:p>
          <a:p>
            <a:pPr>
              <a:buFontTx/>
              <a:buChar char="-"/>
            </a:pPr>
            <a:endParaRPr lang="en-US" sz="3200" dirty="0" smtClean="0"/>
          </a:p>
          <a:p>
            <a:pPr>
              <a:buFontTx/>
              <a:buChar char="-"/>
            </a:pPr>
            <a:r>
              <a:rPr lang="en-US" sz="3200" dirty="0"/>
              <a:t>Collaboratively and iteratively developed openly licensed (CC-BY) </a:t>
            </a:r>
            <a:r>
              <a:rPr lang="en-US" sz="3200" dirty="0">
                <a:solidFill>
                  <a:schemeClr val="bg2">
                    <a:lumMod val="75000"/>
                  </a:schemeClr>
                </a:solidFill>
              </a:rPr>
              <a:t>training </a:t>
            </a:r>
            <a:r>
              <a:rPr lang="en-US" sz="3200" dirty="0" smtClean="0">
                <a:solidFill>
                  <a:schemeClr val="bg2">
                    <a:lumMod val="75000"/>
                  </a:schemeClr>
                </a:solidFill>
              </a:rPr>
              <a:t>materials </a:t>
            </a:r>
            <a:r>
              <a:rPr lang="en-US" sz="3200" dirty="0" smtClean="0"/>
              <a:t>(all available on </a:t>
            </a:r>
            <a:r>
              <a:rPr lang="en-US" sz="3200" dirty="0" err="1" smtClean="0"/>
              <a:t>github</a:t>
            </a:r>
            <a:r>
              <a:rPr lang="en-US" sz="3200" dirty="0" smtClean="0"/>
              <a:t>)</a:t>
            </a:r>
            <a:endParaRPr lang="en-US" sz="3200" dirty="0">
              <a:solidFill>
                <a:schemeClr val="bg2">
                  <a:lumMod val="75000"/>
                </a:schemeClr>
              </a:solidFill>
            </a:endParaRPr>
          </a:p>
          <a:p>
            <a:pPr marL="114300" indent="0">
              <a:buNone/>
            </a:pPr>
            <a:endParaRPr lang="en-US" sz="3200" dirty="0" smtClean="0"/>
          </a:p>
          <a:p>
            <a:pPr>
              <a:buFontTx/>
              <a:buChar char="-"/>
            </a:pPr>
            <a:r>
              <a:rPr lang="en-US" sz="3200" dirty="0" smtClean="0"/>
              <a:t> Organize and deliver two-day, intensive hands-on </a:t>
            </a:r>
            <a:r>
              <a:rPr lang="en-US" sz="3200" dirty="0" smtClean="0">
                <a:solidFill>
                  <a:schemeClr val="bg2">
                    <a:lumMod val="75000"/>
                  </a:schemeClr>
                </a:solidFill>
              </a:rPr>
              <a:t>workshops</a:t>
            </a:r>
            <a:r>
              <a:rPr lang="en-US" sz="3200" dirty="0" smtClean="0"/>
              <a:t> in fundamental data analysis skills using a pool of volunteer helpers and instructors</a:t>
            </a:r>
          </a:p>
          <a:p>
            <a:pPr marL="114300" indent="0">
              <a:buNone/>
            </a:pPr>
            <a:endParaRPr lang="en-US" sz="3200" dirty="0"/>
          </a:p>
          <a:p>
            <a:pPr marL="114300" indent="0">
              <a:buNone/>
            </a:pPr>
            <a:endParaRPr lang="en-US" sz="3200" dirty="0"/>
          </a:p>
        </p:txBody>
      </p:sp>
    </p:spTree>
    <p:extLst>
      <p:ext uri="{BB962C8B-B14F-4D97-AF65-F5344CB8AC3E}">
        <p14:creationId xmlns:p14="http://schemas.microsoft.com/office/powerpoint/2010/main" val="23309784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3385" y="1871437"/>
            <a:ext cx="39497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xfrm>
            <a:off x="790340" y="295043"/>
            <a:ext cx="6832600" cy="1096963"/>
          </a:xfrm>
        </p:spPr>
        <p:txBody>
          <a:bodyPr/>
          <a:lstStyle/>
          <a:p>
            <a:pPr algn="ctr"/>
            <a:r>
              <a:rPr lang="en-US" sz="4000" dirty="0" smtClean="0">
                <a:latin typeface="+mn-lt"/>
              </a:rPr>
              <a:t>Hands-on intensive workshops</a:t>
            </a:r>
            <a:endParaRPr lang="en-US" sz="4000" dirty="0">
              <a:latin typeface="+mn-lt"/>
            </a:endParaRPr>
          </a:p>
        </p:txBody>
      </p:sp>
      <p:sp>
        <p:nvSpPr>
          <p:cNvPr id="17413" name="Rectangle 7"/>
          <p:cNvSpPr>
            <a:spLocks noChangeArrowheads="1"/>
          </p:cNvSpPr>
          <p:nvPr/>
        </p:nvSpPr>
        <p:spPr bwMode="auto">
          <a:xfrm>
            <a:off x="272714" y="1830472"/>
            <a:ext cx="4015086" cy="311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p>
            <a:pPr indent="358738">
              <a:lnSpc>
                <a:spcPct val="150000"/>
              </a:lnSpc>
              <a:buSzPct val="100000"/>
              <a:buFont typeface="Arial" charset="0"/>
              <a:buChar char="•"/>
            </a:pPr>
            <a:r>
              <a:rPr lang="en-US" sz="2200" dirty="0" smtClean="0"/>
              <a:t>Two </a:t>
            </a:r>
            <a:r>
              <a:rPr lang="en-US" sz="2200" dirty="0"/>
              <a:t>days </a:t>
            </a:r>
          </a:p>
          <a:p>
            <a:pPr indent="358738">
              <a:lnSpc>
                <a:spcPct val="150000"/>
              </a:lnSpc>
              <a:buSzPct val="100000"/>
              <a:buFont typeface="Arial" charset="0"/>
              <a:buChar char="•"/>
            </a:pPr>
            <a:r>
              <a:rPr lang="en-US" sz="2200" dirty="0"/>
              <a:t>Hands-on</a:t>
            </a:r>
          </a:p>
          <a:p>
            <a:pPr indent="358738">
              <a:lnSpc>
                <a:spcPct val="150000"/>
              </a:lnSpc>
              <a:buSzPct val="100000"/>
              <a:buFont typeface="Arial" charset="0"/>
              <a:buChar char="•"/>
            </a:pPr>
            <a:r>
              <a:rPr lang="en-US" sz="2200" dirty="0"/>
              <a:t>Qualified instructors</a:t>
            </a:r>
          </a:p>
          <a:p>
            <a:pPr indent="358738">
              <a:lnSpc>
                <a:spcPct val="150000"/>
              </a:lnSpc>
              <a:buSzPct val="100000"/>
              <a:buFont typeface="Arial" charset="0"/>
              <a:buChar char="•"/>
            </a:pPr>
            <a:r>
              <a:rPr lang="en-US" sz="2200" dirty="0"/>
              <a:t>Helpers</a:t>
            </a:r>
          </a:p>
          <a:p>
            <a:pPr indent="358738">
              <a:lnSpc>
                <a:spcPct val="150000"/>
              </a:lnSpc>
              <a:buSzPct val="100000"/>
              <a:buFont typeface="Arial" charset="0"/>
              <a:buChar char="•"/>
            </a:pPr>
            <a:r>
              <a:rPr lang="en-US" sz="2200" dirty="0"/>
              <a:t>Post-it notes! </a:t>
            </a:r>
            <a:endParaRPr lang="en-US" sz="2200" dirty="0" smtClean="0"/>
          </a:p>
          <a:p>
            <a:pPr indent="358738">
              <a:lnSpc>
                <a:spcPct val="150000"/>
              </a:lnSpc>
              <a:buSzPct val="100000"/>
              <a:buFont typeface="Arial" charset="0"/>
              <a:buChar char="•"/>
            </a:pPr>
            <a:r>
              <a:rPr lang="en-US" sz="2200" dirty="0" smtClean="0"/>
              <a:t>Friendly learning environment</a:t>
            </a:r>
          </a:p>
        </p:txBody>
      </p:sp>
      <p:sp>
        <p:nvSpPr>
          <p:cNvPr id="2" name="TextBox 1"/>
          <p:cNvSpPr txBox="1"/>
          <p:nvPr/>
        </p:nvSpPr>
        <p:spPr>
          <a:xfrm>
            <a:off x="477939" y="5325276"/>
            <a:ext cx="8199767" cy="1323439"/>
          </a:xfrm>
          <a:prstGeom prst="rect">
            <a:avLst/>
          </a:prstGeom>
          <a:noFill/>
        </p:spPr>
        <p:txBody>
          <a:bodyPr wrap="square" rtlCol="0">
            <a:spAutoFit/>
          </a:bodyPr>
          <a:lstStyle/>
          <a:p>
            <a:r>
              <a:rPr lang="en-US" sz="2000" dirty="0"/>
              <a:t>We can’t teach everything in two days, but the goal is to teach foundational skills to reduce the activation energy for getting started and to know what’s </a:t>
            </a:r>
            <a:r>
              <a:rPr lang="en-US" sz="2000" dirty="0" smtClean="0"/>
              <a:t>possible and empower people to work with their own data.</a:t>
            </a:r>
            <a:endParaRPr lang="en-US" sz="2000" dirty="0"/>
          </a:p>
          <a:p>
            <a:endParaRPr lang="en-US" sz="2000" dirty="0"/>
          </a:p>
        </p:txBody>
      </p:sp>
    </p:spTree>
    <p:extLst>
      <p:ext uri="{BB962C8B-B14F-4D97-AF65-F5344CB8AC3E}">
        <p14:creationId xmlns:p14="http://schemas.microsoft.com/office/powerpoint/2010/main" val="13392213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790340" y="295043"/>
            <a:ext cx="6832600" cy="1096963"/>
          </a:xfrm>
        </p:spPr>
        <p:txBody>
          <a:bodyPr/>
          <a:lstStyle/>
          <a:p>
            <a:pPr algn="ctr"/>
            <a:r>
              <a:rPr lang="en-US" sz="4000" dirty="0" smtClean="0">
                <a:latin typeface="+mn-lt"/>
              </a:rPr>
              <a:t>Volunteer instructors</a:t>
            </a:r>
            <a:endParaRPr lang="en-US" sz="4000" dirty="0">
              <a:latin typeface="+mn-lt"/>
            </a:endParaRPr>
          </a:p>
        </p:txBody>
      </p:sp>
      <p:pic>
        <p:nvPicPr>
          <p:cNvPr id="2" name="Picture 1"/>
          <p:cNvPicPr>
            <a:picLocks noChangeAspect="1"/>
          </p:cNvPicPr>
          <p:nvPr/>
        </p:nvPicPr>
        <p:blipFill>
          <a:blip r:embed="rId2"/>
          <a:stretch>
            <a:fillRect/>
          </a:stretch>
        </p:blipFill>
        <p:spPr>
          <a:xfrm>
            <a:off x="0" y="1495362"/>
            <a:ext cx="9144000" cy="3023616"/>
          </a:xfrm>
          <a:prstGeom prst="rect">
            <a:avLst/>
          </a:prstGeom>
        </p:spPr>
      </p:pic>
      <p:sp>
        <p:nvSpPr>
          <p:cNvPr id="3" name="TextBox 2"/>
          <p:cNvSpPr txBox="1"/>
          <p:nvPr/>
        </p:nvSpPr>
        <p:spPr>
          <a:xfrm>
            <a:off x="326056" y="4914980"/>
            <a:ext cx="7894497" cy="923330"/>
          </a:xfrm>
          <a:prstGeom prst="rect">
            <a:avLst/>
          </a:prstGeom>
          <a:noFill/>
        </p:spPr>
        <p:txBody>
          <a:bodyPr wrap="square" rtlCol="0">
            <a:spAutoFit/>
          </a:bodyPr>
          <a:lstStyle/>
          <a:p>
            <a:r>
              <a:rPr lang="en-US" dirty="0" smtClean="0"/>
              <a:t>The Software Carpentry Foundation runs the Instructor Training program that teaches volunteers teaching pedagogy and specific strategies for teaching computational skills in a workshop format. </a:t>
            </a:r>
            <a:endParaRPr lang="en-US" dirty="0"/>
          </a:p>
        </p:txBody>
      </p:sp>
    </p:spTree>
    <p:extLst>
      <p:ext uri="{BB962C8B-B14F-4D97-AF65-F5344CB8AC3E}">
        <p14:creationId xmlns:p14="http://schemas.microsoft.com/office/powerpoint/2010/main" val="5258236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558198" y="21951"/>
            <a:ext cx="7594078" cy="1096963"/>
          </a:xfrm>
        </p:spPr>
        <p:txBody>
          <a:bodyPr>
            <a:normAutofit fontScale="90000"/>
          </a:bodyPr>
          <a:lstStyle/>
          <a:p>
            <a:pPr algn="ctr"/>
            <a:r>
              <a:rPr lang="en-US" sz="4000" dirty="0" smtClean="0">
                <a:latin typeface="+mn-lt"/>
              </a:rPr>
              <a:t>Collaboratively developed curriculum</a:t>
            </a:r>
            <a:endParaRPr lang="en-US" sz="4000" dirty="0">
              <a:latin typeface="+mn-lt"/>
            </a:endParaRPr>
          </a:p>
        </p:txBody>
      </p:sp>
      <p:pic>
        <p:nvPicPr>
          <p:cNvPr id="3" name="Picture 2" descr="Screen Shot 2016-01-09 at 7.22.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0" y="1091604"/>
            <a:ext cx="8382178" cy="5670055"/>
          </a:xfrm>
          <a:prstGeom prst="rect">
            <a:avLst/>
          </a:prstGeom>
        </p:spPr>
      </p:pic>
    </p:spTree>
    <p:extLst>
      <p:ext uri="{BB962C8B-B14F-4D97-AF65-F5344CB8AC3E}">
        <p14:creationId xmlns:p14="http://schemas.microsoft.com/office/powerpoint/2010/main" val="16209575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779" y="1209075"/>
            <a:ext cx="8075630" cy="3038411"/>
          </a:xfrm>
          <a:prstGeom prst="rect">
            <a:avLst/>
          </a:prstGeom>
        </p:spPr>
        <p:txBody>
          <a:bodyPr wrap="square" lIns="82945" tIns="41473" rIns="82945" bIns="41473">
            <a:spAutoFit/>
          </a:bodyPr>
          <a:lstStyle/>
          <a:p>
            <a:pPr marL="311045" indent="-311045">
              <a:buFont typeface="Arial"/>
              <a:buChar char="•"/>
            </a:pPr>
            <a:r>
              <a:rPr lang="en-US" sz="2400" dirty="0" smtClean="0"/>
              <a:t>Focused </a:t>
            </a:r>
            <a:r>
              <a:rPr lang="en-US" sz="2400" dirty="0"/>
              <a:t>on data - teaches how to manage and analyze data in an effective and reproducible way.</a:t>
            </a:r>
          </a:p>
          <a:p>
            <a:pPr marL="311045" indent="-311045">
              <a:buFont typeface="Arial"/>
              <a:buChar char="•"/>
            </a:pPr>
            <a:r>
              <a:rPr lang="en-US" sz="2400" dirty="0"/>
              <a:t>Initial focus is on workshops for novices - there are no prerequisites, and no prior knowledge computational experience is assumed.</a:t>
            </a:r>
          </a:p>
          <a:p>
            <a:pPr marL="311045" indent="-311045">
              <a:buFont typeface="Arial"/>
              <a:buChar char="•"/>
            </a:pPr>
            <a:r>
              <a:rPr lang="en-US" sz="2400" dirty="0"/>
              <a:t>Domain specific by design – currently have lessons in </a:t>
            </a:r>
            <a:r>
              <a:rPr lang="en-US" sz="2400" dirty="0" smtClean="0"/>
              <a:t>ecology, in genomics developed with </a:t>
            </a:r>
            <a:r>
              <a:rPr lang="en-US" sz="2400" dirty="0" err="1" smtClean="0"/>
              <a:t>iPlant</a:t>
            </a:r>
            <a:r>
              <a:rPr lang="en-US" sz="2400" dirty="0" smtClean="0"/>
              <a:t>, in geospatial data developed with NEON, and on APIs with </a:t>
            </a:r>
            <a:r>
              <a:rPr lang="en-US" sz="2400" dirty="0" err="1" smtClean="0"/>
              <a:t>rOpenSci</a:t>
            </a:r>
            <a:endParaRPr lang="en-US" sz="2400" dirty="0" smtClean="0"/>
          </a:p>
        </p:txBody>
      </p:sp>
      <p:sp>
        <p:nvSpPr>
          <p:cNvPr id="2" name="Rectangle 1"/>
          <p:cNvSpPr/>
          <p:nvPr/>
        </p:nvSpPr>
        <p:spPr>
          <a:xfrm>
            <a:off x="592730" y="4284555"/>
            <a:ext cx="6453458" cy="2554545"/>
          </a:xfrm>
          <a:prstGeom prst="rect">
            <a:avLst/>
          </a:prstGeom>
        </p:spPr>
        <p:txBody>
          <a:bodyPr wrap="square">
            <a:spAutoFit/>
          </a:bodyPr>
          <a:lstStyle/>
          <a:p>
            <a:r>
              <a:rPr lang="en-US" sz="2000" b="1" u="sng" dirty="0" smtClean="0"/>
              <a:t>Curriculum</a:t>
            </a:r>
            <a:endParaRPr lang="en-US" sz="2000" dirty="0"/>
          </a:p>
          <a:p>
            <a:pPr marL="311045" indent="-311045">
              <a:buFont typeface="Arial"/>
              <a:buChar char="•"/>
            </a:pPr>
            <a:r>
              <a:rPr lang="en-US" sz="2000" dirty="0"/>
              <a:t>Project and data organization</a:t>
            </a:r>
          </a:p>
          <a:p>
            <a:pPr marL="311045" indent="-311045">
              <a:buFont typeface="Arial"/>
              <a:buChar char="•"/>
            </a:pPr>
            <a:r>
              <a:rPr lang="en-US" sz="2000" dirty="0"/>
              <a:t>Data cleaning and quality control</a:t>
            </a:r>
          </a:p>
          <a:p>
            <a:pPr marL="311045" indent="-311045">
              <a:buFont typeface="Arial"/>
              <a:buChar char="•"/>
            </a:pPr>
            <a:r>
              <a:rPr lang="en-US" sz="2000" dirty="0"/>
              <a:t>Data analysis and visualization in R or </a:t>
            </a:r>
            <a:r>
              <a:rPr lang="en-US" sz="2000" dirty="0" smtClean="0"/>
              <a:t>Python</a:t>
            </a:r>
          </a:p>
          <a:p>
            <a:r>
              <a:rPr lang="en-US" sz="2000" dirty="0" smtClean="0"/>
              <a:t>Domain dependent</a:t>
            </a:r>
            <a:endParaRPr lang="en-US" sz="2000" dirty="0"/>
          </a:p>
          <a:p>
            <a:pPr marL="311045" indent="-311045">
              <a:buFont typeface="Arial"/>
              <a:buChar char="•"/>
            </a:pPr>
            <a:r>
              <a:rPr lang="en-US" sz="2000" dirty="0"/>
              <a:t>Introduction to cloud computing</a:t>
            </a:r>
          </a:p>
          <a:p>
            <a:pPr marL="311045" indent="-311045">
              <a:buFont typeface="Arial"/>
              <a:buChar char="•"/>
            </a:pPr>
            <a:r>
              <a:rPr lang="en-US" sz="2000" dirty="0"/>
              <a:t>Command </a:t>
            </a:r>
            <a:r>
              <a:rPr lang="en-US" sz="2000" dirty="0" smtClean="0"/>
              <a:t>line</a:t>
            </a:r>
          </a:p>
          <a:p>
            <a:pPr marL="311045" indent="-311045">
              <a:buFont typeface="Arial"/>
              <a:buChar char="•"/>
            </a:pPr>
            <a:r>
              <a:rPr lang="en-US" sz="2000" dirty="0" smtClean="0"/>
              <a:t>Text mining</a:t>
            </a:r>
            <a:endParaRPr lang="en-US" sz="2000" dirty="0"/>
          </a:p>
        </p:txBody>
      </p:sp>
      <p:pic>
        <p:nvPicPr>
          <p:cNvPr id="6" name="Picture 5" descr="DC1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529" y="290994"/>
            <a:ext cx="1440901" cy="904426"/>
          </a:xfrm>
          <a:prstGeom prst="rect">
            <a:avLst/>
          </a:prstGeom>
        </p:spPr>
      </p:pic>
    </p:spTree>
    <p:extLst>
      <p:ext uri="{BB962C8B-B14F-4D97-AF65-F5344CB8AC3E}">
        <p14:creationId xmlns:p14="http://schemas.microsoft.com/office/powerpoint/2010/main" val="37603100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8685" y="4223600"/>
            <a:ext cx="7065689" cy="1930415"/>
          </a:xfrm>
          <a:prstGeom prst="rect">
            <a:avLst/>
          </a:prstGeom>
        </p:spPr>
        <p:txBody>
          <a:bodyPr wrap="square" lIns="82945" tIns="41473" rIns="82945" bIns="41473">
            <a:spAutoFit/>
          </a:bodyPr>
          <a:lstStyle/>
          <a:p>
            <a:r>
              <a:rPr lang="en-US" sz="2400" b="1" u="sng" dirty="0" smtClean="0"/>
              <a:t>Curriculum</a:t>
            </a:r>
            <a:endParaRPr lang="en-US" sz="2400" b="1" u="sng" dirty="0"/>
          </a:p>
          <a:p>
            <a:pPr marL="311045" indent="-311045">
              <a:buFont typeface="Arial"/>
              <a:buChar char="•"/>
            </a:pPr>
            <a:r>
              <a:rPr lang="en-US" sz="2400" dirty="0" smtClean="0"/>
              <a:t>Command line</a:t>
            </a:r>
          </a:p>
          <a:p>
            <a:pPr marL="311045" indent="-311045">
              <a:buFont typeface="Arial"/>
              <a:buChar char="•"/>
            </a:pPr>
            <a:r>
              <a:rPr lang="en-US" sz="2400" dirty="0" smtClean="0"/>
              <a:t>Software development best practices in R, Python or MATLAB</a:t>
            </a:r>
          </a:p>
          <a:p>
            <a:pPr marL="311045" indent="-311045">
              <a:buFont typeface="Arial"/>
              <a:buChar char="•"/>
            </a:pPr>
            <a:r>
              <a:rPr lang="en-US" sz="2400" dirty="0" err="1" smtClean="0"/>
              <a:t>Github</a:t>
            </a:r>
            <a:r>
              <a:rPr lang="en-US" sz="2400" dirty="0" smtClean="0"/>
              <a:t> for version control</a:t>
            </a:r>
            <a:endParaRPr lang="en-US" sz="2400" dirty="0"/>
          </a:p>
        </p:txBody>
      </p:sp>
      <p:pic>
        <p:nvPicPr>
          <p:cNvPr id="4" name="Picture 3"/>
          <p:cNvPicPr/>
          <p:nvPr/>
        </p:nvPicPr>
        <p:blipFill>
          <a:blip r:embed="rId2"/>
          <a:stretch/>
        </p:blipFill>
        <p:spPr>
          <a:xfrm>
            <a:off x="414720" y="611669"/>
            <a:ext cx="2147444" cy="1071177"/>
          </a:xfrm>
          <a:prstGeom prst="rect">
            <a:avLst/>
          </a:prstGeom>
          <a:ln>
            <a:noFill/>
          </a:ln>
        </p:spPr>
      </p:pic>
      <p:sp>
        <p:nvSpPr>
          <p:cNvPr id="2" name="Rectangle 1"/>
          <p:cNvSpPr/>
          <p:nvPr/>
        </p:nvSpPr>
        <p:spPr>
          <a:xfrm>
            <a:off x="798685" y="1758351"/>
            <a:ext cx="6698132" cy="2246769"/>
          </a:xfrm>
          <a:prstGeom prst="rect">
            <a:avLst/>
          </a:prstGeom>
        </p:spPr>
        <p:txBody>
          <a:bodyPr wrap="square">
            <a:spAutoFit/>
          </a:bodyPr>
          <a:lstStyle/>
          <a:p>
            <a:pPr marL="342900" indent="-342900">
              <a:buFont typeface="Arial"/>
              <a:buChar char="•"/>
            </a:pPr>
            <a:r>
              <a:rPr lang="en-US" sz="2800" dirty="0" smtClean="0"/>
              <a:t>Focused </a:t>
            </a:r>
            <a:r>
              <a:rPr lang="en-US" sz="2800" dirty="0"/>
              <a:t>on better scientific programming practices, for writing software or analysis scripts</a:t>
            </a:r>
          </a:p>
          <a:p>
            <a:pPr marL="342900" indent="-342900">
              <a:buFont typeface="Arial"/>
              <a:buChar char="•"/>
            </a:pPr>
            <a:r>
              <a:rPr lang="en-US" sz="2800" dirty="0"/>
              <a:t>Novice and more advanced </a:t>
            </a:r>
            <a:r>
              <a:rPr lang="en-US" sz="2800" dirty="0" smtClean="0"/>
              <a:t>levels</a:t>
            </a:r>
          </a:p>
          <a:p>
            <a:pPr marL="342900" indent="-342900">
              <a:buFont typeface="Arial"/>
              <a:buChar char="•"/>
            </a:pPr>
            <a:r>
              <a:rPr lang="en-US" sz="2800" dirty="0" smtClean="0"/>
              <a:t>Domain agnostic</a:t>
            </a:r>
            <a:endParaRPr lang="en-US" sz="2800" dirty="0"/>
          </a:p>
        </p:txBody>
      </p:sp>
    </p:spTree>
    <p:extLst>
      <p:ext uri="{BB962C8B-B14F-4D97-AF65-F5344CB8AC3E}">
        <p14:creationId xmlns:p14="http://schemas.microsoft.com/office/powerpoint/2010/main" val="1054302956"/>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32"/>
            <a:ext cx="7620000" cy="1143000"/>
          </a:xfrm>
        </p:spPr>
        <p:txBody>
          <a:bodyPr/>
          <a:lstStyle/>
          <a:p>
            <a:pPr algn="ctr"/>
            <a:r>
              <a:rPr lang="en-US" dirty="0" smtClean="0">
                <a:latin typeface="+mn-lt"/>
              </a:rPr>
              <a:t>Workshops Worldwide</a:t>
            </a:r>
            <a:endParaRPr lang="en-US" dirty="0">
              <a:latin typeface="+mn-lt"/>
            </a:endParaRPr>
          </a:p>
        </p:txBody>
      </p:sp>
      <p:sp>
        <p:nvSpPr>
          <p:cNvPr id="17" name="TextBox 16"/>
          <p:cNvSpPr txBox="1"/>
          <p:nvPr/>
        </p:nvSpPr>
        <p:spPr>
          <a:xfrm>
            <a:off x="457200" y="1567276"/>
            <a:ext cx="6003318" cy="1938992"/>
          </a:xfrm>
          <a:prstGeom prst="rect">
            <a:avLst/>
          </a:prstGeom>
          <a:noFill/>
        </p:spPr>
        <p:txBody>
          <a:bodyPr wrap="square" rtlCol="0">
            <a:spAutoFit/>
          </a:bodyPr>
          <a:lstStyle/>
          <a:p>
            <a:r>
              <a:rPr lang="en-US" sz="2400" dirty="0" smtClean="0">
                <a:latin typeface="Arial"/>
              </a:rPr>
              <a:t>Since 2014:</a:t>
            </a:r>
          </a:p>
          <a:p>
            <a:pPr marL="342900" indent="-342900">
              <a:buFont typeface="Arial"/>
              <a:buChar char="•"/>
            </a:pPr>
            <a:r>
              <a:rPr lang="en-US" sz="2400" dirty="0" smtClean="0">
                <a:latin typeface="Arial"/>
              </a:rPr>
              <a:t>Over 300 </a:t>
            </a:r>
            <a:r>
              <a:rPr lang="en-US" sz="2400" dirty="0">
                <a:latin typeface="Arial"/>
              </a:rPr>
              <a:t>two-day </a:t>
            </a:r>
            <a:r>
              <a:rPr lang="en-US" sz="2400" dirty="0" smtClean="0">
                <a:latin typeface="Arial"/>
              </a:rPr>
              <a:t>workshops  </a:t>
            </a:r>
          </a:p>
          <a:p>
            <a:pPr marL="342900" indent="-342900">
              <a:buFont typeface="Arial"/>
              <a:buChar char="•"/>
            </a:pPr>
            <a:r>
              <a:rPr lang="en-US" sz="2400" dirty="0" smtClean="0">
                <a:latin typeface="Arial"/>
              </a:rPr>
              <a:t>Over 9000 learners</a:t>
            </a:r>
            <a:endParaRPr lang="en-US" sz="2400" dirty="0"/>
          </a:p>
          <a:p>
            <a:pPr marL="342900" indent="-342900">
              <a:buFont typeface="Arial"/>
              <a:buChar char="•"/>
            </a:pPr>
            <a:r>
              <a:rPr lang="en-US" sz="2400" dirty="0" smtClean="0">
                <a:latin typeface="Arial"/>
              </a:rPr>
              <a:t>Taught by over 200 volunteers</a:t>
            </a:r>
          </a:p>
          <a:p>
            <a:pPr marL="342900" indent="-342900">
              <a:buFont typeface="Arial"/>
              <a:buChar char="•"/>
            </a:pPr>
            <a:r>
              <a:rPr lang="en-US" sz="2400" dirty="0" smtClean="0">
                <a:latin typeface="Arial"/>
              </a:rPr>
              <a:t>In over 20 countries</a:t>
            </a:r>
            <a:endParaRPr lang="en-US" sz="2400" dirty="0"/>
          </a:p>
        </p:txBody>
      </p:sp>
    </p:spTree>
    <p:extLst>
      <p:ext uri="{BB962C8B-B14F-4D97-AF65-F5344CB8AC3E}">
        <p14:creationId xmlns:p14="http://schemas.microsoft.com/office/powerpoint/2010/main" val="20251114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People are learning things!</a:t>
            </a:r>
            <a:endParaRPr lang="en-US" dirty="0">
              <a:latin typeface="+mn-lt"/>
            </a:endParaRPr>
          </a:p>
        </p:txBody>
      </p:sp>
      <p:pic>
        <p:nvPicPr>
          <p:cNvPr id="6" name="Picture 5" descr="bw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49" y="2905125"/>
            <a:ext cx="3762125" cy="2920999"/>
          </a:xfrm>
          <a:prstGeom prst="rect">
            <a:avLst/>
          </a:prstGeom>
        </p:spPr>
      </p:pic>
      <p:sp>
        <p:nvSpPr>
          <p:cNvPr id="7" name="TextBox 6"/>
          <p:cNvSpPr txBox="1"/>
          <p:nvPr/>
        </p:nvSpPr>
        <p:spPr>
          <a:xfrm>
            <a:off x="904875" y="1796960"/>
            <a:ext cx="2682875" cy="923330"/>
          </a:xfrm>
          <a:prstGeom prst="rect">
            <a:avLst/>
          </a:prstGeom>
          <a:noFill/>
        </p:spPr>
        <p:txBody>
          <a:bodyPr wrap="square" rtlCol="0">
            <a:spAutoFit/>
          </a:bodyPr>
          <a:lstStyle/>
          <a:p>
            <a:r>
              <a:rPr lang="en-US" dirty="0" smtClean="0"/>
              <a:t>Level </a:t>
            </a:r>
            <a:r>
              <a:rPr lang="en-US" dirty="0"/>
              <a:t>of </a:t>
            </a:r>
            <a:r>
              <a:rPr lang="en-US" dirty="0" smtClean="0"/>
              <a:t>data </a:t>
            </a:r>
            <a:r>
              <a:rPr lang="en-US" dirty="0"/>
              <a:t>management and analysis skills prior to the workshop</a:t>
            </a:r>
          </a:p>
        </p:txBody>
      </p:sp>
      <p:pic>
        <p:nvPicPr>
          <p:cNvPr id="8" name="Picture 7" descr="aws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673" y="2905126"/>
            <a:ext cx="3655805" cy="2838450"/>
          </a:xfrm>
          <a:prstGeom prst="rect">
            <a:avLst/>
          </a:prstGeom>
        </p:spPr>
      </p:pic>
      <p:sp>
        <p:nvSpPr>
          <p:cNvPr id="9" name="TextBox 8"/>
          <p:cNvSpPr txBox="1"/>
          <p:nvPr/>
        </p:nvSpPr>
        <p:spPr>
          <a:xfrm>
            <a:off x="4810125" y="1762125"/>
            <a:ext cx="3141353" cy="923330"/>
          </a:xfrm>
          <a:prstGeom prst="rect">
            <a:avLst/>
          </a:prstGeom>
          <a:noFill/>
        </p:spPr>
        <p:txBody>
          <a:bodyPr wrap="square" rtlCol="0">
            <a:spAutoFit/>
          </a:bodyPr>
          <a:lstStyle/>
          <a:p>
            <a:r>
              <a:rPr lang="en-US" dirty="0" smtClean="0"/>
              <a:t>Rate </a:t>
            </a:r>
            <a:r>
              <a:rPr lang="en-US" dirty="0"/>
              <a:t>your level of data management and analysis skills </a:t>
            </a:r>
            <a:r>
              <a:rPr lang="en-US" dirty="0" smtClean="0"/>
              <a:t> </a:t>
            </a:r>
            <a:r>
              <a:rPr lang="en-US" dirty="0"/>
              <a:t>following  the workshop</a:t>
            </a:r>
          </a:p>
        </p:txBody>
      </p:sp>
    </p:spTree>
    <p:extLst>
      <p:ext uri="{BB962C8B-B14F-4D97-AF65-F5344CB8AC3E}">
        <p14:creationId xmlns:p14="http://schemas.microsoft.com/office/powerpoint/2010/main" val="21489720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mn-lt"/>
              </a:rPr>
              <a:t>They feel the workshop </a:t>
            </a:r>
            <a:br>
              <a:rPr lang="en-US" dirty="0" smtClean="0">
                <a:latin typeface="+mn-lt"/>
              </a:rPr>
            </a:br>
            <a:r>
              <a:rPr lang="en-US" dirty="0" smtClean="0">
                <a:latin typeface="+mn-lt"/>
              </a:rPr>
              <a:t>was worthwhile</a:t>
            </a:r>
            <a:endParaRPr lang="en-US" dirty="0">
              <a:latin typeface="+mn-lt"/>
            </a:endParaRPr>
          </a:p>
        </p:txBody>
      </p:sp>
      <p:sp>
        <p:nvSpPr>
          <p:cNvPr id="3" name="Content Placeholder 2"/>
          <p:cNvSpPr>
            <a:spLocks noGrp="1"/>
          </p:cNvSpPr>
          <p:nvPr>
            <p:ph idx="1"/>
          </p:nvPr>
        </p:nvSpPr>
        <p:spPr>
          <a:xfrm>
            <a:off x="457200" y="1758950"/>
            <a:ext cx="7823200" cy="641350"/>
          </a:xfrm>
        </p:spPr>
        <p:txBody>
          <a:bodyPr>
            <a:normAutofit fontScale="70000" lnSpcReduction="20000"/>
          </a:bodyPr>
          <a:lstStyle/>
          <a:p>
            <a:pPr marL="114300" indent="0">
              <a:buNone/>
            </a:pPr>
            <a:r>
              <a:rPr lang="en-US" dirty="0" smtClean="0"/>
              <a:t>How much practical knowledge did you gain from this workshop?</a:t>
            </a:r>
            <a:endParaRPr lang="en-US" dirty="0"/>
          </a:p>
        </p:txBody>
      </p:sp>
      <p:pic>
        <p:nvPicPr>
          <p:cNvPr id="4" name="Picture 3" descr="Screen Shot 2015-05-07 at 1.56.50 PM.png"/>
          <p:cNvPicPr>
            <a:picLocks noChangeAspect="1"/>
          </p:cNvPicPr>
          <p:nvPr/>
        </p:nvPicPr>
        <p:blipFill rotWithShape="1">
          <a:blip r:embed="rId2">
            <a:extLst>
              <a:ext uri="{28A0092B-C50C-407E-A947-70E740481C1C}">
                <a14:useLocalDpi xmlns:a14="http://schemas.microsoft.com/office/drawing/2010/main" val="0"/>
              </a:ext>
            </a:extLst>
          </a:blip>
          <a:srcRect r="19995"/>
          <a:stretch/>
        </p:blipFill>
        <p:spPr>
          <a:xfrm>
            <a:off x="1704194" y="2241550"/>
            <a:ext cx="5232751" cy="1409700"/>
          </a:xfrm>
          <a:prstGeom prst="rect">
            <a:avLst/>
          </a:prstGeom>
        </p:spPr>
      </p:pic>
      <p:sp>
        <p:nvSpPr>
          <p:cNvPr id="5" name="TextBox 4"/>
          <p:cNvSpPr txBox="1"/>
          <p:nvPr/>
        </p:nvSpPr>
        <p:spPr>
          <a:xfrm>
            <a:off x="2238375" y="4030959"/>
            <a:ext cx="3754729" cy="400110"/>
          </a:xfrm>
          <a:prstGeom prst="rect">
            <a:avLst/>
          </a:prstGeom>
          <a:noFill/>
        </p:spPr>
        <p:txBody>
          <a:bodyPr wrap="none" rtlCol="0">
            <a:spAutoFit/>
          </a:bodyPr>
          <a:lstStyle/>
          <a:p>
            <a:r>
              <a:rPr lang="en-US" sz="2000" dirty="0" smtClean="0"/>
              <a:t>This workshop was worth my time</a:t>
            </a:r>
            <a:endParaRPr lang="en-US" sz="2000" dirty="0"/>
          </a:p>
        </p:txBody>
      </p:sp>
      <p:pic>
        <p:nvPicPr>
          <p:cNvPr id="6" name="Picture 5" descr="Screen Shot 2015-05-07 at 1.57.49 PM.png"/>
          <p:cNvPicPr>
            <a:picLocks noChangeAspect="1"/>
          </p:cNvPicPr>
          <p:nvPr/>
        </p:nvPicPr>
        <p:blipFill rotWithShape="1">
          <a:blip r:embed="rId3">
            <a:extLst>
              <a:ext uri="{28A0092B-C50C-407E-A947-70E740481C1C}">
                <a14:useLocalDpi xmlns:a14="http://schemas.microsoft.com/office/drawing/2010/main" val="0"/>
              </a:ext>
            </a:extLst>
          </a:blip>
          <a:srcRect r="22471"/>
          <a:stretch/>
        </p:blipFill>
        <p:spPr>
          <a:xfrm>
            <a:off x="1644792" y="4458379"/>
            <a:ext cx="5169251" cy="2082800"/>
          </a:xfrm>
          <a:prstGeom prst="rect">
            <a:avLst/>
          </a:prstGeom>
        </p:spPr>
      </p:pic>
    </p:spTree>
    <p:extLst>
      <p:ext uri="{BB962C8B-B14F-4D97-AF65-F5344CB8AC3E}">
        <p14:creationId xmlns:p14="http://schemas.microsoft.com/office/powerpoint/2010/main" val="41243720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37628" y="284565"/>
            <a:ext cx="6799300" cy="1077218"/>
          </a:xfrm>
          <a:prstGeom prst="rect">
            <a:avLst/>
          </a:prstGeom>
          <a:noFill/>
        </p:spPr>
        <p:txBody>
          <a:bodyPr wrap="square" rtlCol="0">
            <a:spAutoFit/>
          </a:bodyPr>
          <a:lstStyle/>
          <a:p>
            <a:pPr algn="ctr"/>
            <a:r>
              <a:rPr lang="en-US" sz="3200" dirty="0" smtClean="0"/>
              <a:t>Our increasing capacity to collect data is changing </a:t>
            </a:r>
            <a:r>
              <a:rPr lang="en-US" sz="3200" dirty="0" smtClean="0"/>
              <a:t>research</a:t>
            </a:r>
            <a:endParaRPr lang="en-US" sz="3200" dirty="0"/>
          </a:p>
        </p:txBody>
      </p:sp>
      <p:pic>
        <p:nvPicPr>
          <p:cNvPr id="6" name="Picture 5"/>
          <p:cNvPicPr>
            <a:picLocks noChangeAspect="1"/>
          </p:cNvPicPr>
          <p:nvPr/>
        </p:nvPicPr>
        <p:blipFill>
          <a:blip r:embed="rId3"/>
          <a:stretch>
            <a:fillRect/>
          </a:stretch>
        </p:blipFill>
        <p:spPr>
          <a:xfrm>
            <a:off x="269875" y="1838325"/>
            <a:ext cx="8166100" cy="3911600"/>
          </a:xfrm>
          <a:prstGeom prst="rect">
            <a:avLst/>
          </a:prstGeom>
        </p:spPr>
      </p:pic>
    </p:spTree>
    <p:extLst>
      <p:ext uri="{BB962C8B-B14F-4D97-AF65-F5344CB8AC3E}">
        <p14:creationId xmlns:p14="http://schemas.microsoft.com/office/powerpoint/2010/main" val="10619018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790340" y="295043"/>
            <a:ext cx="6832600" cy="1096963"/>
          </a:xfrm>
        </p:spPr>
        <p:txBody>
          <a:bodyPr/>
          <a:lstStyle/>
          <a:p>
            <a:pPr algn="ctr"/>
            <a:r>
              <a:rPr lang="en-US" sz="4000" dirty="0" smtClean="0">
                <a:latin typeface="+mn-lt"/>
              </a:rPr>
              <a:t>Get Involved</a:t>
            </a:r>
            <a:endParaRPr lang="en-US" sz="4000" dirty="0">
              <a:latin typeface="+mn-lt"/>
            </a:endParaRPr>
          </a:p>
        </p:txBody>
      </p:sp>
      <p:sp>
        <p:nvSpPr>
          <p:cNvPr id="2" name="Rectangle 1"/>
          <p:cNvSpPr/>
          <p:nvPr/>
        </p:nvSpPr>
        <p:spPr>
          <a:xfrm>
            <a:off x="464283" y="1568756"/>
            <a:ext cx="6800391" cy="3539431"/>
          </a:xfrm>
          <a:prstGeom prst="rect">
            <a:avLst/>
          </a:prstGeom>
        </p:spPr>
        <p:txBody>
          <a:bodyPr wrap="square">
            <a:spAutoFit/>
          </a:bodyPr>
          <a:lstStyle/>
          <a:p>
            <a:pPr marL="457200" indent="-457200">
              <a:buFont typeface="Wingdings" charset="2"/>
              <a:buChar char="v"/>
            </a:pPr>
            <a:r>
              <a:rPr lang="en-US" sz="2800" dirty="0" smtClean="0"/>
              <a:t>Request a workshop</a:t>
            </a:r>
          </a:p>
          <a:p>
            <a:pPr marL="457200" indent="-457200">
              <a:buFont typeface="Wingdings" charset="2"/>
              <a:buChar char="v"/>
            </a:pPr>
            <a:endParaRPr lang="en-US" sz="2800" dirty="0"/>
          </a:p>
          <a:p>
            <a:pPr marL="457200" indent="-457200">
              <a:buFont typeface="Wingdings" charset="2"/>
              <a:buChar char="v"/>
            </a:pPr>
            <a:r>
              <a:rPr lang="en-US" sz="2800" dirty="0" smtClean="0"/>
              <a:t>Be a helper at a workshop</a:t>
            </a:r>
          </a:p>
          <a:p>
            <a:endParaRPr lang="en-US" sz="2800" dirty="0"/>
          </a:p>
          <a:p>
            <a:pPr marL="457200" indent="-457200">
              <a:buFont typeface="Wingdings" charset="2"/>
              <a:buChar char="v"/>
            </a:pPr>
            <a:r>
              <a:rPr lang="en-US" sz="2800" dirty="0" smtClean="0"/>
              <a:t>Become a partner or affiliate and train local instructors</a:t>
            </a:r>
          </a:p>
          <a:p>
            <a:pPr marL="457200" indent="-457200">
              <a:buFont typeface="Wingdings" charset="2"/>
              <a:buChar char="v"/>
            </a:pPr>
            <a:endParaRPr lang="en-US" sz="2800" dirty="0"/>
          </a:p>
          <a:p>
            <a:pPr marL="457200" indent="-457200">
              <a:buFont typeface="Wingdings" charset="2"/>
              <a:buChar char="v"/>
            </a:pPr>
            <a:r>
              <a:rPr lang="en-US" sz="2800" dirty="0" smtClean="0"/>
              <a:t>Contribute to lesson development</a:t>
            </a:r>
            <a:endParaRPr lang="en-US" sz="2800" dirty="0"/>
          </a:p>
        </p:txBody>
      </p:sp>
    </p:spTree>
    <p:extLst>
      <p:ext uri="{BB962C8B-B14F-4D97-AF65-F5344CB8AC3E}">
        <p14:creationId xmlns:p14="http://schemas.microsoft.com/office/powerpoint/2010/main" val="40801129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3686" y="512140"/>
            <a:ext cx="5033480" cy="707886"/>
          </a:xfrm>
          <a:prstGeom prst="rect">
            <a:avLst/>
          </a:prstGeom>
          <a:noFill/>
        </p:spPr>
        <p:txBody>
          <a:bodyPr wrap="square" rtlCol="0">
            <a:spAutoFit/>
          </a:bodyPr>
          <a:lstStyle/>
          <a:p>
            <a:r>
              <a:rPr lang="en-US" sz="4000" dirty="0" smtClean="0"/>
              <a:t>Data &amp; software </a:t>
            </a:r>
            <a:r>
              <a:rPr lang="en-US" sz="4000" dirty="0" smtClean="0"/>
              <a:t>pain</a:t>
            </a:r>
            <a:endParaRPr lang="en-US" sz="4000" dirty="0"/>
          </a:p>
        </p:txBody>
      </p:sp>
      <p:pic>
        <p:nvPicPr>
          <p:cNvPr id="6" name="Picture 5"/>
          <p:cNvPicPr>
            <a:picLocks noChangeAspect="1"/>
          </p:cNvPicPr>
          <p:nvPr/>
        </p:nvPicPr>
        <p:blipFill>
          <a:blip r:embed="rId3"/>
          <a:stretch>
            <a:fillRect/>
          </a:stretch>
        </p:blipFill>
        <p:spPr>
          <a:xfrm>
            <a:off x="284061" y="2348584"/>
            <a:ext cx="4017377" cy="2678251"/>
          </a:xfrm>
          <a:prstGeom prst="rect">
            <a:avLst/>
          </a:prstGeom>
        </p:spPr>
      </p:pic>
      <p:pic>
        <p:nvPicPr>
          <p:cNvPr id="7" name="Picture 6"/>
          <p:cNvPicPr>
            <a:picLocks noChangeAspect="1"/>
          </p:cNvPicPr>
          <p:nvPr/>
        </p:nvPicPr>
        <p:blipFill>
          <a:blip r:embed="rId4"/>
          <a:stretch>
            <a:fillRect/>
          </a:stretch>
        </p:blipFill>
        <p:spPr>
          <a:xfrm>
            <a:off x="4574538" y="2348583"/>
            <a:ext cx="3701876" cy="2678251"/>
          </a:xfrm>
          <a:prstGeom prst="rect">
            <a:avLst/>
          </a:prstGeom>
        </p:spPr>
      </p:pic>
    </p:spTree>
    <p:extLst>
      <p:ext uri="{BB962C8B-B14F-4D97-AF65-F5344CB8AC3E}">
        <p14:creationId xmlns:p14="http://schemas.microsoft.com/office/powerpoint/2010/main" val="4277554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5071" y="409624"/>
            <a:ext cx="7867841" cy="1561084"/>
          </a:xfrm>
          <a:prstGeom prst="rect">
            <a:avLst/>
          </a:prstGeom>
          <a:noFill/>
        </p:spPr>
        <p:txBody>
          <a:bodyPr wrap="square" lIns="82945" tIns="41473" rIns="82945" bIns="41473" rtlCol="0">
            <a:spAutoFit/>
          </a:bodyPr>
          <a:lstStyle/>
          <a:p>
            <a:pPr algn="ctr"/>
            <a:r>
              <a:rPr lang="en-US" sz="3200" dirty="0" smtClean="0"/>
              <a:t>Working with ‘big data’ is </a:t>
            </a:r>
            <a:r>
              <a:rPr lang="en-US" sz="3200" dirty="0"/>
              <a:t>no longer the domain of specialists and is instead widely done by all researchers. </a:t>
            </a:r>
          </a:p>
        </p:txBody>
      </p:sp>
      <p:pic>
        <p:nvPicPr>
          <p:cNvPr id="13" name="Picture 12" descr="people_crop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9381"/>
            <a:ext cx="9144000" cy="3015710"/>
          </a:xfrm>
          <a:prstGeom prst="rect">
            <a:avLst/>
          </a:prstGeom>
        </p:spPr>
      </p:pic>
    </p:spTree>
    <p:extLst>
      <p:ext uri="{BB962C8B-B14F-4D97-AF65-F5344CB8AC3E}">
        <p14:creationId xmlns:p14="http://schemas.microsoft.com/office/powerpoint/2010/main" val="14847724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12" y="696382"/>
            <a:ext cx="7620000" cy="5024876"/>
          </a:xfrm>
        </p:spPr>
        <p:txBody>
          <a:bodyPr/>
          <a:lstStyle/>
          <a:p>
            <a:pPr algn="ctr"/>
            <a:r>
              <a:rPr lang="en-US" sz="5400" dirty="0" smtClean="0">
                <a:latin typeface="+mn-lt"/>
              </a:rPr>
              <a:t>How do we scale </a:t>
            </a:r>
            <a:br>
              <a:rPr lang="en-US" sz="5400" dirty="0" smtClean="0">
                <a:latin typeface="+mn-lt"/>
              </a:rPr>
            </a:br>
            <a:r>
              <a:rPr lang="en-US" sz="5400" dirty="0" smtClean="0">
                <a:latin typeface="+mn-lt"/>
              </a:rPr>
              <a:t>‘</a:t>
            </a:r>
            <a:r>
              <a:rPr lang="en-US" sz="5400" dirty="0" smtClean="0">
                <a:latin typeface="+mn-lt"/>
              </a:rPr>
              <a:t>data &amp; software </a:t>
            </a:r>
            <a:r>
              <a:rPr lang="en-US" sz="5400" dirty="0" smtClean="0">
                <a:latin typeface="+mn-lt"/>
              </a:rPr>
              <a:t>literacy’ along with data production?</a:t>
            </a:r>
            <a:endParaRPr lang="en-US" sz="5400" dirty="0">
              <a:latin typeface="+mn-lt"/>
            </a:endParaRPr>
          </a:p>
        </p:txBody>
      </p:sp>
    </p:spTree>
    <p:extLst>
      <p:ext uri="{BB962C8B-B14F-4D97-AF65-F5344CB8AC3E}">
        <p14:creationId xmlns:p14="http://schemas.microsoft.com/office/powerpoint/2010/main" val="29670129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39053" y="2090607"/>
            <a:ext cx="5068641" cy="4186246"/>
          </a:xfrm>
          <a:prstGeom prst="rect">
            <a:avLst/>
          </a:prstGeom>
        </p:spPr>
      </p:pic>
      <p:sp>
        <p:nvSpPr>
          <p:cNvPr id="2" name="Title 1"/>
          <p:cNvSpPr>
            <a:spLocks noGrp="1"/>
          </p:cNvSpPr>
          <p:nvPr>
            <p:ph type="title"/>
          </p:nvPr>
        </p:nvSpPr>
        <p:spPr>
          <a:xfrm>
            <a:off x="286169" y="595706"/>
            <a:ext cx="7791031" cy="1143000"/>
          </a:xfrm>
        </p:spPr>
        <p:txBody>
          <a:bodyPr>
            <a:normAutofit fontScale="90000"/>
          </a:bodyPr>
          <a:lstStyle/>
          <a:p>
            <a:pPr algn="ctr"/>
            <a:r>
              <a:rPr lang="en-US" sz="3600" dirty="0" smtClean="0">
                <a:latin typeface="+mn-lt"/>
              </a:rPr>
              <a:t>Training is a missing piece between </a:t>
            </a:r>
            <a:br>
              <a:rPr lang="en-US" sz="3600" dirty="0" smtClean="0">
                <a:latin typeface="+mn-lt"/>
              </a:rPr>
            </a:br>
            <a:r>
              <a:rPr lang="en-US" sz="3600" dirty="0" smtClean="0">
                <a:latin typeface="+mn-lt"/>
              </a:rPr>
              <a:t>data collection &amp; data-driven discovery</a:t>
            </a:r>
            <a:endParaRPr lang="en-US" sz="3600" dirty="0">
              <a:latin typeface="+mn-lt"/>
            </a:endParaRPr>
          </a:p>
        </p:txBody>
      </p:sp>
      <p:sp>
        <p:nvSpPr>
          <p:cNvPr id="4" name="TextBox 3"/>
          <p:cNvSpPr txBox="1"/>
          <p:nvPr/>
        </p:nvSpPr>
        <p:spPr>
          <a:xfrm>
            <a:off x="5242019" y="3529609"/>
            <a:ext cx="1568785" cy="369332"/>
          </a:xfrm>
          <a:prstGeom prst="rect">
            <a:avLst/>
          </a:prstGeom>
          <a:noFill/>
        </p:spPr>
        <p:txBody>
          <a:bodyPr wrap="square" rtlCol="0">
            <a:spAutoFit/>
          </a:bodyPr>
          <a:lstStyle/>
          <a:p>
            <a:endParaRPr lang="en-US" dirty="0"/>
          </a:p>
        </p:txBody>
      </p:sp>
      <p:sp>
        <p:nvSpPr>
          <p:cNvPr id="5" name="TextBox 4"/>
          <p:cNvSpPr txBox="1"/>
          <p:nvPr/>
        </p:nvSpPr>
        <p:spPr>
          <a:xfrm>
            <a:off x="2480731" y="4208949"/>
            <a:ext cx="1367958" cy="523220"/>
          </a:xfrm>
          <a:prstGeom prst="rect">
            <a:avLst/>
          </a:prstGeom>
          <a:noFill/>
        </p:spPr>
        <p:txBody>
          <a:bodyPr wrap="none" rtlCol="0">
            <a:spAutoFit/>
          </a:bodyPr>
          <a:lstStyle/>
          <a:p>
            <a:r>
              <a:rPr lang="en-US" sz="2800" dirty="0" smtClean="0">
                <a:solidFill>
                  <a:schemeClr val="bg1"/>
                </a:solidFill>
              </a:rPr>
              <a:t>Training</a:t>
            </a:r>
            <a:endParaRPr lang="en-US" sz="2800" dirty="0">
              <a:solidFill>
                <a:schemeClr val="bg1"/>
              </a:solidFill>
            </a:endParaRPr>
          </a:p>
        </p:txBody>
      </p:sp>
    </p:spTree>
    <p:extLst>
      <p:ext uri="{BB962C8B-B14F-4D97-AF65-F5344CB8AC3E}">
        <p14:creationId xmlns:p14="http://schemas.microsoft.com/office/powerpoint/2010/main" val="30750226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480619"/>
            <a:ext cx="8247004" cy="3931595"/>
            <a:chOff x="319084" y="3013245"/>
            <a:chExt cx="9591858" cy="3399832"/>
          </a:xfrm>
        </p:grpSpPr>
        <p:pic>
          <p:nvPicPr>
            <p:cNvPr id="5" name="Picture 4"/>
            <p:cNvPicPr>
              <a:picLocks noChangeAspect="1"/>
            </p:cNvPicPr>
            <p:nvPr/>
          </p:nvPicPr>
          <p:blipFill>
            <a:blip r:embed="rId3"/>
            <a:stretch>
              <a:fillRect/>
            </a:stretch>
          </p:blipFill>
          <p:spPr>
            <a:xfrm>
              <a:off x="319084" y="3649377"/>
              <a:ext cx="9543402" cy="2763700"/>
            </a:xfrm>
            <a:prstGeom prst="rect">
              <a:avLst/>
            </a:prstGeom>
          </p:spPr>
        </p:pic>
        <p:sp>
          <p:nvSpPr>
            <p:cNvPr id="6" name="TextBox 5"/>
            <p:cNvSpPr txBox="1"/>
            <p:nvPr/>
          </p:nvSpPr>
          <p:spPr>
            <a:xfrm>
              <a:off x="1428415" y="3019056"/>
              <a:ext cx="3484815" cy="407120"/>
            </a:xfrm>
            <a:prstGeom prst="rect">
              <a:avLst/>
            </a:prstGeom>
            <a:noFill/>
          </p:spPr>
          <p:txBody>
            <a:bodyPr wrap="none" rtlCol="0">
              <a:spAutoFit/>
            </a:bodyPr>
            <a:lstStyle/>
            <a:p>
              <a:r>
                <a:rPr lang="en-US" dirty="0" smtClean="0"/>
                <a:t>Biggest Bioinformatics Difficulty</a:t>
              </a:r>
              <a:endParaRPr lang="en-US" dirty="0"/>
            </a:p>
          </p:txBody>
        </p:sp>
        <p:sp>
          <p:nvSpPr>
            <p:cNvPr id="7" name="TextBox 6"/>
            <p:cNvSpPr txBox="1"/>
            <p:nvPr/>
          </p:nvSpPr>
          <p:spPr>
            <a:xfrm>
              <a:off x="5821927" y="3013245"/>
              <a:ext cx="4089015" cy="407120"/>
            </a:xfrm>
            <a:prstGeom prst="rect">
              <a:avLst/>
            </a:prstGeom>
            <a:noFill/>
          </p:spPr>
          <p:txBody>
            <a:bodyPr wrap="square" rtlCol="0">
              <a:spAutoFit/>
            </a:bodyPr>
            <a:lstStyle/>
            <a:p>
              <a:r>
                <a:rPr lang="en-US" dirty="0" smtClean="0"/>
                <a:t>Most useful thing BRAEMBL could do</a:t>
              </a:r>
              <a:endParaRPr lang="en-US" dirty="0"/>
            </a:p>
          </p:txBody>
        </p:sp>
      </p:grpSp>
      <p:sp>
        <p:nvSpPr>
          <p:cNvPr id="8" name="TextBox 7"/>
          <p:cNvSpPr txBox="1"/>
          <p:nvPr/>
        </p:nvSpPr>
        <p:spPr>
          <a:xfrm>
            <a:off x="1219434" y="1934300"/>
            <a:ext cx="6123342" cy="422310"/>
          </a:xfrm>
          <a:prstGeom prst="rect">
            <a:avLst/>
          </a:prstGeom>
          <a:noFill/>
        </p:spPr>
        <p:txBody>
          <a:bodyPr wrap="none" lIns="82945" tIns="41473" rIns="82945" bIns="41473" rtlCol="0">
            <a:spAutoFit/>
          </a:bodyPr>
          <a:lstStyle/>
          <a:p>
            <a:r>
              <a:rPr lang="en-US" sz="2200" dirty="0"/>
              <a:t>Survey by Bioinformatics Resource Australia – </a:t>
            </a:r>
            <a:r>
              <a:rPr lang="en-US" sz="2200" dirty="0" smtClean="0"/>
              <a:t>EMBL</a:t>
            </a:r>
            <a:endParaRPr lang="en-US" sz="2200" dirty="0"/>
          </a:p>
        </p:txBody>
      </p:sp>
      <p:sp>
        <p:nvSpPr>
          <p:cNvPr id="9" name="TextBox 8"/>
          <p:cNvSpPr txBox="1"/>
          <p:nvPr/>
        </p:nvSpPr>
        <p:spPr>
          <a:xfrm>
            <a:off x="191999" y="179215"/>
            <a:ext cx="7890184" cy="1561084"/>
          </a:xfrm>
          <a:prstGeom prst="rect">
            <a:avLst/>
          </a:prstGeom>
          <a:noFill/>
        </p:spPr>
        <p:txBody>
          <a:bodyPr wrap="square" lIns="82945" tIns="41473" rIns="82945" bIns="41473" rtlCol="0">
            <a:spAutoFit/>
          </a:bodyPr>
          <a:lstStyle/>
          <a:p>
            <a:pPr algn="ctr"/>
            <a:r>
              <a:rPr lang="en-US" sz="3200" dirty="0"/>
              <a:t>Researchers view the major limiting factor in research progress as a lack of expertise in how to handle and analyze </a:t>
            </a:r>
            <a:r>
              <a:rPr lang="en-US" sz="3200" dirty="0" smtClean="0"/>
              <a:t>data</a:t>
            </a:r>
            <a:endParaRPr lang="en-US" sz="3200" dirty="0"/>
          </a:p>
        </p:txBody>
      </p:sp>
      <p:sp>
        <p:nvSpPr>
          <p:cNvPr id="2" name="TextBox 1"/>
          <p:cNvSpPr txBox="1"/>
          <p:nvPr/>
        </p:nvSpPr>
        <p:spPr>
          <a:xfrm>
            <a:off x="3136616" y="6472473"/>
            <a:ext cx="5288627" cy="523220"/>
          </a:xfrm>
          <a:prstGeom prst="rect">
            <a:avLst/>
          </a:prstGeom>
          <a:noFill/>
        </p:spPr>
        <p:txBody>
          <a:bodyPr wrap="none" rtlCol="0">
            <a:spAutoFit/>
          </a:bodyPr>
          <a:lstStyle/>
          <a:p>
            <a:r>
              <a:rPr lang="en-US" sz="1400" dirty="0"/>
              <a:t>http://</a:t>
            </a:r>
            <a:r>
              <a:rPr lang="en-US" sz="1400" dirty="0" err="1"/>
              <a:t>braembl.org.au</a:t>
            </a:r>
            <a:r>
              <a:rPr lang="en-US" sz="1400" dirty="0"/>
              <a:t>/news/braembl-community-survey-report-2013</a:t>
            </a:r>
          </a:p>
          <a:p>
            <a:endParaRPr lang="en-US" sz="1400" dirty="0"/>
          </a:p>
        </p:txBody>
      </p:sp>
    </p:spTree>
    <p:extLst>
      <p:ext uri="{BB962C8B-B14F-4D97-AF65-F5344CB8AC3E}">
        <p14:creationId xmlns:p14="http://schemas.microsoft.com/office/powerpoint/2010/main" val="10890632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314" y="1940493"/>
            <a:ext cx="6616299" cy="2418075"/>
          </a:xfrm>
        </p:spPr>
        <p:txBody>
          <a:bodyPr/>
          <a:lstStyle/>
          <a:p>
            <a:pPr algn="ctr"/>
            <a:r>
              <a:rPr lang="en-US" dirty="0" smtClean="0">
                <a:latin typeface="+mn-lt"/>
              </a:rPr>
              <a:t>Where does this training come from?</a:t>
            </a:r>
            <a:endParaRPr lang="en-US" dirty="0">
              <a:latin typeface="+mn-lt"/>
            </a:endParaRPr>
          </a:p>
        </p:txBody>
      </p:sp>
    </p:spTree>
    <p:extLst>
      <p:ext uri="{BB962C8B-B14F-4D97-AF65-F5344CB8AC3E}">
        <p14:creationId xmlns:p14="http://schemas.microsoft.com/office/powerpoint/2010/main" val="38999474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2418075"/>
          </a:xfrm>
        </p:spPr>
        <p:txBody>
          <a:bodyPr/>
          <a:lstStyle/>
          <a:p>
            <a:pPr algn="ctr"/>
            <a:r>
              <a:rPr lang="en-US" dirty="0" smtClean="0">
                <a:latin typeface="+mn-lt"/>
              </a:rPr>
              <a:t>Data and Software Carpentry develop and run workshops to  </a:t>
            </a:r>
            <a:br>
              <a:rPr lang="en-US" dirty="0" smtClean="0">
                <a:latin typeface="+mn-lt"/>
              </a:rPr>
            </a:br>
            <a:r>
              <a:rPr lang="en-US" dirty="0" smtClean="0">
                <a:latin typeface="+mn-lt"/>
              </a:rPr>
              <a:t>fill that training gap</a:t>
            </a:r>
            <a:endParaRPr lang="en-US" dirty="0">
              <a:latin typeface="+mn-lt"/>
            </a:endParaRPr>
          </a:p>
        </p:txBody>
      </p:sp>
      <p:sp>
        <p:nvSpPr>
          <p:cNvPr id="3" name="Content Placeholder 2"/>
          <p:cNvSpPr>
            <a:spLocks noGrp="1"/>
          </p:cNvSpPr>
          <p:nvPr>
            <p:ph idx="1"/>
          </p:nvPr>
        </p:nvSpPr>
        <p:spPr>
          <a:xfrm>
            <a:off x="457200" y="2692712"/>
            <a:ext cx="7620000" cy="3876382"/>
          </a:xfrm>
        </p:spPr>
        <p:txBody>
          <a:bodyPr>
            <a:normAutofit/>
          </a:bodyPr>
          <a:lstStyle/>
          <a:p>
            <a:pPr marL="114300" indent="0" algn="ctr">
              <a:buNone/>
            </a:pPr>
            <a:endParaRPr lang="en-US" sz="2800" dirty="0"/>
          </a:p>
          <a:p>
            <a:pPr marL="114300" indent="0" algn="ctr">
              <a:buNone/>
            </a:pPr>
            <a:r>
              <a:rPr lang="en-US" sz="2800" dirty="0" smtClean="0"/>
              <a:t>Our goal is </a:t>
            </a:r>
            <a:r>
              <a:rPr lang="en-US" sz="2800" dirty="0"/>
              <a:t>to provide researchers high-</a:t>
            </a:r>
            <a:r>
              <a:rPr lang="en-US" sz="2800" dirty="0" smtClean="0"/>
              <a:t>quality </a:t>
            </a:r>
          </a:p>
          <a:p>
            <a:pPr marL="114300" indent="0" algn="ctr">
              <a:buNone/>
            </a:pPr>
            <a:r>
              <a:rPr lang="en-US" sz="2800" dirty="0" smtClean="0"/>
              <a:t>training </a:t>
            </a:r>
            <a:r>
              <a:rPr lang="en-US" sz="2800" dirty="0"/>
              <a:t>covering the </a:t>
            </a:r>
            <a:r>
              <a:rPr lang="en-US" sz="2800" dirty="0" smtClean="0"/>
              <a:t>fundamentals and best practices in the full </a:t>
            </a:r>
            <a:r>
              <a:rPr lang="en-US" sz="2800" dirty="0"/>
              <a:t>lifecycle of data-driven </a:t>
            </a:r>
            <a:r>
              <a:rPr lang="en-US" sz="2800" dirty="0" smtClean="0"/>
              <a:t>research and software development.</a:t>
            </a:r>
            <a:endParaRPr lang="en-US" sz="2800" dirty="0"/>
          </a:p>
        </p:txBody>
      </p:sp>
    </p:spTree>
    <p:extLst>
      <p:ext uri="{BB962C8B-B14F-4D97-AF65-F5344CB8AC3E}">
        <p14:creationId xmlns:p14="http://schemas.microsoft.com/office/powerpoint/2010/main" val="404154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TotalTime>
  <Words>1028</Words>
  <Application>Microsoft Macintosh PowerPoint</Application>
  <PresentationFormat>On-screen Show (4:3)</PresentationFormat>
  <Paragraphs>120</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How do we scale  ‘data &amp; software literacy’ along with data production?</vt:lpstr>
      <vt:lpstr>Training is a missing piece between  data collection &amp; data-driven discovery</vt:lpstr>
      <vt:lpstr>PowerPoint Presentation</vt:lpstr>
      <vt:lpstr>Where does this training come from?</vt:lpstr>
      <vt:lpstr>Data and Software Carpentry develop and run workshops to   fill that training gap</vt:lpstr>
      <vt:lpstr>PowerPoint Presentation</vt:lpstr>
      <vt:lpstr>Grassroots training effort</vt:lpstr>
      <vt:lpstr>Hands-on intensive workshops</vt:lpstr>
      <vt:lpstr>Volunteer instructors</vt:lpstr>
      <vt:lpstr>Collaboratively developed curriculum</vt:lpstr>
      <vt:lpstr>PowerPoint Presentation</vt:lpstr>
      <vt:lpstr>PowerPoint Presentation</vt:lpstr>
      <vt:lpstr>Workshops Worldwide</vt:lpstr>
      <vt:lpstr>People are learning things!</vt:lpstr>
      <vt:lpstr>They feel the workshop  was worthwhile</vt:lpstr>
      <vt:lpstr>Get Involved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Teal</dc:creator>
  <cp:lastModifiedBy>Tracy Teal</cp:lastModifiedBy>
  <cp:revision>3</cp:revision>
  <dcterms:created xsi:type="dcterms:W3CDTF">2016-03-14T12:23:32Z</dcterms:created>
  <dcterms:modified xsi:type="dcterms:W3CDTF">2016-03-14T12:51:55Z</dcterms:modified>
</cp:coreProperties>
</file>