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314" r:id="rId3"/>
    <p:sldId id="315" r:id="rId4"/>
    <p:sldId id="316" r:id="rId5"/>
    <p:sldId id="317" r:id="rId6"/>
    <p:sldId id="318" r:id="rId7"/>
    <p:sldId id="319" r:id="rId8"/>
    <p:sldId id="320" r:id="rId9"/>
    <p:sldId id="322" r:id="rId10"/>
    <p:sldId id="289" r:id="rId11"/>
    <p:sldId id="323" r:id="rId12"/>
    <p:sldId id="290" r:id="rId13"/>
    <p:sldId id="304" r:id="rId14"/>
    <p:sldId id="257" r:id="rId15"/>
    <p:sldId id="291" r:id="rId16"/>
    <p:sldId id="296" r:id="rId17"/>
    <p:sldId id="325" r:id="rId18"/>
    <p:sldId id="326" r:id="rId19"/>
    <p:sldId id="327" r:id="rId20"/>
    <p:sldId id="292" r:id="rId21"/>
    <p:sldId id="311" r:id="rId22"/>
    <p:sldId id="305" r:id="rId23"/>
    <p:sldId id="285" r:id="rId24"/>
    <p:sldId id="309" r:id="rId25"/>
    <p:sldId id="310" r:id="rId26"/>
    <p:sldId id="298" r:id="rId27"/>
    <p:sldId id="302" r:id="rId28"/>
    <p:sldId id="284" r:id="rId29"/>
  </p:sldIdLst>
  <p:sldSz cx="9144000" cy="6858000" type="screen4x3"/>
  <p:notesSz cx="7315200" cy="9601200"/>
  <p:custShowLst>
    <p:custShow name="Ignite" id="0">
      <p:sldLst>
        <p:sld r:id="rId2"/>
        <p:sld r:id="rId15"/>
        <p:sld r:id="rId29"/>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9F3"/>
    <a:srgbClr val="66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90" autoAdjust="0"/>
  </p:normalViewPr>
  <p:slideViewPr>
    <p:cSldViewPr>
      <p:cViewPr>
        <p:scale>
          <a:sx n="81" d="100"/>
          <a:sy n="81" d="100"/>
        </p:scale>
        <p:origin x="-720" y="-88"/>
      </p:cViewPr>
      <p:guideLst>
        <p:guide orient="horz" pos="2160"/>
        <p:guide pos="2880"/>
      </p:guideLst>
    </p:cSldViewPr>
  </p:slideViewPr>
  <p:notesTextViewPr>
    <p:cViewPr>
      <p:scale>
        <a:sx n="1" d="1"/>
        <a:sy n="1" d="1"/>
      </p:scale>
      <p:origin x="0" y="0"/>
    </p:cViewPr>
  </p:notesTextViewPr>
  <p:sorterViewPr>
    <p:cViewPr>
      <p:scale>
        <a:sx n="85" d="100"/>
        <a:sy n="85" d="100"/>
      </p:scale>
      <p:origin x="0" y="249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jpg"/><Relationship Id="rId6" Type="http://schemas.openxmlformats.org/officeDocument/2006/relationships/image" Target="../media/image55.png"/><Relationship Id="rId1" Type="http://schemas.openxmlformats.org/officeDocument/2006/relationships/image" Target="../media/image50.png"/><Relationship Id="rId2"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jpeg"/><Relationship Id="rId1" Type="http://schemas.openxmlformats.org/officeDocument/2006/relationships/image" Target="../media/image50.png"/><Relationship Id="rId2"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DD2CA-965F-D644-B540-AFF9401A67B1}" type="doc">
      <dgm:prSet loTypeId="urn:microsoft.com/office/officeart/2008/layout/HexagonCluster" loCatId="" qsTypeId="urn:microsoft.com/office/officeart/2005/8/quickstyle/simple4" qsCatId="simple" csTypeId="urn:microsoft.com/office/officeart/2005/8/colors/accent0_3" csCatId="mainScheme" phldr="1"/>
      <dgm:spPr/>
      <dgm:t>
        <a:bodyPr/>
        <a:lstStyle/>
        <a:p>
          <a:endParaRPr lang="en-US"/>
        </a:p>
      </dgm:t>
    </dgm:pt>
    <dgm:pt modelId="{2D2D9D10-2864-1947-825C-86DF279C6344}">
      <dgm:prSet/>
      <dgm:spPr/>
      <dgm:t>
        <a:bodyPr/>
        <a:lstStyle/>
        <a:p>
          <a:pPr rtl="0"/>
          <a:r>
            <a:rPr lang="en-US" dirty="0" smtClean="0"/>
            <a:t>Self Paced Tutorials</a:t>
          </a:r>
          <a:endParaRPr lang="en-US" dirty="0"/>
        </a:p>
      </dgm:t>
    </dgm:pt>
    <dgm:pt modelId="{785B520B-5975-7743-8458-6CCE0DA9AD7E}" type="parTrans" cxnId="{D291583D-B016-2F4A-BA37-8BFDA3F1A346}">
      <dgm:prSet/>
      <dgm:spPr/>
      <dgm:t>
        <a:bodyPr/>
        <a:lstStyle/>
        <a:p>
          <a:endParaRPr lang="en-US"/>
        </a:p>
      </dgm:t>
    </dgm:pt>
    <dgm:pt modelId="{3AA4BB95-9690-AB45-8C25-EC4B10009F22}" type="sibTrans" cxnId="{D291583D-B016-2F4A-BA37-8BFDA3F1A34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3F8AA021-D5B1-1445-B76A-D48EA4F372BA}">
      <dgm:prSet/>
      <dgm:spPr/>
      <dgm:t>
        <a:bodyPr/>
        <a:lstStyle/>
        <a:p>
          <a:pPr rtl="0"/>
          <a:r>
            <a:rPr lang="en-US" dirty="0" smtClean="0"/>
            <a:t>Data Workshops</a:t>
          </a:r>
          <a:endParaRPr lang="en-US" dirty="0"/>
        </a:p>
      </dgm:t>
    </dgm:pt>
    <dgm:pt modelId="{A48CA715-4718-DD45-B9BB-467B30CB4AE8}" type="parTrans" cxnId="{DBEAC8D3-2AF4-9340-9035-8CB64F001A59}">
      <dgm:prSet/>
      <dgm:spPr/>
      <dgm:t>
        <a:bodyPr/>
        <a:lstStyle/>
        <a:p>
          <a:endParaRPr lang="en-US"/>
        </a:p>
      </dgm:t>
    </dgm:pt>
    <dgm:pt modelId="{D8A0F7FD-7439-A642-B430-2D43A2D54A20}" type="sibTrans" cxnId="{DBEAC8D3-2AF4-9340-9035-8CB64F001A5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9E07DD38-7FED-4640-9DB3-3E071854B4C4}">
      <dgm:prSet/>
      <dgm:spPr/>
      <dgm:t>
        <a:bodyPr/>
        <a:lstStyle/>
        <a:p>
          <a:pPr rtl="0"/>
          <a:r>
            <a:rPr lang="en-US" dirty="0" smtClean="0"/>
            <a:t>Programs Summer Institute, Internship</a:t>
          </a:r>
          <a:endParaRPr lang="en-US" dirty="0"/>
        </a:p>
      </dgm:t>
    </dgm:pt>
    <dgm:pt modelId="{EBFDDC55-D4C5-9E4B-BDBB-88D6DB272FA3}" type="parTrans" cxnId="{22AECC65-A694-CF47-9104-BC8863CDB252}">
      <dgm:prSet/>
      <dgm:spPr/>
      <dgm:t>
        <a:bodyPr/>
        <a:lstStyle/>
        <a:p>
          <a:endParaRPr lang="en-US"/>
        </a:p>
      </dgm:t>
    </dgm:pt>
    <dgm:pt modelId="{4F2A7D36-716C-7B4B-ADC4-39E16C272503}" type="sibTrans" cxnId="{22AECC65-A694-CF47-9104-BC8863CDB252}">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7718A97B-4037-F943-8827-8FE496379C74}">
      <dgm:prSet/>
      <dgm:spPr/>
      <dgm:t>
        <a:bodyPr/>
        <a:lstStyle/>
        <a:p>
          <a:pPr rtl="0"/>
          <a:r>
            <a:rPr lang="en-US" smtClean="0"/>
            <a:t>Science Videos &amp; Graphics</a:t>
          </a:r>
          <a:endParaRPr lang="en-US"/>
        </a:p>
      </dgm:t>
    </dgm:pt>
    <dgm:pt modelId="{0C44DF1D-8BA4-7C4F-AAEF-C1A4D705F4F3}" type="parTrans" cxnId="{96F02E97-A3D5-194A-92A8-47D4D26F827C}">
      <dgm:prSet/>
      <dgm:spPr/>
      <dgm:t>
        <a:bodyPr/>
        <a:lstStyle/>
        <a:p>
          <a:endParaRPr lang="en-US"/>
        </a:p>
      </dgm:t>
    </dgm:pt>
    <dgm:pt modelId="{CFD87A18-7905-254C-85FC-E3C0E1C3D5B1}" type="sibTrans" cxnId="{96F02E97-A3D5-194A-92A8-47D4D26F827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70682D26-1D86-0646-868D-2D74CA05629C}">
      <dgm:prSet/>
      <dgm:spPr/>
      <dgm:t>
        <a:bodyPr/>
        <a:lstStyle/>
        <a:p>
          <a:pPr rtl="0"/>
          <a:r>
            <a:rPr lang="en-US" dirty="0" smtClean="0"/>
            <a:t>Teaching Modules</a:t>
          </a:r>
          <a:endParaRPr lang="en-US" dirty="0"/>
        </a:p>
      </dgm:t>
    </dgm:pt>
    <dgm:pt modelId="{32AF888F-35DB-9645-BFA6-71666D7153BC}" type="parTrans" cxnId="{043710FB-0B5B-054C-9125-2DB46410D2C4}">
      <dgm:prSet/>
      <dgm:spPr/>
      <dgm:t>
        <a:bodyPr/>
        <a:lstStyle/>
        <a:p>
          <a:endParaRPr lang="en-US"/>
        </a:p>
      </dgm:t>
    </dgm:pt>
    <dgm:pt modelId="{0FD5B19E-1379-8A4E-B758-836A76B93E50}" type="sibTrans" cxnId="{043710FB-0B5B-054C-9125-2DB46410D2C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92000" r="-92000"/>
          </a:stretch>
        </a:blipFill>
      </dgm:spPr>
      <dgm:t>
        <a:bodyPr/>
        <a:lstStyle/>
        <a:p>
          <a:endParaRPr lang="en-US"/>
        </a:p>
      </dgm:t>
    </dgm:pt>
    <dgm:pt modelId="{63FAB95F-B5DA-C64F-B3BB-AE58C4000676}">
      <dgm:prSet/>
      <dgm:spPr/>
      <dgm:t>
        <a:bodyPr/>
        <a:lstStyle/>
        <a:p>
          <a:r>
            <a:rPr lang="en-US" dirty="0" smtClean="0"/>
            <a:t>Teaching Data Subsets</a:t>
          </a:r>
          <a:endParaRPr lang="en-US" dirty="0"/>
        </a:p>
      </dgm:t>
    </dgm:pt>
    <dgm:pt modelId="{03472813-7CB9-E94D-A11E-FB300E9AC741}" type="sibTrans" cxnId="{B891F495-E0FD-EE4D-9A78-0631E316C8F8}">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73D30988-78A3-144F-AB6F-A27DC9D0A956}" type="parTrans" cxnId="{B891F495-E0FD-EE4D-9A78-0631E316C8F8}">
      <dgm:prSet/>
      <dgm:spPr/>
      <dgm:t>
        <a:bodyPr/>
        <a:lstStyle/>
        <a:p>
          <a:endParaRPr lang="en-US"/>
        </a:p>
      </dgm:t>
    </dgm:pt>
    <dgm:pt modelId="{DAA3E4CE-8222-AB4C-BF26-FAC7BE155C6A}" type="pres">
      <dgm:prSet presAssocID="{8F2DD2CA-965F-D644-B540-AFF9401A67B1}" presName="Name0" presStyleCnt="0">
        <dgm:presLayoutVars>
          <dgm:chMax val="21"/>
          <dgm:chPref val="21"/>
        </dgm:presLayoutVars>
      </dgm:prSet>
      <dgm:spPr/>
      <dgm:t>
        <a:bodyPr/>
        <a:lstStyle/>
        <a:p>
          <a:endParaRPr lang="en-US"/>
        </a:p>
      </dgm:t>
    </dgm:pt>
    <dgm:pt modelId="{40E81A8E-46CB-0A4F-9DE1-174F2C3DF0E2}" type="pres">
      <dgm:prSet presAssocID="{2D2D9D10-2864-1947-825C-86DF279C6344}" presName="text1" presStyleCnt="0"/>
      <dgm:spPr/>
    </dgm:pt>
    <dgm:pt modelId="{200543C5-FA14-5A49-BAD9-8FE623124FF5}" type="pres">
      <dgm:prSet presAssocID="{2D2D9D10-2864-1947-825C-86DF279C6344}" presName="textRepeatNode" presStyleLbl="alignNode1" presStyleIdx="0" presStyleCnt="6">
        <dgm:presLayoutVars>
          <dgm:chMax val="0"/>
          <dgm:chPref val="0"/>
          <dgm:bulletEnabled val="1"/>
        </dgm:presLayoutVars>
      </dgm:prSet>
      <dgm:spPr/>
      <dgm:t>
        <a:bodyPr/>
        <a:lstStyle/>
        <a:p>
          <a:endParaRPr lang="en-US"/>
        </a:p>
      </dgm:t>
    </dgm:pt>
    <dgm:pt modelId="{37B116B3-6E94-A547-8D79-0BAB0378D1C4}" type="pres">
      <dgm:prSet presAssocID="{2D2D9D10-2864-1947-825C-86DF279C6344}" presName="textaccent1" presStyleCnt="0"/>
      <dgm:spPr/>
    </dgm:pt>
    <dgm:pt modelId="{F3A3FE74-969B-2D40-952C-B0E82C565DB3}" type="pres">
      <dgm:prSet presAssocID="{2D2D9D10-2864-1947-825C-86DF279C6344}" presName="accentRepeatNode" presStyleLbl="solidAlignAcc1" presStyleIdx="0" presStyleCnt="12"/>
      <dgm:spPr/>
    </dgm:pt>
    <dgm:pt modelId="{B574BB25-5A9E-E84D-A807-A28859021EDB}" type="pres">
      <dgm:prSet presAssocID="{3AA4BB95-9690-AB45-8C25-EC4B10009F22}" presName="image1" presStyleCnt="0"/>
      <dgm:spPr/>
    </dgm:pt>
    <dgm:pt modelId="{F8077BD1-A27B-ED4A-9FBE-69B2809A7720}" type="pres">
      <dgm:prSet presAssocID="{3AA4BB95-9690-AB45-8C25-EC4B10009F22}" presName="imageRepeatNode" presStyleLbl="alignAcc1" presStyleIdx="0" presStyleCnt="6"/>
      <dgm:spPr/>
      <dgm:t>
        <a:bodyPr/>
        <a:lstStyle/>
        <a:p>
          <a:endParaRPr lang="en-US"/>
        </a:p>
      </dgm:t>
    </dgm:pt>
    <dgm:pt modelId="{66056D36-E121-8742-977B-C81B23D4FD3C}" type="pres">
      <dgm:prSet presAssocID="{3AA4BB95-9690-AB45-8C25-EC4B10009F22}" presName="imageaccent1" presStyleCnt="0"/>
      <dgm:spPr/>
    </dgm:pt>
    <dgm:pt modelId="{D3B13B95-7467-9D4D-A61B-DC2EDE0AADAB}" type="pres">
      <dgm:prSet presAssocID="{3AA4BB95-9690-AB45-8C25-EC4B10009F22}" presName="accentRepeatNode" presStyleLbl="solidAlignAcc1" presStyleIdx="1" presStyleCnt="12"/>
      <dgm:spPr/>
    </dgm:pt>
    <dgm:pt modelId="{1315DFBD-03FB-8343-927C-7F36BC2CC0B9}" type="pres">
      <dgm:prSet presAssocID="{63FAB95F-B5DA-C64F-B3BB-AE58C4000676}" presName="text2" presStyleCnt="0"/>
      <dgm:spPr/>
    </dgm:pt>
    <dgm:pt modelId="{87A7994A-6701-D44E-B46A-8C620054712A}" type="pres">
      <dgm:prSet presAssocID="{63FAB95F-B5DA-C64F-B3BB-AE58C4000676}" presName="textRepeatNode" presStyleLbl="alignNode1" presStyleIdx="1" presStyleCnt="6">
        <dgm:presLayoutVars>
          <dgm:chMax val="0"/>
          <dgm:chPref val="0"/>
          <dgm:bulletEnabled val="1"/>
        </dgm:presLayoutVars>
      </dgm:prSet>
      <dgm:spPr/>
      <dgm:t>
        <a:bodyPr/>
        <a:lstStyle/>
        <a:p>
          <a:endParaRPr lang="en-US"/>
        </a:p>
      </dgm:t>
    </dgm:pt>
    <dgm:pt modelId="{B65EDFEA-D7B1-CA4A-A25E-CDB9A65BECD6}" type="pres">
      <dgm:prSet presAssocID="{63FAB95F-B5DA-C64F-B3BB-AE58C4000676}" presName="textaccent2" presStyleCnt="0"/>
      <dgm:spPr/>
    </dgm:pt>
    <dgm:pt modelId="{BCFB7669-1555-014E-BAD4-D773D6ABE546}" type="pres">
      <dgm:prSet presAssocID="{63FAB95F-B5DA-C64F-B3BB-AE58C4000676}" presName="accentRepeatNode" presStyleLbl="solidAlignAcc1" presStyleIdx="2" presStyleCnt="12"/>
      <dgm:spPr/>
    </dgm:pt>
    <dgm:pt modelId="{D10B759F-34B7-2F4E-8F54-059586660B26}" type="pres">
      <dgm:prSet presAssocID="{03472813-7CB9-E94D-A11E-FB300E9AC741}" presName="image2" presStyleCnt="0"/>
      <dgm:spPr/>
    </dgm:pt>
    <dgm:pt modelId="{8722189C-F86D-7849-B2AD-F4503B6C20B4}" type="pres">
      <dgm:prSet presAssocID="{03472813-7CB9-E94D-A11E-FB300E9AC741}" presName="imageRepeatNode" presStyleLbl="alignAcc1" presStyleIdx="1" presStyleCnt="6"/>
      <dgm:spPr/>
      <dgm:t>
        <a:bodyPr/>
        <a:lstStyle/>
        <a:p>
          <a:endParaRPr lang="en-US"/>
        </a:p>
      </dgm:t>
    </dgm:pt>
    <dgm:pt modelId="{D539BED1-2601-7048-8CDF-F122CFB1B143}" type="pres">
      <dgm:prSet presAssocID="{03472813-7CB9-E94D-A11E-FB300E9AC741}" presName="imageaccent2" presStyleCnt="0"/>
      <dgm:spPr/>
    </dgm:pt>
    <dgm:pt modelId="{D5E97E36-C037-5F44-A5FD-2292122BFCB9}" type="pres">
      <dgm:prSet presAssocID="{03472813-7CB9-E94D-A11E-FB300E9AC741}" presName="accentRepeatNode" presStyleLbl="solidAlignAcc1" presStyleIdx="3" presStyleCnt="12"/>
      <dgm:spPr/>
    </dgm:pt>
    <dgm:pt modelId="{5912E547-38D4-B545-A2F9-D2C64FF61E5C}" type="pres">
      <dgm:prSet presAssocID="{70682D26-1D86-0646-868D-2D74CA05629C}" presName="text3" presStyleCnt="0"/>
      <dgm:spPr/>
    </dgm:pt>
    <dgm:pt modelId="{A7CA0BAB-FB41-0B40-98F7-2B3A59272D83}" type="pres">
      <dgm:prSet presAssocID="{70682D26-1D86-0646-868D-2D74CA05629C}" presName="textRepeatNode" presStyleLbl="alignNode1" presStyleIdx="2" presStyleCnt="6">
        <dgm:presLayoutVars>
          <dgm:chMax val="0"/>
          <dgm:chPref val="0"/>
          <dgm:bulletEnabled val="1"/>
        </dgm:presLayoutVars>
      </dgm:prSet>
      <dgm:spPr/>
      <dgm:t>
        <a:bodyPr/>
        <a:lstStyle/>
        <a:p>
          <a:endParaRPr lang="en-US"/>
        </a:p>
      </dgm:t>
    </dgm:pt>
    <dgm:pt modelId="{1BDF4C87-4A9B-AF46-B835-B422E750C43E}" type="pres">
      <dgm:prSet presAssocID="{70682D26-1D86-0646-868D-2D74CA05629C}" presName="textaccent3" presStyleCnt="0"/>
      <dgm:spPr/>
    </dgm:pt>
    <dgm:pt modelId="{3393222F-1309-0045-B698-8F4E145A7A3D}" type="pres">
      <dgm:prSet presAssocID="{70682D26-1D86-0646-868D-2D74CA05629C}" presName="accentRepeatNode" presStyleLbl="solidAlignAcc1" presStyleIdx="4" presStyleCnt="12"/>
      <dgm:spPr/>
    </dgm:pt>
    <dgm:pt modelId="{D0316380-B351-2040-8295-7981C8820F6E}" type="pres">
      <dgm:prSet presAssocID="{0FD5B19E-1379-8A4E-B758-836A76B93E50}" presName="image3" presStyleCnt="0"/>
      <dgm:spPr/>
    </dgm:pt>
    <dgm:pt modelId="{14871765-E8BB-1F4A-A367-13F8279B2085}" type="pres">
      <dgm:prSet presAssocID="{0FD5B19E-1379-8A4E-B758-836A76B93E50}" presName="imageRepeatNode" presStyleLbl="alignAcc1" presStyleIdx="2" presStyleCnt="6"/>
      <dgm:spPr/>
      <dgm:t>
        <a:bodyPr/>
        <a:lstStyle/>
        <a:p>
          <a:endParaRPr lang="en-US"/>
        </a:p>
      </dgm:t>
    </dgm:pt>
    <dgm:pt modelId="{60F7E5E6-AF98-7C46-8D30-CA2FA0C8C5EE}" type="pres">
      <dgm:prSet presAssocID="{0FD5B19E-1379-8A4E-B758-836A76B93E50}" presName="imageaccent3" presStyleCnt="0"/>
      <dgm:spPr/>
    </dgm:pt>
    <dgm:pt modelId="{E6111638-A164-FB42-A076-8F6A78D5CC03}" type="pres">
      <dgm:prSet presAssocID="{0FD5B19E-1379-8A4E-B758-836A76B93E50}" presName="accentRepeatNode" presStyleLbl="solidAlignAcc1" presStyleIdx="5" presStyleCnt="12"/>
      <dgm:spPr/>
    </dgm:pt>
    <dgm:pt modelId="{DFF38F2B-E7DC-5B4C-8524-E82DD77FE525}" type="pres">
      <dgm:prSet presAssocID="{3F8AA021-D5B1-1445-B76A-D48EA4F372BA}" presName="text4" presStyleCnt="0"/>
      <dgm:spPr/>
    </dgm:pt>
    <dgm:pt modelId="{EA46D4C9-A7CE-784B-BDF6-8A63A4D2CFE0}" type="pres">
      <dgm:prSet presAssocID="{3F8AA021-D5B1-1445-B76A-D48EA4F372BA}" presName="textRepeatNode" presStyleLbl="alignNode1" presStyleIdx="3" presStyleCnt="6">
        <dgm:presLayoutVars>
          <dgm:chMax val="0"/>
          <dgm:chPref val="0"/>
          <dgm:bulletEnabled val="1"/>
        </dgm:presLayoutVars>
      </dgm:prSet>
      <dgm:spPr/>
      <dgm:t>
        <a:bodyPr/>
        <a:lstStyle/>
        <a:p>
          <a:endParaRPr lang="en-US"/>
        </a:p>
      </dgm:t>
    </dgm:pt>
    <dgm:pt modelId="{78C66FD1-7586-A54F-8F76-C3067012DDE6}" type="pres">
      <dgm:prSet presAssocID="{3F8AA021-D5B1-1445-B76A-D48EA4F372BA}" presName="textaccent4" presStyleCnt="0"/>
      <dgm:spPr/>
    </dgm:pt>
    <dgm:pt modelId="{26B9B43A-8D86-CC4F-91A2-0BF548D69F24}" type="pres">
      <dgm:prSet presAssocID="{3F8AA021-D5B1-1445-B76A-D48EA4F372BA}" presName="accentRepeatNode" presStyleLbl="solidAlignAcc1" presStyleIdx="6" presStyleCnt="12"/>
      <dgm:spPr/>
    </dgm:pt>
    <dgm:pt modelId="{9D27567B-D0BA-0347-9DE6-EB631F6C6F27}" type="pres">
      <dgm:prSet presAssocID="{D8A0F7FD-7439-A642-B430-2D43A2D54A20}" presName="image4" presStyleCnt="0"/>
      <dgm:spPr/>
    </dgm:pt>
    <dgm:pt modelId="{16537ED8-23A9-C242-BCAE-EED54076D115}" type="pres">
      <dgm:prSet presAssocID="{D8A0F7FD-7439-A642-B430-2D43A2D54A20}" presName="imageRepeatNode" presStyleLbl="alignAcc1" presStyleIdx="3" presStyleCnt="6"/>
      <dgm:spPr/>
      <dgm:t>
        <a:bodyPr/>
        <a:lstStyle/>
        <a:p>
          <a:endParaRPr lang="en-US"/>
        </a:p>
      </dgm:t>
    </dgm:pt>
    <dgm:pt modelId="{E52E4B3B-78F6-F84A-BB8D-8CD1E45B3B6B}" type="pres">
      <dgm:prSet presAssocID="{D8A0F7FD-7439-A642-B430-2D43A2D54A20}" presName="imageaccent4" presStyleCnt="0"/>
      <dgm:spPr/>
    </dgm:pt>
    <dgm:pt modelId="{2C4AC353-68DB-BF45-BC0F-59561D163D79}" type="pres">
      <dgm:prSet presAssocID="{D8A0F7FD-7439-A642-B430-2D43A2D54A20}" presName="accentRepeatNode" presStyleLbl="solidAlignAcc1" presStyleIdx="7" presStyleCnt="12"/>
      <dgm:spPr/>
    </dgm:pt>
    <dgm:pt modelId="{59D042B9-88EA-F34D-BAF5-6D152D1A88F0}" type="pres">
      <dgm:prSet presAssocID="{9E07DD38-7FED-4640-9DB3-3E071854B4C4}" presName="text5" presStyleCnt="0"/>
      <dgm:spPr/>
    </dgm:pt>
    <dgm:pt modelId="{46E37F7D-CE90-3F40-BD59-60FE8581D4ED}" type="pres">
      <dgm:prSet presAssocID="{9E07DD38-7FED-4640-9DB3-3E071854B4C4}" presName="textRepeatNode" presStyleLbl="alignNode1" presStyleIdx="4" presStyleCnt="6">
        <dgm:presLayoutVars>
          <dgm:chMax val="0"/>
          <dgm:chPref val="0"/>
          <dgm:bulletEnabled val="1"/>
        </dgm:presLayoutVars>
      </dgm:prSet>
      <dgm:spPr/>
      <dgm:t>
        <a:bodyPr/>
        <a:lstStyle/>
        <a:p>
          <a:endParaRPr lang="en-US"/>
        </a:p>
      </dgm:t>
    </dgm:pt>
    <dgm:pt modelId="{A5F4935D-8DB0-EE41-80CC-50D198AFC0C5}" type="pres">
      <dgm:prSet presAssocID="{9E07DD38-7FED-4640-9DB3-3E071854B4C4}" presName="textaccent5" presStyleCnt="0"/>
      <dgm:spPr/>
    </dgm:pt>
    <dgm:pt modelId="{22C14EFE-0DE7-5D4D-8008-320A55A2C66E}" type="pres">
      <dgm:prSet presAssocID="{9E07DD38-7FED-4640-9DB3-3E071854B4C4}" presName="accentRepeatNode" presStyleLbl="solidAlignAcc1" presStyleIdx="8" presStyleCnt="12"/>
      <dgm:spPr/>
    </dgm:pt>
    <dgm:pt modelId="{20409431-A090-DC47-87DE-F6453403D194}" type="pres">
      <dgm:prSet presAssocID="{4F2A7D36-716C-7B4B-ADC4-39E16C272503}" presName="image5" presStyleCnt="0"/>
      <dgm:spPr/>
    </dgm:pt>
    <dgm:pt modelId="{C96D7479-AC59-3948-AF79-E66423E70E38}" type="pres">
      <dgm:prSet presAssocID="{4F2A7D36-716C-7B4B-ADC4-39E16C272503}" presName="imageRepeatNode" presStyleLbl="alignAcc1" presStyleIdx="4" presStyleCnt="6"/>
      <dgm:spPr/>
      <dgm:t>
        <a:bodyPr/>
        <a:lstStyle/>
        <a:p>
          <a:endParaRPr lang="en-US"/>
        </a:p>
      </dgm:t>
    </dgm:pt>
    <dgm:pt modelId="{B10B2281-29EB-D648-A171-2EEA464C4059}" type="pres">
      <dgm:prSet presAssocID="{4F2A7D36-716C-7B4B-ADC4-39E16C272503}" presName="imageaccent5" presStyleCnt="0"/>
      <dgm:spPr/>
    </dgm:pt>
    <dgm:pt modelId="{1E630D6B-01AE-4B46-A3E7-9F1875031632}" type="pres">
      <dgm:prSet presAssocID="{4F2A7D36-716C-7B4B-ADC4-39E16C272503}" presName="accentRepeatNode" presStyleLbl="solidAlignAcc1" presStyleIdx="9" presStyleCnt="12"/>
      <dgm:spPr/>
    </dgm:pt>
    <dgm:pt modelId="{1104DF61-10E1-354C-BCD2-062CA4E77A11}" type="pres">
      <dgm:prSet presAssocID="{7718A97B-4037-F943-8827-8FE496379C74}" presName="text6" presStyleCnt="0"/>
      <dgm:spPr/>
    </dgm:pt>
    <dgm:pt modelId="{8A6F9794-0ADD-8F45-B94C-48BDD8282A22}" type="pres">
      <dgm:prSet presAssocID="{7718A97B-4037-F943-8827-8FE496379C74}" presName="textRepeatNode" presStyleLbl="alignNode1" presStyleIdx="5" presStyleCnt="6">
        <dgm:presLayoutVars>
          <dgm:chMax val="0"/>
          <dgm:chPref val="0"/>
          <dgm:bulletEnabled val="1"/>
        </dgm:presLayoutVars>
      </dgm:prSet>
      <dgm:spPr/>
      <dgm:t>
        <a:bodyPr/>
        <a:lstStyle/>
        <a:p>
          <a:endParaRPr lang="en-US"/>
        </a:p>
      </dgm:t>
    </dgm:pt>
    <dgm:pt modelId="{7DA7C61A-974B-F244-A7A5-4086E86E56A7}" type="pres">
      <dgm:prSet presAssocID="{7718A97B-4037-F943-8827-8FE496379C74}" presName="textaccent6" presStyleCnt="0"/>
      <dgm:spPr/>
    </dgm:pt>
    <dgm:pt modelId="{F917A55C-EA2D-8A40-9C58-3A0DD43249B2}" type="pres">
      <dgm:prSet presAssocID="{7718A97B-4037-F943-8827-8FE496379C74}" presName="accentRepeatNode" presStyleLbl="solidAlignAcc1" presStyleIdx="10" presStyleCnt="12"/>
      <dgm:spPr/>
    </dgm:pt>
    <dgm:pt modelId="{5EC46C83-81C1-E845-9585-FD763F98C56B}" type="pres">
      <dgm:prSet presAssocID="{CFD87A18-7905-254C-85FC-E3C0E1C3D5B1}" presName="image6" presStyleCnt="0"/>
      <dgm:spPr/>
    </dgm:pt>
    <dgm:pt modelId="{D65E653D-75D5-5B40-AC37-A39072FAD332}" type="pres">
      <dgm:prSet presAssocID="{CFD87A18-7905-254C-85FC-E3C0E1C3D5B1}" presName="imageRepeatNode" presStyleLbl="alignAcc1" presStyleIdx="5" presStyleCnt="6"/>
      <dgm:spPr/>
      <dgm:t>
        <a:bodyPr/>
        <a:lstStyle/>
        <a:p>
          <a:endParaRPr lang="en-US"/>
        </a:p>
      </dgm:t>
    </dgm:pt>
    <dgm:pt modelId="{D31AC2E6-E5B4-1245-92B2-B2B946506FE8}" type="pres">
      <dgm:prSet presAssocID="{CFD87A18-7905-254C-85FC-E3C0E1C3D5B1}" presName="imageaccent6" presStyleCnt="0"/>
      <dgm:spPr/>
    </dgm:pt>
    <dgm:pt modelId="{4726130A-8616-1649-913A-4F381614B209}" type="pres">
      <dgm:prSet presAssocID="{CFD87A18-7905-254C-85FC-E3C0E1C3D5B1}" presName="accentRepeatNode" presStyleLbl="solidAlignAcc1" presStyleIdx="11" presStyleCnt="12"/>
      <dgm:spPr/>
    </dgm:pt>
  </dgm:ptLst>
  <dgm:cxnLst>
    <dgm:cxn modelId="{F6B7CE27-B4B8-9842-BECC-C683D3663CD8}" type="presOf" srcId="{8F2DD2CA-965F-D644-B540-AFF9401A67B1}" destId="{DAA3E4CE-8222-AB4C-BF26-FAC7BE155C6A}" srcOrd="0" destOrd="0" presId="urn:microsoft.com/office/officeart/2008/layout/HexagonCluster"/>
    <dgm:cxn modelId="{A13C4D62-28F3-0F4A-86A6-DBD492CB81B8}" type="presOf" srcId="{9E07DD38-7FED-4640-9DB3-3E071854B4C4}" destId="{46E37F7D-CE90-3F40-BD59-60FE8581D4ED}" srcOrd="0" destOrd="0" presId="urn:microsoft.com/office/officeart/2008/layout/HexagonCluster"/>
    <dgm:cxn modelId="{22AECC65-A694-CF47-9104-BC8863CDB252}" srcId="{8F2DD2CA-965F-D644-B540-AFF9401A67B1}" destId="{9E07DD38-7FED-4640-9DB3-3E071854B4C4}" srcOrd="4" destOrd="0" parTransId="{EBFDDC55-D4C5-9E4B-BDBB-88D6DB272FA3}" sibTransId="{4F2A7D36-716C-7B4B-ADC4-39E16C272503}"/>
    <dgm:cxn modelId="{639CACF8-AACD-1643-9E88-2FF83F64415A}" type="presOf" srcId="{2D2D9D10-2864-1947-825C-86DF279C6344}" destId="{200543C5-FA14-5A49-BAD9-8FE623124FF5}" srcOrd="0" destOrd="0" presId="urn:microsoft.com/office/officeart/2008/layout/HexagonCluster"/>
    <dgm:cxn modelId="{0A2DD481-161C-E74C-9B8D-2D0E92A402E9}" type="presOf" srcId="{3AA4BB95-9690-AB45-8C25-EC4B10009F22}" destId="{F8077BD1-A27B-ED4A-9FBE-69B2809A7720}" srcOrd="0" destOrd="0" presId="urn:microsoft.com/office/officeart/2008/layout/HexagonCluster"/>
    <dgm:cxn modelId="{B891F495-E0FD-EE4D-9A78-0631E316C8F8}" srcId="{8F2DD2CA-965F-D644-B540-AFF9401A67B1}" destId="{63FAB95F-B5DA-C64F-B3BB-AE58C4000676}" srcOrd="1" destOrd="0" parTransId="{73D30988-78A3-144F-AB6F-A27DC9D0A956}" sibTransId="{03472813-7CB9-E94D-A11E-FB300E9AC741}"/>
    <dgm:cxn modelId="{A74F842D-D0EF-BE45-AA82-AE566A04F096}" type="presOf" srcId="{03472813-7CB9-E94D-A11E-FB300E9AC741}" destId="{8722189C-F86D-7849-B2AD-F4503B6C20B4}" srcOrd="0" destOrd="0" presId="urn:microsoft.com/office/officeart/2008/layout/HexagonCluster"/>
    <dgm:cxn modelId="{F772B5A2-BD95-D549-8954-A43FB456E014}" type="presOf" srcId="{70682D26-1D86-0646-868D-2D74CA05629C}" destId="{A7CA0BAB-FB41-0B40-98F7-2B3A59272D83}" srcOrd="0" destOrd="0" presId="urn:microsoft.com/office/officeart/2008/layout/HexagonCluster"/>
    <dgm:cxn modelId="{48B2062B-71B8-C140-B3A9-D22B348060AF}" type="presOf" srcId="{0FD5B19E-1379-8A4E-B758-836A76B93E50}" destId="{14871765-E8BB-1F4A-A367-13F8279B2085}" srcOrd="0" destOrd="0" presId="urn:microsoft.com/office/officeart/2008/layout/HexagonCluster"/>
    <dgm:cxn modelId="{6B610859-7436-B745-B31D-54B6CBA33CF6}" type="presOf" srcId="{D8A0F7FD-7439-A642-B430-2D43A2D54A20}" destId="{16537ED8-23A9-C242-BCAE-EED54076D115}" srcOrd="0" destOrd="0" presId="urn:microsoft.com/office/officeart/2008/layout/HexagonCluster"/>
    <dgm:cxn modelId="{96F02E97-A3D5-194A-92A8-47D4D26F827C}" srcId="{8F2DD2CA-965F-D644-B540-AFF9401A67B1}" destId="{7718A97B-4037-F943-8827-8FE496379C74}" srcOrd="5" destOrd="0" parTransId="{0C44DF1D-8BA4-7C4F-AAEF-C1A4D705F4F3}" sibTransId="{CFD87A18-7905-254C-85FC-E3C0E1C3D5B1}"/>
    <dgm:cxn modelId="{A570479D-8B9D-6441-BBEA-24DB10D96317}" type="presOf" srcId="{3F8AA021-D5B1-1445-B76A-D48EA4F372BA}" destId="{EA46D4C9-A7CE-784B-BDF6-8A63A4D2CFE0}" srcOrd="0" destOrd="0" presId="urn:microsoft.com/office/officeart/2008/layout/HexagonCluster"/>
    <dgm:cxn modelId="{F08CC63F-4599-6440-850F-3F2943866B1E}" type="presOf" srcId="{7718A97B-4037-F943-8827-8FE496379C74}" destId="{8A6F9794-0ADD-8F45-B94C-48BDD8282A22}" srcOrd="0" destOrd="0" presId="urn:microsoft.com/office/officeart/2008/layout/HexagonCluster"/>
    <dgm:cxn modelId="{A2A48AD1-66CF-884F-9089-5642A2AFCE9A}" type="presOf" srcId="{63FAB95F-B5DA-C64F-B3BB-AE58C4000676}" destId="{87A7994A-6701-D44E-B46A-8C620054712A}" srcOrd="0" destOrd="0" presId="urn:microsoft.com/office/officeart/2008/layout/HexagonCluster"/>
    <dgm:cxn modelId="{9FAEECBC-4E16-3B4F-84B3-96F9F5E6EBD3}" type="presOf" srcId="{4F2A7D36-716C-7B4B-ADC4-39E16C272503}" destId="{C96D7479-AC59-3948-AF79-E66423E70E38}" srcOrd="0" destOrd="0" presId="urn:microsoft.com/office/officeart/2008/layout/HexagonCluster"/>
    <dgm:cxn modelId="{043710FB-0B5B-054C-9125-2DB46410D2C4}" srcId="{8F2DD2CA-965F-D644-B540-AFF9401A67B1}" destId="{70682D26-1D86-0646-868D-2D74CA05629C}" srcOrd="2" destOrd="0" parTransId="{32AF888F-35DB-9645-BFA6-71666D7153BC}" sibTransId="{0FD5B19E-1379-8A4E-B758-836A76B93E50}"/>
    <dgm:cxn modelId="{D291583D-B016-2F4A-BA37-8BFDA3F1A346}" srcId="{8F2DD2CA-965F-D644-B540-AFF9401A67B1}" destId="{2D2D9D10-2864-1947-825C-86DF279C6344}" srcOrd="0" destOrd="0" parTransId="{785B520B-5975-7743-8458-6CCE0DA9AD7E}" sibTransId="{3AA4BB95-9690-AB45-8C25-EC4B10009F22}"/>
    <dgm:cxn modelId="{DBEAC8D3-2AF4-9340-9035-8CB64F001A59}" srcId="{8F2DD2CA-965F-D644-B540-AFF9401A67B1}" destId="{3F8AA021-D5B1-1445-B76A-D48EA4F372BA}" srcOrd="3" destOrd="0" parTransId="{A48CA715-4718-DD45-B9BB-467B30CB4AE8}" sibTransId="{D8A0F7FD-7439-A642-B430-2D43A2D54A20}"/>
    <dgm:cxn modelId="{2B3FA59B-3A34-9844-936B-3C0474972895}" type="presOf" srcId="{CFD87A18-7905-254C-85FC-E3C0E1C3D5B1}" destId="{D65E653D-75D5-5B40-AC37-A39072FAD332}" srcOrd="0" destOrd="0" presId="urn:microsoft.com/office/officeart/2008/layout/HexagonCluster"/>
    <dgm:cxn modelId="{81F94CBD-D46C-4344-8713-E40CB1742C91}" type="presParOf" srcId="{DAA3E4CE-8222-AB4C-BF26-FAC7BE155C6A}" destId="{40E81A8E-46CB-0A4F-9DE1-174F2C3DF0E2}" srcOrd="0" destOrd="0" presId="urn:microsoft.com/office/officeart/2008/layout/HexagonCluster"/>
    <dgm:cxn modelId="{D813364E-336D-C546-89C5-C9FFF493EFC6}" type="presParOf" srcId="{40E81A8E-46CB-0A4F-9DE1-174F2C3DF0E2}" destId="{200543C5-FA14-5A49-BAD9-8FE623124FF5}" srcOrd="0" destOrd="0" presId="urn:microsoft.com/office/officeart/2008/layout/HexagonCluster"/>
    <dgm:cxn modelId="{C75D45E4-EDA3-3A43-8CC1-91162CAE25DA}" type="presParOf" srcId="{DAA3E4CE-8222-AB4C-BF26-FAC7BE155C6A}" destId="{37B116B3-6E94-A547-8D79-0BAB0378D1C4}" srcOrd="1" destOrd="0" presId="urn:microsoft.com/office/officeart/2008/layout/HexagonCluster"/>
    <dgm:cxn modelId="{309A9526-689C-174B-BCAC-FC7BE327136F}" type="presParOf" srcId="{37B116B3-6E94-A547-8D79-0BAB0378D1C4}" destId="{F3A3FE74-969B-2D40-952C-B0E82C565DB3}" srcOrd="0" destOrd="0" presId="urn:microsoft.com/office/officeart/2008/layout/HexagonCluster"/>
    <dgm:cxn modelId="{67848511-1C58-0E4B-85C5-DAB84F2A7CC4}" type="presParOf" srcId="{DAA3E4CE-8222-AB4C-BF26-FAC7BE155C6A}" destId="{B574BB25-5A9E-E84D-A807-A28859021EDB}" srcOrd="2" destOrd="0" presId="urn:microsoft.com/office/officeart/2008/layout/HexagonCluster"/>
    <dgm:cxn modelId="{D95400C8-B4EC-154B-AA75-5A31E6387F82}" type="presParOf" srcId="{B574BB25-5A9E-E84D-A807-A28859021EDB}" destId="{F8077BD1-A27B-ED4A-9FBE-69B2809A7720}" srcOrd="0" destOrd="0" presId="urn:microsoft.com/office/officeart/2008/layout/HexagonCluster"/>
    <dgm:cxn modelId="{B2D6846C-1B29-8B48-80CD-D4B870FFC018}" type="presParOf" srcId="{DAA3E4CE-8222-AB4C-BF26-FAC7BE155C6A}" destId="{66056D36-E121-8742-977B-C81B23D4FD3C}" srcOrd="3" destOrd="0" presId="urn:microsoft.com/office/officeart/2008/layout/HexagonCluster"/>
    <dgm:cxn modelId="{1A27A24B-929E-9F47-A4D6-1B1BDDBBE9E1}" type="presParOf" srcId="{66056D36-E121-8742-977B-C81B23D4FD3C}" destId="{D3B13B95-7467-9D4D-A61B-DC2EDE0AADAB}" srcOrd="0" destOrd="0" presId="urn:microsoft.com/office/officeart/2008/layout/HexagonCluster"/>
    <dgm:cxn modelId="{AE2ACE9C-F02B-5848-BCF5-68210FBEED37}" type="presParOf" srcId="{DAA3E4CE-8222-AB4C-BF26-FAC7BE155C6A}" destId="{1315DFBD-03FB-8343-927C-7F36BC2CC0B9}" srcOrd="4" destOrd="0" presId="urn:microsoft.com/office/officeart/2008/layout/HexagonCluster"/>
    <dgm:cxn modelId="{31EAB623-4012-B145-9F66-95ED4C2318AC}" type="presParOf" srcId="{1315DFBD-03FB-8343-927C-7F36BC2CC0B9}" destId="{87A7994A-6701-D44E-B46A-8C620054712A}" srcOrd="0" destOrd="0" presId="urn:microsoft.com/office/officeart/2008/layout/HexagonCluster"/>
    <dgm:cxn modelId="{D9E4D0E6-D2B9-CB4A-A548-C5DC86EDC488}" type="presParOf" srcId="{DAA3E4CE-8222-AB4C-BF26-FAC7BE155C6A}" destId="{B65EDFEA-D7B1-CA4A-A25E-CDB9A65BECD6}" srcOrd="5" destOrd="0" presId="urn:microsoft.com/office/officeart/2008/layout/HexagonCluster"/>
    <dgm:cxn modelId="{BF8F4E01-071C-4E40-BD97-C74A757FB2C6}" type="presParOf" srcId="{B65EDFEA-D7B1-CA4A-A25E-CDB9A65BECD6}" destId="{BCFB7669-1555-014E-BAD4-D773D6ABE546}" srcOrd="0" destOrd="0" presId="urn:microsoft.com/office/officeart/2008/layout/HexagonCluster"/>
    <dgm:cxn modelId="{B356A445-BFB8-2246-AB27-390D753877C5}" type="presParOf" srcId="{DAA3E4CE-8222-AB4C-BF26-FAC7BE155C6A}" destId="{D10B759F-34B7-2F4E-8F54-059586660B26}" srcOrd="6" destOrd="0" presId="urn:microsoft.com/office/officeart/2008/layout/HexagonCluster"/>
    <dgm:cxn modelId="{ECB427C8-1E82-EA4C-9498-FC46A519D46D}" type="presParOf" srcId="{D10B759F-34B7-2F4E-8F54-059586660B26}" destId="{8722189C-F86D-7849-B2AD-F4503B6C20B4}" srcOrd="0" destOrd="0" presId="urn:microsoft.com/office/officeart/2008/layout/HexagonCluster"/>
    <dgm:cxn modelId="{FD4D662E-E9EC-E54C-A322-CE7AE6D42C20}" type="presParOf" srcId="{DAA3E4CE-8222-AB4C-BF26-FAC7BE155C6A}" destId="{D539BED1-2601-7048-8CDF-F122CFB1B143}" srcOrd="7" destOrd="0" presId="urn:microsoft.com/office/officeart/2008/layout/HexagonCluster"/>
    <dgm:cxn modelId="{CBBA45A8-6B35-1545-BECD-C8BA44BCE2C9}" type="presParOf" srcId="{D539BED1-2601-7048-8CDF-F122CFB1B143}" destId="{D5E97E36-C037-5F44-A5FD-2292122BFCB9}" srcOrd="0" destOrd="0" presId="urn:microsoft.com/office/officeart/2008/layout/HexagonCluster"/>
    <dgm:cxn modelId="{A4B3006A-6027-944D-9C91-F1DCEED79243}" type="presParOf" srcId="{DAA3E4CE-8222-AB4C-BF26-FAC7BE155C6A}" destId="{5912E547-38D4-B545-A2F9-D2C64FF61E5C}" srcOrd="8" destOrd="0" presId="urn:microsoft.com/office/officeart/2008/layout/HexagonCluster"/>
    <dgm:cxn modelId="{9E8ED24F-6D16-614B-B714-3322C1C23DC7}" type="presParOf" srcId="{5912E547-38D4-B545-A2F9-D2C64FF61E5C}" destId="{A7CA0BAB-FB41-0B40-98F7-2B3A59272D83}" srcOrd="0" destOrd="0" presId="urn:microsoft.com/office/officeart/2008/layout/HexagonCluster"/>
    <dgm:cxn modelId="{9B3068F5-B32E-304E-827A-B57D497CA630}" type="presParOf" srcId="{DAA3E4CE-8222-AB4C-BF26-FAC7BE155C6A}" destId="{1BDF4C87-4A9B-AF46-B835-B422E750C43E}" srcOrd="9" destOrd="0" presId="urn:microsoft.com/office/officeart/2008/layout/HexagonCluster"/>
    <dgm:cxn modelId="{BC5B937F-6D3B-DC41-9AC8-98F044252F76}" type="presParOf" srcId="{1BDF4C87-4A9B-AF46-B835-B422E750C43E}" destId="{3393222F-1309-0045-B698-8F4E145A7A3D}" srcOrd="0" destOrd="0" presId="urn:microsoft.com/office/officeart/2008/layout/HexagonCluster"/>
    <dgm:cxn modelId="{E2FFD271-8DE7-C04D-9916-30FB22AC7942}" type="presParOf" srcId="{DAA3E4CE-8222-AB4C-BF26-FAC7BE155C6A}" destId="{D0316380-B351-2040-8295-7981C8820F6E}" srcOrd="10" destOrd="0" presId="urn:microsoft.com/office/officeart/2008/layout/HexagonCluster"/>
    <dgm:cxn modelId="{61949764-0EA7-2848-AD44-F56EAD7F5195}" type="presParOf" srcId="{D0316380-B351-2040-8295-7981C8820F6E}" destId="{14871765-E8BB-1F4A-A367-13F8279B2085}" srcOrd="0" destOrd="0" presId="urn:microsoft.com/office/officeart/2008/layout/HexagonCluster"/>
    <dgm:cxn modelId="{45185AA9-FFA2-4449-944C-0880349D6A20}" type="presParOf" srcId="{DAA3E4CE-8222-AB4C-BF26-FAC7BE155C6A}" destId="{60F7E5E6-AF98-7C46-8D30-CA2FA0C8C5EE}" srcOrd="11" destOrd="0" presId="urn:microsoft.com/office/officeart/2008/layout/HexagonCluster"/>
    <dgm:cxn modelId="{7C289A48-5A69-804C-AE8E-200B87F250FE}" type="presParOf" srcId="{60F7E5E6-AF98-7C46-8D30-CA2FA0C8C5EE}" destId="{E6111638-A164-FB42-A076-8F6A78D5CC03}" srcOrd="0" destOrd="0" presId="urn:microsoft.com/office/officeart/2008/layout/HexagonCluster"/>
    <dgm:cxn modelId="{08B81717-4ADA-C644-BF7E-858534F17775}" type="presParOf" srcId="{DAA3E4CE-8222-AB4C-BF26-FAC7BE155C6A}" destId="{DFF38F2B-E7DC-5B4C-8524-E82DD77FE525}" srcOrd="12" destOrd="0" presId="urn:microsoft.com/office/officeart/2008/layout/HexagonCluster"/>
    <dgm:cxn modelId="{2575FD56-DF6C-404C-B49E-A8FF3406DCD6}" type="presParOf" srcId="{DFF38F2B-E7DC-5B4C-8524-E82DD77FE525}" destId="{EA46D4C9-A7CE-784B-BDF6-8A63A4D2CFE0}" srcOrd="0" destOrd="0" presId="urn:microsoft.com/office/officeart/2008/layout/HexagonCluster"/>
    <dgm:cxn modelId="{1699D949-FBAE-4C40-BB37-E7B0272143A8}" type="presParOf" srcId="{DAA3E4CE-8222-AB4C-BF26-FAC7BE155C6A}" destId="{78C66FD1-7586-A54F-8F76-C3067012DDE6}" srcOrd="13" destOrd="0" presId="urn:microsoft.com/office/officeart/2008/layout/HexagonCluster"/>
    <dgm:cxn modelId="{016631DF-F851-2848-81E2-CFF25FD1D418}" type="presParOf" srcId="{78C66FD1-7586-A54F-8F76-C3067012DDE6}" destId="{26B9B43A-8D86-CC4F-91A2-0BF548D69F24}" srcOrd="0" destOrd="0" presId="urn:microsoft.com/office/officeart/2008/layout/HexagonCluster"/>
    <dgm:cxn modelId="{B4C01F94-DC34-554A-85D8-51316D62F2C8}" type="presParOf" srcId="{DAA3E4CE-8222-AB4C-BF26-FAC7BE155C6A}" destId="{9D27567B-D0BA-0347-9DE6-EB631F6C6F27}" srcOrd="14" destOrd="0" presId="urn:microsoft.com/office/officeart/2008/layout/HexagonCluster"/>
    <dgm:cxn modelId="{DDE217D2-9872-6D40-98C8-C4F93F0C983B}" type="presParOf" srcId="{9D27567B-D0BA-0347-9DE6-EB631F6C6F27}" destId="{16537ED8-23A9-C242-BCAE-EED54076D115}" srcOrd="0" destOrd="0" presId="urn:microsoft.com/office/officeart/2008/layout/HexagonCluster"/>
    <dgm:cxn modelId="{9ECF588E-C183-C44C-82C1-70A7E2FCBD35}" type="presParOf" srcId="{DAA3E4CE-8222-AB4C-BF26-FAC7BE155C6A}" destId="{E52E4B3B-78F6-F84A-BB8D-8CD1E45B3B6B}" srcOrd="15" destOrd="0" presId="urn:microsoft.com/office/officeart/2008/layout/HexagonCluster"/>
    <dgm:cxn modelId="{A3B2BC6F-C11C-E04B-AEFC-DDB8FFDE1CB3}" type="presParOf" srcId="{E52E4B3B-78F6-F84A-BB8D-8CD1E45B3B6B}" destId="{2C4AC353-68DB-BF45-BC0F-59561D163D79}" srcOrd="0" destOrd="0" presId="urn:microsoft.com/office/officeart/2008/layout/HexagonCluster"/>
    <dgm:cxn modelId="{33D6D2E8-885D-0D43-AA18-96ACE367E632}" type="presParOf" srcId="{DAA3E4CE-8222-AB4C-BF26-FAC7BE155C6A}" destId="{59D042B9-88EA-F34D-BAF5-6D152D1A88F0}" srcOrd="16" destOrd="0" presId="urn:microsoft.com/office/officeart/2008/layout/HexagonCluster"/>
    <dgm:cxn modelId="{EF6BB385-5A38-B940-B1CF-68CEC6FA88ED}" type="presParOf" srcId="{59D042B9-88EA-F34D-BAF5-6D152D1A88F0}" destId="{46E37F7D-CE90-3F40-BD59-60FE8581D4ED}" srcOrd="0" destOrd="0" presId="urn:microsoft.com/office/officeart/2008/layout/HexagonCluster"/>
    <dgm:cxn modelId="{1A3CBF5A-2827-4C46-8492-01197136C856}" type="presParOf" srcId="{DAA3E4CE-8222-AB4C-BF26-FAC7BE155C6A}" destId="{A5F4935D-8DB0-EE41-80CC-50D198AFC0C5}" srcOrd="17" destOrd="0" presId="urn:microsoft.com/office/officeart/2008/layout/HexagonCluster"/>
    <dgm:cxn modelId="{C766C098-AB33-CE40-8AB4-0161C24C142B}" type="presParOf" srcId="{A5F4935D-8DB0-EE41-80CC-50D198AFC0C5}" destId="{22C14EFE-0DE7-5D4D-8008-320A55A2C66E}" srcOrd="0" destOrd="0" presId="urn:microsoft.com/office/officeart/2008/layout/HexagonCluster"/>
    <dgm:cxn modelId="{B6E8A361-3ABB-5847-94D7-3DC7C6436BF1}" type="presParOf" srcId="{DAA3E4CE-8222-AB4C-BF26-FAC7BE155C6A}" destId="{20409431-A090-DC47-87DE-F6453403D194}" srcOrd="18" destOrd="0" presId="urn:microsoft.com/office/officeart/2008/layout/HexagonCluster"/>
    <dgm:cxn modelId="{580CDF4D-442A-AB46-A7B0-FDBA0781A6F2}" type="presParOf" srcId="{20409431-A090-DC47-87DE-F6453403D194}" destId="{C96D7479-AC59-3948-AF79-E66423E70E38}" srcOrd="0" destOrd="0" presId="urn:microsoft.com/office/officeart/2008/layout/HexagonCluster"/>
    <dgm:cxn modelId="{2D957025-C9F1-2E43-A2CC-08A81CB08AFD}" type="presParOf" srcId="{DAA3E4CE-8222-AB4C-BF26-FAC7BE155C6A}" destId="{B10B2281-29EB-D648-A171-2EEA464C4059}" srcOrd="19" destOrd="0" presId="urn:microsoft.com/office/officeart/2008/layout/HexagonCluster"/>
    <dgm:cxn modelId="{1BA2E0B2-2D7D-744A-844A-11E9F7198902}" type="presParOf" srcId="{B10B2281-29EB-D648-A171-2EEA464C4059}" destId="{1E630D6B-01AE-4B46-A3E7-9F1875031632}" srcOrd="0" destOrd="0" presId="urn:microsoft.com/office/officeart/2008/layout/HexagonCluster"/>
    <dgm:cxn modelId="{7B5E7767-B605-F845-A6C7-73E67B4C8438}" type="presParOf" srcId="{DAA3E4CE-8222-AB4C-BF26-FAC7BE155C6A}" destId="{1104DF61-10E1-354C-BCD2-062CA4E77A11}" srcOrd="20" destOrd="0" presId="urn:microsoft.com/office/officeart/2008/layout/HexagonCluster"/>
    <dgm:cxn modelId="{0F64F79A-8F23-254E-8C2B-6813E07C96ED}" type="presParOf" srcId="{1104DF61-10E1-354C-BCD2-062CA4E77A11}" destId="{8A6F9794-0ADD-8F45-B94C-48BDD8282A22}" srcOrd="0" destOrd="0" presId="urn:microsoft.com/office/officeart/2008/layout/HexagonCluster"/>
    <dgm:cxn modelId="{E35D12DF-09C0-8748-A5F5-EBCEE6C887C4}" type="presParOf" srcId="{DAA3E4CE-8222-AB4C-BF26-FAC7BE155C6A}" destId="{7DA7C61A-974B-F244-A7A5-4086E86E56A7}" srcOrd="21" destOrd="0" presId="urn:microsoft.com/office/officeart/2008/layout/HexagonCluster"/>
    <dgm:cxn modelId="{B53D86F9-64D7-2644-AAE1-4B76C1509873}" type="presParOf" srcId="{7DA7C61A-974B-F244-A7A5-4086E86E56A7}" destId="{F917A55C-EA2D-8A40-9C58-3A0DD43249B2}" srcOrd="0" destOrd="0" presId="urn:microsoft.com/office/officeart/2008/layout/HexagonCluster"/>
    <dgm:cxn modelId="{31C027EF-669A-D943-9243-E8AA5C541D3B}" type="presParOf" srcId="{DAA3E4CE-8222-AB4C-BF26-FAC7BE155C6A}" destId="{5EC46C83-81C1-E845-9585-FD763F98C56B}" srcOrd="22" destOrd="0" presId="urn:microsoft.com/office/officeart/2008/layout/HexagonCluster"/>
    <dgm:cxn modelId="{80BEAC38-D96A-DD46-9ED0-89053E055B31}" type="presParOf" srcId="{5EC46C83-81C1-E845-9585-FD763F98C56B}" destId="{D65E653D-75D5-5B40-AC37-A39072FAD332}" srcOrd="0" destOrd="0" presId="urn:microsoft.com/office/officeart/2008/layout/HexagonCluster"/>
    <dgm:cxn modelId="{870E612C-DE35-3747-8C72-2107D5C8BA1D}" type="presParOf" srcId="{DAA3E4CE-8222-AB4C-BF26-FAC7BE155C6A}" destId="{D31AC2E6-E5B4-1245-92B2-B2B946506FE8}" srcOrd="23" destOrd="0" presId="urn:microsoft.com/office/officeart/2008/layout/HexagonCluster"/>
    <dgm:cxn modelId="{F37F3431-AADA-824B-9C35-FE001AB1DB48}" type="presParOf" srcId="{D31AC2E6-E5B4-1245-92B2-B2B946506FE8}" destId="{4726130A-8616-1649-913A-4F381614B20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543C5-FA14-5A49-BAD9-8FE623124FF5}">
      <dsp:nvSpPr>
        <dsp:cNvPr id="0" name=""/>
        <dsp:cNvSpPr/>
      </dsp:nvSpPr>
      <dsp:spPr>
        <a:xfrm>
          <a:off x="1464664" y="2604186"/>
          <a:ext cx="1702006" cy="1461487"/>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1590" rIns="0" bIns="21590" numCol="1" spcCol="1270" anchor="ctr" anchorCtr="0">
          <a:noAutofit/>
        </a:bodyPr>
        <a:lstStyle/>
        <a:p>
          <a:pPr lvl="0" algn="ctr" defTabSz="755650" rtl="0">
            <a:lnSpc>
              <a:spcPct val="90000"/>
            </a:lnSpc>
            <a:spcBef>
              <a:spcPct val="0"/>
            </a:spcBef>
            <a:spcAft>
              <a:spcPct val="35000"/>
            </a:spcAft>
          </a:pPr>
          <a:r>
            <a:rPr lang="en-US" sz="1700" kern="1200" dirty="0" smtClean="0"/>
            <a:t>Self Paced Tutorials</a:t>
          </a:r>
          <a:endParaRPr lang="en-US" sz="1700" kern="1200" dirty="0"/>
        </a:p>
      </dsp:txBody>
      <dsp:txXfrm>
        <a:off x="1728288" y="2830556"/>
        <a:ext cx="1174758" cy="1008747"/>
      </dsp:txXfrm>
    </dsp:sp>
    <dsp:sp modelId="{F3A3FE74-969B-2D40-952C-B0E82C565DB3}">
      <dsp:nvSpPr>
        <dsp:cNvPr id="0" name=""/>
        <dsp:cNvSpPr/>
      </dsp:nvSpPr>
      <dsp:spPr>
        <a:xfrm>
          <a:off x="1505274" y="3257761"/>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077BD1-A27B-ED4A-9FBE-69B2809A7720}">
      <dsp:nvSpPr>
        <dsp:cNvPr id="0" name=""/>
        <dsp:cNvSpPr/>
      </dsp:nvSpPr>
      <dsp:spPr>
        <a:xfrm>
          <a:off x="0" y="1796274"/>
          <a:ext cx="1702006" cy="146148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3B13B95-7467-9D4D-A61B-DC2EDE0AADAB}">
      <dsp:nvSpPr>
        <dsp:cNvPr id="0" name=""/>
        <dsp:cNvSpPr/>
      </dsp:nvSpPr>
      <dsp:spPr>
        <a:xfrm>
          <a:off x="1165955" y="3063900"/>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A7994A-6701-D44E-B46A-8C620054712A}">
      <dsp:nvSpPr>
        <dsp:cNvPr id="0" name=""/>
        <dsp:cNvSpPr/>
      </dsp:nvSpPr>
      <dsp:spPr>
        <a:xfrm>
          <a:off x="2929328" y="1792039"/>
          <a:ext cx="1702006" cy="1461487"/>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en-US" sz="1700" kern="1200" dirty="0" smtClean="0"/>
            <a:t>Teaching Data Subsets</a:t>
          </a:r>
          <a:endParaRPr lang="en-US" sz="1700" kern="1200" dirty="0"/>
        </a:p>
      </dsp:txBody>
      <dsp:txXfrm>
        <a:off x="3192952" y="2018409"/>
        <a:ext cx="1174758" cy="1008747"/>
      </dsp:txXfrm>
    </dsp:sp>
    <dsp:sp modelId="{BCFB7669-1555-014E-BAD4-D773D6ABE546}">
      <dsp:nvSpPr>
        <dsp:cNvPr id="0" name=""/>
        <dsp:cNvSpPr/>
      </dsp:nvSpPr>
      <dsp:spPr>
        <a:xfrm>
          <a:off x="4100698" y="3055901"/>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22189C-F86D-7849-B2AD-F4503B6C20B4}">
      <dsp:nvSpPr>
        <dsp:cNvPr id="0" name=""/>
        <dsp:cNvSpPr/>
      </dsp:nvSpPr>
      <dsp:spPr>
        <a:xfrm>
          <a:off x="4393090" y="2601363"/>
          <a:ext cx="1702006" cy="146148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E97E36-C037-5F44-A5FD-2292122BFCB9}">
      <dsp:nvSpPr>
        <dsp:cNvPr id="0" name=""/>
        <dsp:cNvSpPr/>
      </dsp:nvSpPr>
      <dsp:spPr>
        <a:xfrm>
          <a:off x="4434602" y="3251645"/>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7CA0BAB-FB41-0B40-98F7-2B3A59272D83}">
      <dsp:nvSpPr>
        <dsp:cNvPr id="0" name=""/>
        <dsp:cNvSpPr/>
      </dsp:nvSpPr>
      <dsp:spPr>
        <a:xfrm>
          <a:off x="1464664" y="988833"/>
          <a:ext cx="1702006" cy="1461487"/>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1590" rIns="0" bIns="21590" numCol="1" spcCol="1270" anchor="ctr" anchorCtr="0">
          <a:noAutofit/>
        </a:bodyPr>
        <a:lstStyle/>
        <a:p>
          <a:pPr lvl="0" algn="ctr" defTabSz="755650" rtl="0">
            <a:lnSpc>
              <a:spcPct val="90000"/>
            </a:lnSpc>
            <a:spcBef>
              <a:spcPct val="0"/>
            </a:spcBef>
            <a:spcAft>
              <a:spcPct val="35000"/>
            </a:spcAft>
          </a:pPr>
          <a:r>
            <a:rPr lang="en-US" sz="1700" kern="1200" dirty="0" smtClean="0"/>
            <a:t>Teaching Modules</a:t>
          </a:r>
          <a:endParaRPr lang="en-US" sz="1700" kern="1200" dirty="0"/>
        </a:p>
      </dsp:txBody>
      <dsp:txXfrm>
        <a:off x="1728288" y="1215203"/>
        <a:ext cx="1174758" cy="1008747"/>
      </dsp:txXfrm>
    </dsp:sp>
    <dsp:sp modelId="{3393222F-1309-0045-B698-8F4E145A7A3D}">
      <dsp:nvSpPr>
        <dsp:cNvPr id="0" name=""/>
        <dsp:cNvSpPr/>
      </dsp:nvSpPr>
      <dsp:spPr>
        <a:xfrm>
          <a:off x="2630619" y="1016595"/>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4871765-E8BB-1F4A-A367-13F8279B2085}">
      <dsp:nvSpPr>
        <dsp:cNvPr id="0" name=""/>
        <dsp:cNvSpPr/>
      </dsp:nvSpPr>
      <dsp:spPr>
        <a:xfrm>
          <a:off x="2929328" y="176216"/>
          <a:ext cx="1702006" cy="146148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2000" r="-92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6111638-A164-FB42-A076-8F6A78D5CC03}">
      <dsp:nvSpPr>
        <dsp:cNvPr id="0" name=""/>
        <dsp:cNvSpPr/>
      </dsp:nvSpPr>
      <dsp:spPr>
        <a:xfrm>
          <a:off x="2977157" y="823675"/>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46D4C9-A7CE-784B-BDF6-8A63A4D2CFE0}">
      <dsp:nvSpPr>
        <dsp:cNvPr id="0" name=""/>
        <dsp:cNvSpPr/>
      </dsp:nvSpPr>
      <dsp:spPr>
        <a:xfrm>
          <a:off x="4393090" y="985539"/>
          <a:ext cx="1702006" cy="1461487"/>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1590" rIns="0" bIns="21590" numCol="1" spcCol="1270" anchor="ctr" anchorCtr="0">
          <a:noAutofit/>
        </a:bodyPr>
        <a:lstStyle/>
        <a:p>
          <a:pPr lvl="0" algn="ctr" defTabSz="755650" rtl="0">
            <a:lnSpc>
              <a:spcPct val="90000"/>
            </a:lnSpc>
            <a:spcBef>
              <a:spcPct val="0"/>
            </a:spcBef>
            <a:spcAft>
              <a:spcPct val="35000"/>
            </a:spcAft>
          </a:pPr>
          <a:r>
            <a:rPr lang="en-US" sz="1700" kern="1200" dirty="0" smtClean="0"/>
            <a:t>Data Workshops</a:t>
          </a:r>
          <a:endParaRPr lang="en-US" sz="1700" kern="1200" dirty="0"/>
        </a:p>
      </dsp:txBody>
      <dsp:txXfrm>
        <a:off x="4656714" y="1211909"/>
        <a:ext cx="1174758" cy="1008747"/>
      </dsp:txXfrm>
    </dsp:sp>
    <dsp:sp modelId="{26B9B43A-8D86-CC4F-91A2-0BF548D69F24}">
      <dsp:nvSpPr>
        <dsp:cNvPr id="0" name=""/>
        <dsp:cNvSpPr/>
      </dsp:nvSpPr>
      <dsp:spPr>
        <a:xfrm>
          <a:off x="5865876" y="1632998"/>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6537ED8-23A9-C242-BCAE-EED54076D115}">
      <dsp:nvSpPr>
        <dsp:cNvPr id="0" name=""/>
        <dsp:cNvSpPr/>
      </dsp:nvSpPr>
      <dsp:spPr>
        <a:xfrm>
          <a:off x="5857754" y="1807097"/>
          <a:ext cx="1702006" cy="146148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C4AC353-68DB-BF45-BC0F-59561D163D79}">
      <dsp:nvSpPr>
        <dsp:cNvPr id="0" name=""/>
        <dsp:cNvSpPr/>
      </dsp:nvSpPr>
      <dsp:spPr>
        <a:xfrm>
          <a:off x="6189853" y="1833447"/>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6E37F7D-CE90-3F40-BD59-60FE8581D4ED}">
      <dsp:nvSpPr>
        <dsp:cNvPr id="0" name=""/>
        <dsp:cNvSpPr/>
      </dsp:nvSpPr>
      <dsp:spPr>
        <a:xfrm>
          <a:off x="5857754" y="191744"/>
          <a:ext cx="1702006" cy="1461487"/>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1590" rIns="0" bIns="21590" numCol="1" spcCol="1270" anchor="ctr" anchorCtr="0">
          <a:noAutofit/>
        </a:bodyPr>
        <a:lstStyle/>
        <a:p>
          <a:pPr lvl="0" algn="ctr" defTabSz="755650" rtl="0">
            <a:lnSpc>
              <a:spcPct val="90000"/>
            </a:lnSpc>
            <a:spcBef>
              <a:spcPct val="0"/>
            </a:spcBef>
            <a:spcAft>
              <a:spcPct val="35000"/>
            </a:spcAft>
          </a:pPr>
          <a:r>
            <a:rPr lang="en-US" sz="1700" kern="1200" dirty="0" smtClean="0"/>
            <a:t>Programs Summer Institute, Internship</a:t>
          </a:r>
          <a:endParaRPr lang="en-US" sz="1700" kern="1200" dirty="0"/>
        </a:p>
      </dsp:txBody>
      <dsp:txXfrm>
        <a:off x="6121378" y="418114"/>
        <a:ext cx="1174758" cy="1008747"/>
      </dsp:txXfrm>
    </dsp:sp>
    <dsp:sp modelId="{22C14EFE-0DE7-5D4D-8008-320A55A2C66E}">
      <dsp:nvSpPr>
        <dsp:cNvPr id="0" name=""/>
        <dsp:cNvSpPr/>
      </dsp:nvSpPr>
      <dsp:spPr>
        <a:xfrm>
          <a:off x="7330540" y="846731"/>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96D7479-AC59-3948-AF79-E66423E70E38}">
      <dsp:nvSpPr>
        <dsp:cNvPr id="0" name=""/>
        <dsp:cNvSpPr/>
      </dsp:nvSpPr>
      <dsp:spPr>
        <a:xfrm>
          <a:off x="7322418" y="1007184"/>
          <a:ext cx="1702006" cy="1461487"/>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000" r="-7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630D6B-01AE-4B46-A3E7-9F1875031632}">
      <dsp:nvSpPr>
        <dsp:cNvPr id="0" name=""/>
        <dsp:cNvSpPr/>
      </dsp:nvSpPr>
      <dsp:spPr>
        <a:xfrm>
          <a:off x="7661736" y="1039651"/>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A6F9794-0ADD-8F45-B94C-48BDD8282A22}">
      <dsp:nvSpPr>
        <dsp:cNvPr id="0" name=""/>
        <dsp:cNvSpPr/>
      </dsp:nvSpPr>
      <dsp:spPr>
        <a:xfrm>
          <a:off x="7322418" y="2620184"/>
          <a:ext cx="1702006" cy="1461487"/>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1590" rIns="0" bIns="21590" numCol="1" spcCol="1270" anchor="ctr" anchorCtr="0">
          <a:noAutofit/>
        </a:bodyPr>
        <a:lstStyle/>
        <a:p>
          <a:pPr lvl="0" algn="ctr" defTabSz="755650" rtl="0">
            <a:lnSpc>
              <a:spcPct val="90000"/>
            </a:lnSpc>
            <a:spcBef>
              <a:spcPct val="0"/>
            </a:spcBef>
            <a:spcAft>
              <a:spcPct val="35000"/>
            </a:spcAft>
          </a:pPr>
          <a:r>
            <a:rPr lang="en-US" sz="1700" kern="1200" smtClean="0"/>
            <a:t>Science Videos &amp; Graphics</a:t>
          </a:r>
          <a:endParaRPr lang="en-US" sz="1700" kern="1200"/>
        </a:p>
      </dsp:txBody>
      <dsp:txXfrm>
        <a:off x="7586042" y="2846554"/>
        <a:ext cx="1174758" cy="1008747"/>
      </dsp:txXfrm>
    </dsp:sp>
    <dsp:sp modelId="{F917A55C-EA2D-8A40-9C58-3A0DD43249B2}">
      <dsp:nvSpPr>
        <dsp:cNvPr id="0" name=""/>
        <dsp:cNvSpPr/>
      </dsp:nvSpPr>
      <dsp:spPr>
        <a:xfrm>
          <a:off x="7659931" y="3900044"/>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5E653D-75D5-5B40-AC37-A39072FAD332}">
      <dsp:nvSpPr>
        <dsp:cNvPr id="0" name=""/>
        <dsp:cNvSpPr/>
      </dsp:nvSpPr>
      <dsp:spPr>
        <a:xfrm>
          <a:off x="5857754" y="3420097"/>
          <a:ext cx="1702006" cy="146148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6000" r="-26000"/>
          </a:stretch>
        </a:blip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726130A-8616-1649-913A-4F381614B209}">
      <dsp:nvSpPr>
        <dsp:cNvPr id="0" name=""/>
        <dsp:cNvSpPr/>
      </dsp:nvSpPr>
      <dsp:spPr>
        <a:xfrm>
          <a:off x="7344077" y="4061438"/>
          <a:ext cx="198537" cy="171275"/>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0BE9752-D7ED-4932-AF9B-3777A19C3DED}" type="datetimeFigureOut">
              <a:rPr lang="en-US" smtClean="0"/>
              <a:t>3/14/16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ECBBD8F-F78C-4BD5-B58C-7FEDD3F24A13}" type="slidenum">
              <a:rPr lang="en-US" smtClean="0"/>
              <a:t>‹#›</a:t>
            </a:fld>
            <a:endParaRPr lang="en-US"/>
          </a:p>
        </p:txBody>
      </p:sp>
    </p:spTree>
    <p:extLst>
      <p:ext uri="{BB962C8B-B14F-4D97-AF65-F5344CB8AC3E}">
        <p14:creationId xmlns:p14="http://schemas.microsoft.com/office/powerpoint/2010/main" val="3841554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6B732763-9413-453B-A145-090B5E1ABC21}" type="datetimeFigureOut">
              <a:rPr lang="en-US" smtClean="0"/>
              <a:t>3/14/16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228DC9-C707-43C0-8DB4-49AED4322A28}" type="slidenum">
              <a:rPr lang="en-US" smtClean="0"/>
              <a:t>‹#›</a:t>
            </a:fld>
            <a:endParaRPr lang="en-US"/>
          </a:p>
        </p:txBody>
      </p:sp>
    </p:spTree>
    <p:extLst>
      <p:ext uri="{BB962C8B-B14F-4D97-AF65-F5344CB8AC3E}">
        <p14:creationId xmlns:p14="http://schemas.microsoft.com/office/powerpoint/2010/main" val="12251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my name is </a:t>
            </a:r>
            <a:r>
              <a:rPr lang="en-US" sz="1400" b="1" dirty="0" err="1" smtClean="0"/>
              <a:t>leah</a:t>
            </a:r>
            <a:r>
              <a:rPr lang="en-US" sz="1400" b="1" dirty="0" smtClean="0"/>
              <a:t> </a:t>
            </a:r>
            <a:r>
              <a:rPr lang="en-US" sz="1400" b="1" dirty="0" err="1" smtClean="0"/>
              <a:t>wasser</a:t>
            </a:r>
            <a:r>
              <a:rPr lang="en-US" sz="1400" b="1" dirty="0" smtClean="0"/>
              <a:t>. I</a:t>
            </a:r>
            <a:r>
              <a:rPr lang="en-US" sz="1400" b="1" baseline="0" dirty="0" smtClean="0"/>
              <a:t> am a supervising scientist in the education and public engagement group at NEON. </a:t>
            </a:r>
          </a:p>
          <a:p>
            <a:r>
              <a:rPr lang="en-US" sz="1400" b="1" dirty="0" smtClean="0"/>
              <a:t>I’m going to talk about our </a:t>
            </a:r>
            <a:r>
              <a:rPr lang="en-US" sz="1400" b="1" dirty="0" err="1" smtClean="0"/>
              <a:t>workwithdata</a:t>
            </a:r>
            <a:r>
              <a:rPr lang="en-US" sz="1400" b="1" dirty="0" smtClean="0"/>
              <a:t> suite of programs.</a:t>
            </a:r>
            <a:endParaRPr lang="en-US" sz="1400" b="1" dirty="0"/>
          </a:p>
        </p:txBody>
      </p:sp>
      <p:sp>
        <p:nvSpPr>
          <p:cNvPr id="4" name="Slide Number Placeholder 3"/>
          <p:cNvSpPr>
            <a:spLocks noGrp="1"/>
          </p:cNvSpPr>
          <p:nvPr>
            <p:ph type="sldNum" sz="quarter" idx="10"/>
          </p:nvPr>
        </p:nvSpPr>
        <p:spPr/>
        <p:txBody>
          <a:bodyPr/>
          <a:lstStyle/>
          <a:p>
            <a:fld id="{90228DC9-C707-43C0-8DB4-49AED4322A28}" type="slidenum">
              <a:rPr lang="en-US" smtClean="0"/>
              <a:t>1</a:t>
            </a:fld>
            <a:endParaRPr lang="en-US"/>
          </a:p>
        </p:txBody>
      </p:sp>
    </p:spTree>
    <p:extLst>
      <p:ext uri="{BB962C8B-B14F-4D97-AF65-F5344CB8AC3E}">
        <p14:creationId xmlns:p14="http://schemas.microsoft.com/office/powerpoint/2010/main" val="4086582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The NEON</a:t>
            </a:r>
            <a:r>
              <a:rPr lang="en-US" sz="1300" baseline="0" dirty="0" smtClean="0"/>
              <a:t> #</a:t>
            </a:r>
            <a:r>
              <a:rPr lang="en-US" sz="1300" baseline="0" dirty="0" err="1" smtClean="0"/>
              <a:t>workWithData</a:t>
            </a:r>
            <a:r>
              <a:rPr lang="en-US" sz="1300" baseline="0" dirty="0" smtClean="0"/>
              <a:t> program is a response to a community need to in facilitate data intensive skills in teaching and science. But specifically focused on </a:t>
            </a:r>
            <a:r>
              <a:rPr lang="en-US" sz="1300" baseline="0" dirty="0" err="1" smtClean="0"/>
              <a:t>spatio</a:t>
            </a:r>
            <a:r>
              <a:rPr lang="en-US" sz="1300" baseline="0" dirty="0" smtClean="0"/>
              <a:t>-temporal data which </a:t>
            </a:r>
          </a:p>
          <a:p>
            <a:pPr lvl="0"/>
            <a:endParaRPr lang="en-US" sz="1300" baseline="0" dirty="0" smtClean="0"/>
          </a:p>
          <a:p>
            <a:pPr marL="342900" lvl="0" indent="-342900">
              <a:buAutoNum type="arabicPeriod"/>
            </a:pPr>
            <a:r>
              <a:rPr lang="en-US" sz="1300" baseline="0" dirty="0" smtClean="0"/>
              <a:t>Require a specific and unique set of skills…</a:t>
            </a:r>
          </a:p>
          <a:p>
            <a:pPr marL="342900" lvl="0" indent="-342900">
              <a:buAutoNum type="arabicPeriod"/>
            </a:pPr>
            <a:r>
              <a:rPr lang="en-US" sz="1300" baseline="0" dirty="0" smtClean="0"/>
              <a:t>Are needed to ask larger scale science questions</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12</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228DC9-C707-43C0-8DB4-49AED4322A28}" type="slidenum">
              <a:rPr lang="en-US" smtClean="0"/>
              <a:t>13</a:t>
            </a:fld>
            <a:endParaRPr lang="en-US"/>
          </a:p>
        </p:txBody>
      </p:sp>
    </p:spTree>
    <p:extLst>
      <p:ext uri="{BB962C8B-B14F-4D97-AF65-F5344CB8AC3E}">
        <p14:creationId xmlns:p14="http://schemas.microsoft.com/office/powerpoint/2010/main" val="325515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The NEON</a:t>
            </a:r>
            <a:r>
              <a:rPr lang="en-US" sz="1300" baseline="0" dirty="0" smtClean="0"/>
              <a:t> #</a:t>
            </a:r>
            <a:r>
              <a:rPr lang="en-US" sz="1300" baseline="0" dirty="0" err="1" smtClean="0"/>
              <a:t>workWithData</a:t>
            </a:r>
            <a:r>
              <a:rPr lang="en-US" sz="1300" baseline="0" dirty="0" smtClean="0"/>
              <a:t> program complementary program that supports and adds to existing efforts addresses strong community need to in facilitate data intensive skills in teaching and science. But specifically focused on </a:t>
            </a:r>
            <a:r>
              <a:rPr lang="en-US" sz="1300" baseline="0" dirty="0" err="1" smtClean="0"/>
              <a:t>spatio</a:t>
            </a:r>
            <a:r>
              <a:rPr lang="en-US" sz="1300" baseline="0" dirty="0" smtClean="0"/>
              <a:t>-temporal data which </a:t>
            </a:r>
          </a:p>
          <a:p>
            <a:pPr lvl="0"/>
            <a:endParaRPr lang="en-US" sz="1300" baseline="0" dirty="0" smtClean="0"/>
          </a:p>
          <a:p>
            <a:pPr marL="342900" lvl="0" indent="-342900">
              <a:buAutoNum type="arabicPeriod"/>
            </a:pPr>
            <a:r>
              <a:rPr lang="en-US" sz="1300" baseline="0" dirty="0" smtClean="0"/>
              <a:t>Require a specific and unique set of skills…</a:t>
            </a:r>
          </a:p>
          <a:p>
            <a:pPr marL="342900" lvl="0" indent="-342900">
              <a:buAutoNum type="arabicPeriod"/>
            </a:pPr>
            <a:r>
              <a:rPr lang="en-US" sz="1300" baseline="0" dirty="0" smtClean="0"/>
              <a:t>Are needed to ask larger scale science questions</a:t>
            </a:r>
          </a:p>
          <a:p>
            <a:pPr marL="342900" lvl="0" indent="-342900">
              <a:buAutoNum type="arabicPeriod"/>
            </a:pPr>
            <a:endParaRPr lang="en-US" sz="1300" baseline="0" dirty="0" smtClean="0"/>
          </a:p>
          <a:p>
            <a:pPr marL="342900" lvl="0" indent="-342900">
              <a:buAutoNum type="arabicPeriod"/>
            </a:pPr>
            <a:r>
              <a:rPr lang="en-US" sz="1300" baseline="0" dirty="0" smtClean="0"/>
              <a:t>A …</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14</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There are many data tutorial</a:t>
            </a:r>
            <a:r>
              <a:rPr lang="en-US" sz="1300" baseline="0" dirty="0" smtClean="0"/>
              <a:t> resources out there but not ones that focus explicitly on </a:t>
            </a:r>
            <a:r>
              <a:rPr lang="en-US" sz="1300" baseline="0" dirty="0" err="1" smtClean="0"/>
              <a:t>spatio</a:t>
            </a:r>
            <a:r>
              <a:rPr lang="en-US" sz="1300" baseline="0" dirty="0" smtClean="0"/>
              <a:t>-temporal data.  We have been developing lessons at NEON and in collaboration with the community</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15</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We recently partnered with data Carpentry,</a:t>
            </a:r>
            <a:r>
              <a:rPr lang="en-US" sz="1300" baseline="0" dirty="0" smtClean="0"/>
              <a:t> SESYNC and </a:t>
            </a:r>
            <a:r>
              <a:rPr lang="en-US" sz="1300" baseline="0" dirty="0" err="1" smtClean="0"/>
              <a:t>Iplant</a:t>
            </a:r>
            <a:r>
              <a:rPr lang="en-US" sz="1300" baseline="0" dirty="0" smtClean="0"/>
              <a:t> – NSF funded </a:t>
            </a:r>
            <a:r>
              <a:rPr lang="en-US" sz="1300" baseline="0" dirty="0" err="1" smtClean="0"/>
              <a:t>biocenters</a:t>
            </a:r>
            <a:r>
              <a:rPr lang="en-US" sz="1300" baseline="0" dirty="0" smtClean="0"/>
              <a:t> – to generate a new set of workshop materials focused on </a:t>
            </a:r>
            <a:r>
              <a:rPr lang="en-US" sz="1300" baseline="0" dirty="0" err="1" smtClean="0"/>
              <a:t>spatio</a:t>
            </a:r>
            <a:r>
              <a:rPr lang="en-US" sz="1300" baseline="0" dirty="0" smtClean="0"/>
              <a:t>-temporal data with a phenology theme – </a:t>
            </a:r>
          </a:p>
          <a:p>
            <a:pPr lvl="0"/>
            <a:endParaRPr lang="en-US" sz="1300" baseline="0" dirty="0" smtClean="0"/>
          </a:p>
          <a:p>
            <a:pPr lvl="0"/>
            <a:r>
              <a:rPr lang="en-US" sz="1300" baseline="0" dirty="0" smtClean="0"/>
              <a:t>screen shots here from the data and lessons…</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16</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The skills associated with data intensive training aren’t the</a:t>
            </a:r>
            <a:r>
              <a:rPr lang="en-US" sz="1300" baseline="0" dirty="0" smtClean="0"/>
              <a:t> only barrier. It’s challenging for instructors to find data that are ready as teaching subsets to use in lessons. </a:t>
            </a:r>
            <a:r>
              <a:rPr lang="en-US" sz="1300" dirty="0" smtClean="0"/>
              <a:t>We have teaching data subsets</a:t>
            </a:r>
            <a:r>
              <a:rPr lang="en-US" sz="1300" baseline="0" dirty="0" smtClean="0"/>
              <a:t> available as a resource as well  for easy download on </a:t>
            </a:r>
            <a:r>
              <a:rPr lang="en-US" sz="1300" baseline="0" dirty="0" err="1" smtClean="0"/>
              <a:t>FigShare</a:t>
            </a:r>
            <a:r>
              <a:rPr lang="en-US" sz="1300" baseline="0" dirty="0" smtClean="0"/>
              <a:t> which is a open data repository that is widely used by the scientific community to store data, presentations and other documents. Hosting our data here adds another layer of visibility for our great programs and efforts.</a:t>
            </a:r>
          </a:p>
          <a:p>
            <a:pPr lvl="0"/>
            <a:endParaRPr lang="en-US" sz="1300" baseline="0" dirty="0" smtClean="0"/>
          </a:p>
          <a:p>
            <a:pPr lvl="0"/>
            <a:r>
              <a:rPr lang="en-US" sz="1300" baseline="0" dirty="0" smtClean="0"/>
              <a:t>This dataset is one we developed for the data lesson </a:t>
            </a:r>
            <a:r>
              <a:rPr lang="en-US" sz="1300" baseline="0" dirty="0" err="1" smtClean="0"/>
              <a:t>hackathon</a:t>
            </a:r>
            <a:r>
              <a:rPr lang="en-US" sz="1300" baseline="0" dirty="0" smtClean="0"/>
              <a:t> mentioned previously.</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20</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smtClean="0">
                <a:solidFill>
                  <a:schemeClr val="tx1"/>
                </a:solidFill>
                <a:effectLst/>
                <a:latin typeface="+mn-lt"/>
                <a:ea typeface="+mn-ea"/>
                <a:cs typeface="+mn-cs"/>
              </a:rPr>
              <a:t>Our portal is collaborative, comments at the bottom can be used to ask questions, make suggestions, and interact with other users. We host our materials</a:t>
            </a:r>
            <a:r>
              <a:rPr lang="en-US" sz="1200" b="0" i="0" u="none" strike="noStrike" kern="1200" baseline="0" dirty="0" smtClean="0">
                <a:solidFill>
                  <a:schemeClr val="tx1"/>
                </a:solidFill>
                <a:effectLst/>
                <a:latin typeface="+mn-lt"/>
                <a:ea typeface="+mn-ea"/>
                <a:cs typeface="+mn-cs"/>
              </a:rPr>
              <a:t> on </a:t>
            </a:r>
            <a:r>
              <a:rPr lang="en-US" sz="1200" b="0" i="0" u="none" strike="noStrike" kern="1200" baseline="0" dirty="0" err="1" smtClean="0">
                <a:solidFill>
                  <a:schemeClr val="tx1"/>
                </a:solidFill>
                <a:effectLst/>
                <a:latin typeface="+mn-lt"/>
                <a:ea typeface="+mn-ea"/>
                <a:cs typeface="+mn-cs"/>
              </a:rPr>
              <a:t>github</a:t>
            </a:r>
            <a:r>
              <a:rPr lang="en-US" sz="1200" b="0" i="0" u="none" strike="noStrike" kern="1200" baseline="0" dirty="0" smtClean="0">
                <a:solidFill>
                  <a:schemeClr val="tx1"/>
                </a:solidFill>
                <a:effectLst/>
                <a:latin typeface="+mn-lt"/>
                <a:ea typeface="+mn-ea"/>
                <a:cs typeface="+mn-cs"/>
              </a:rPr>
              <a:t> to allow for awesome folks like yourself to contribute in the form of comments and direct edits to the site too.</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228DC9-C707-43C0-8DB4-49AED4322A28}" type="slidenum">
              <a:rPr lang="en-US" smtClean="0"/>
              <a:t>21</a:t>
            </a:fld>
            <a:endParaRPr lang="en-US"/>
          </a:p>
        </p:txBody>
      </p:sp>
    </p:spTree>
    <p:extLst>
      <p:ext uri="{BB962C8B-B14F-4D97-AF65-F5344CB8AC3E}">
        <p14:creationId xmlns:p14="http://schemas.microsoft.com/office/powerpoint/2010/main" val="427095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We deliver some data intensive workshops, on our own and support community</a:t>
            </a:r>
            <a:r>
              <a:rPr lang="en-US" sz="1200" b="0" i="0" u="none" strike="noStrike" kern="1200" baseline="0" dirty="0" smtClean="0">
                <a:solidFill>
                  <a:schemeClr val="tx1"/>
                </a:solidFill>
                <a:effectLst/>
                <a:latin typeface="+mn-lt"/>
                <a:ea typeface="+mn-ea"/>
                <a:cs typeface="+mn-cs"/>
              </a:rPr>
              <a:t> efforts such as Data and Software Carpentry.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228DC9-C707-43C0-8DB4-49AED4322A28}" type="slidenum">
              <a:rPr lang="en-US" smtClean="0"/>
              <a:t>23</a:t>
            </a:fld>
            <a:endParaRPr lang="en-US"/>
          </a:p>
        </p:txBody>
      </p:sp>
    </p:spTree>
    <p:extLst>
      <p:ext uri="{BB962C8B-B14F-4D97-AF65-F5344CB8AC3E}">
        <p14:creationId xmlns:p14="http://schemas.microsoft.com/office/powerpoint/2010/main" val="298499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smtClean="0"/>
              <a:t>The skills associated with data intensive training aren’t the</a:t>
            </a:r>
            <a:r>
              <a:rPr lang="en-US" sz="1300" baseline="0" dirty="0" smtClean="0"/>
              <a:t> only barrier. It’s challenging for instructors to find data that are ready as teaching subsets to use in lessons. </a:t>
            </a:r>
            <a:r>
              <a:rPr lang="en-US" sz="1300" dirty="0" smtClean="0"/>
              <a:t>We have teaching data subsets</a:t>
            </a:r>
            <a:r>
              <a:rPr lang="en-US" sz="1300" baseline="0" dirty="0" smtClean="0"/>
              <a:t> available as a resource as well  for easy download on </a:t>
            </a:r>
            <a:r>
              <a:rPr lang="en-US" sz="1300" baseline="0" dirty="0" err="1" smtClean="0"/>
              <a:t>FigShare</a:t>
            </a:r>
            <a:r>
              <a:rPr lang="en-US" sz="1300" baseline="0" dirty="0" smtClean="0"/>
              <a:t> which is a open data repository that is widely used by the scientific community to store data, presentations and other documents. Hosting our data here adds another layer of visibility for our great programs and efforts.</a:t>
            </a:r>
          </a:p>
          <a:p>
            <a:pPr lvl="0"/>
            <a:endParaRPr lang="en-US" sz="1300" baseline="0" dirty="0" smtClean="0"/>
          </a:p>
          <a:p>
            <a:pPr lvl="0"/>
            <a:r>
              <a:rPr lang="en-US" sz="1300" baseline="0" dirty="0" smtClean="0"/>
              <a:t>This dataset is one we developed for the data lesson </a:t>
            </a:r>
            <a:r>
              <a:rPr lang="en-US" sz="1300" baseline="0" dirty="0" err="1" smtClean="0"/>
              <a:t>hackathon</a:t>
            </a:r>
            <a:r>
              <a:rPr lang="en-US" sz="1300" baseline="0" dirty="0" smtClean="0"/>
              <a:t> mentioned previously.</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25</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300" dirty="0" smtClean="0"/>
              <a:t>Workshops</a:t>
            </a:r>
            <a:r>
              <a:rPr lang="en-US" sz="1300" baseline="0" dirty="0" smtClean="0"/>
              <a:t> and programs </a:t>
            </a:r>
          </a:p>
          <a:p>
            <a:pPr marL="0" lvl="0" indent="0">
              <a:buNone/>
            </a:pPr>
            <a:r>
              <a:rPr lang="en-US" sz="1300" baseline="0" dirty="0" smtClean="0"/>
              <a:t>NEON has an internship program </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26</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1240" indent="-181240">
              <a:buFont typeface="Arial"/>
              <a:buChar char="•"/>
            </a:pPr>
            <a:r>
              <a:rPr lang="en-US" dirty="0" smtClean="0"/>
              <a:t>Idea for neon spans back to 2000</a:t>
            </a:r>
          </a:p>
          <a:p>
            <a:pPr marL="181240" indent="-181240">
              <a:buFont typeface="Arial"/>
              <a:buChar char="•"/>
            </a:pPr>
            <a:r>
              <a:rPr lang="en-US" dirty="0" smtClean="0"/>
              <a:t>The</a:t>
            </a:r>
            <a:r>
              <a:rPr lang="en-US" baseline="0" dirty="0" smtClean="0"/>
              <a:t> project will run from 2017-2046</a:t>
            </a: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300" dirty="0" smtClean="0"/>
              <a:t>The summer institute will provide</a:t>
            </a:r>
            <a:r>
              <a:rPr lang="en-US" sz="1300" baseline="0" dirty="0" smtClean="0"/>
              <a:t> participants with the collaboration and informatics skills needed to ask </a:t>
            </a:r>
            <a:r>
              <a:rPr lang="en-US" sz="1300" baseline="0" dirty="0" err="1" smtClean="0"/>
              <a:t>broadscale</a:t>
            </a:r>
            <a:r>
              <a:rPr lang="en-US" sz="1300" baseline="0" dirty="0" smtClean="0"/>
              <a:t> ecological questions using NEON and other complementary data. We will bring in expert instructors in </a:t>
            </a:r>
            <a:r>
              <a:rPr lang="en-US" sz="1300" baseline="0" smtClean="0"/>
              <a:t>areas including</a:t>
            </a:r>
            <a:endParaRPr lang="en-US" sz="1300" dirty="0"/>
          </a:p>
        </p:txBody>
      </p:sp>
      <p:sp>
        <p:nvSpPr>
          <p:cNvPr id="4" name="Slide Number Placeholder 3"/>
          <p:cNvSpPr>
            <a:spLocks noGrp="1"/>
          </p:cNvSpPr>
          <p:nvPr>
            <p:ph type="sldNum" sz="quarter" idx="10"/>
          </p:nvPr>
        </p:nvSpPr>
        <p:spPr/>
        <p:txBody>
          <a:bodyPr/>
          <a:lstStyle/>
          <a:p>
            <a:fld id="{90228DC9-C707-43C0-8DB4-49AED4322A28}" type="slidenum">
              <a:rPr lang="en-US" smtClean="0"/>
              <a:t>27</a:t>
            </a:fld>
            <a:endParaRPr lang="en-US"/>
          </a:p>
        </p:txBody>
      </p:sp>
    </p:spTree>
    <p:extLst>
      <p:ext uri="{BB962C8B-B14F-4D97-AF65-F5344CB8AC3E}">
        <p14:creationId xmlns:p14="http://schemas.microsoft.com/office/powerpoint/2010/main" val="3620533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So visit NEONdataskills.org today to check out our suite of online data tutorials and resources! And get in touch if you have resources to add or share too.</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228DC9-C707-43C0-8DB4-49AED4322A28}" type="slidenum">
              <a:rPr lang="en-US" smtClean="0"/>
              <a:t>28</a:t>
            </a:fld>
            <a:endParaRPr lang="en-US"/>
          </a:p>
        </p:txBody>
      </p:sp>
    </p:spTree>
    <p:extLst>
      <p:ext uri="{BB962C8B-B14F-4D97-AF65-F5344CB8AC3E}">
        <p14:creationId xmlns:p14="http://schemas.microsoft.com/office/powerpoint/2010/main" val="4856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3</a:t>
            </a:fld>
            <a:endParaRPr lang="en-US"/>
          </a:p>
        </p:txBody>
      </p:sp>
    </p:spTree>
    <p:extLst>
      <p:ext uri="{BB962C8B-B14F-4D97-AF65-F5344CB8AC3E}">
        <p14:creationId xmlns:p14="http://schemas.microsoft.com/office/powerpoint/2010/main" val="252161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4" indent="-181224">
              <a:buFont typeface="Arial"/>
              <a:buChar char="•"/>
            </a:pPr>
            <a:r>
              <a:rPr lang="en-US" dirty="0" smtClean="0"/>
              <a:t>A</a:t>
            </a:r>
            <a:r>
              <a:rPr lang="en-US" baseline="0" dirty="0" smtClean="0"/>
              <a:t> total of 106 sites are being built across 20 domains (approximately 3 terrestrial and 3 aquatic sites per domain)</a:t>
            </a:r>
          </a:p>
          <a:p>
            <a:pPr marL="664487" lvl="1" indent="-181224">
              <a:buFont typeface="Arial"/>
              <a:buChar char="•"/>
            </a:pPr>
            <a:r>
              <a:rPr lang="en-US" baseline="0" dirty="0" smtClean="0"/>
              <a:t>60 terrestrial sites that include towers with atmospheric sensors, soil pits, organismal sampling plots</a:t>
            </a:r>
          </a:p>
          <a:p>
            <a:pPr marL="664487" lvl="1" indent="-181224">
              <a:buFont typeface="Arial"/>
              <a:buChar char="•"/>
            </a:pPr>
            <a:r>
              <a:rPr lang="en-US" baseline="0" dirty="0" smtClean="0"/>
              <a:t>60 aquatic sites with sensors and organismal sampling (XX are co-located with terrestrial sites)</a:t>
            </a:r>
          </a:p>
          <a:p>
            <a:pPr marL="664487" lvl="1" indent="-181224">
              <a:buFont typeface="Arial"/>
              <a:buChar char="•"/>
            </a:pPr>
            <a:r>
              <a:rPr lang="en-US" baseline="0" dirty="0" smtClean="0"/>
              <a:t>10 STREON sites (co-located with XX aquatic sites)</a:t>
            </a:r>
          </a:p>
          <a:p>
            <a:pPr marL="181224" indent="-181224">
              <a:buFont typeface="Arial"/>
              <a:buChar char="•"/>
            </a:pPr>
            <a:r>
              <a:rPr lang="en-US" baseline="0" dirty="0" smtClean="0"/>
              <a:t>Each domain represents an eco-climate area of the US</a:t>
            </a: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4</a:t>
            </a:fld>
            <a:endParaRPr lang="en-US"/>
          </a:p>
        </p:txBody>
      </p:sp>
    </p:spTree>
    <p:extLst>
      <p:ext uri="{BB962C8B-B14F-4D97-AF65-F5344CB8AC3E}">
        <p14:creationId xmlns:p14="http://schemas.microsoft.com/office/powerpoint/2010/main" val="33235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 design consistent protocols in systems</a:t>
            </a:r>
            <a:r>
              <a:rPr lang="en-US" baseline="0" dirty="0" smtClean="0"/>
              <a:t> as diverse as this (and more)?</a:t>
            </a: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5</a:t>
            </a:fld>
            <a:endParaRPr lang="en-US"/>
          </a:p>
        </p:txBody>
      </p:sp>
    </p:spTree>
    <p:extLst>
      <p:ext uri="{BB962C8B-B14F-4D97-AF65-F5344CB8AC3E}">
        <p14:creationId xmlns:p14="http://schemas.microsoft.com/office/powerpoint/2010/main" val="611133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NEON collects:</a:t>
            </a:r>
          </a:p>
          <a:p>
            <a:pPr marL="241653" indent="-241653">
              <a:buAutoNum type="arabicPeriod"/>
            </a:pPr>
            <a:r>
              <a:rPr lang="en-US" dirty="0" smtClean="0"/>
              <a:t>Ground-based</a:t>
            </a:r>
            <a:r>
              <a:rPr lang="en-US" baseline="0" dirty="0" smtClean="0"/>
              <a:t> observations</a:t>
            </a:r>
          </a:p>
          <a:p>
            <a:pPr marL="241653" indent="-241653">
              <a:buAutoNum type="arabicPeriod"/>
            </a:pPr>
            <a:r>
              <a:rPr lang="en-US" baseline="0" dirty="0" smtClean="0"/>
              <a:t>Airborne observations</a:t>
            </a:r>
          </a:p>
          <a:p>
            <a:pPr marL="241653" indent="-241653">
              <a:buAutoNum type="arabicPeriod"/>
            </a:pPr>
            <a:r>
              <a:rPr lang="en-US" baseline="0" dirty="0" smtClean="0"/>
              <a:t>And combines both of the above with existing satellite and other map-based data</a:t>
            </a:r>
          </a:p>
          <a:p>
            <a:pPr marL="241653" indent="-241653"/>
            <a:r>
              <a:rPr lang="en-US" baseline="0" dirty="0" smtClean="0"/>
              <a:t>To create an essentially 3-D picture of a site.</a:t>
            </a:r>
          </a:p>
          <a:p>
            <a:pPr marL="241653" indent="-241653"/>
            <a:endParaRPr lang="en-US" baseline="0" dirty="0" smtClean="0"/>
          </a:p>
          <a:p>
            <a:r>
              <a:rPr lang="en-US" dirty="0"/>
              <a:t>The full range of scaled data products, collected over 30 years, can be used to describe changes in the nation’s ecosystem through space and time. </a:t>
            </a:r>
          </a:p>
        </p:txBody>
      </p:sp>
      <p:sp>
        <p:nvSpPr>
          <p:cNvPr id="4" name="Slide Number Placeholder 3"/>
          <p:cNvSpPr>
            <a:spLocks noGrp="1"/>
          </p:cNvSpPr>
          <p:nvPr>
            <p:ph type="sldNum" sz="quarter" idx="10"/>
          </p:nvPr>
        </p:nvSpPr>
        <p:spPr/>
        <p:txBody>
          <a:bodyPr/>
          <a:lstStyle/>
          <a:p>
            <a:fld id="{3E09EDD4-76B0-2144-883C-A0FB16EB0411}"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data portal where</a:t>
            </a:r>
            <a:r>
              <a:rPr lang="en-US" baseline="0" dirty="0" smtClean="0"/>
              <a:t> over 20 different data products are available for sites located in 17 states across the US already – with more data on it’s way! </a:t>
            </a:r>
          </a:p>
          <a:p>
            <a:r>
              <a:rPr lang="en-US" baseline="0" dirty="0" smtClean="0"/>
              <a:t>NEON data utilize in situ and  sensor based collection methods to cover themes such as </a:t>
            </a:r>
            <a:r>
              <a:rPr lang="en-US" baseline="0" dirty="0" err="1" smtClean="0"/>
              <a:t>landuse</a:t>
            </a:r>
            <a:r>
              <a:rPr lang="en-US" baseline="0" dirty="0" smtClean="0"/>
              <a:t> change and climate.</a:t>
            </a:r>
            <a:endParaRPr lang="en-US" dirty="0"/>
          </a:p>
        </p:txBody>
      </p:sp>
      <p:sp>
        <p:nvSpPr>
          <p:cNvPr id="4" name="Slide Number Placeholder 3"/>
          <p:cNvSpPr>
            <a:spLocks noGrp="1"/>
          </p:cNvSpPr>
          <p:nvPr>
            <p:ph type="sldNum" sz="quarter" idx="10"/>
          </p:nvPr>
        </p:nvSpPr>
        <p:spPr/>
        <p:txBody>
          <a:bodyPr/>
          <a:lstStyle/>
          <a:p>
            <a:fld id="{90228DC9-C707-43C0-8DB4-49AED4322A28}" type="slidenum">
              <a:rPr lang="en-US" smtClean="0"/>
              <a:t>9</a:t>
            </a:fld>
            <a:endParaRPr lang="en-US"/>
          </a:p>
        </p:txBody>
      </p:sp>
    </p:spTree>
    <p:extLst>
      <p:ext uri="{BB962C8B-B14F-4D97-AF65-F5344CB8AC3E}">
        <p14:creationId xmlns:p14="http://schemas.microsoft.com/office/powerpoint/2010/main" val="781774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a:buNone/>
            </a:pPr>
            <a:r>
              <a:rPr lang="en-US" baseline="0" dirty="0" smtClean="0"/>
              <a:t>There is a HUGE demand for data intensive training right now – Groups like SWC and DC have emerged to teach these skills outside of the classroom.</a:t>
            </a:r>
          </a:p>
          <a:p>
            <a:pPr marL="0" indent="0">
              <a:buFont typeface="Arial"/>
              <a:buNone/>
            </a:pPr>
            <a:r>
              <a:rPr lang="en-US" baseline="0" dirty="0" smtClean="0"/>
              <a:t>Workshops fill up immediately and have waiting lists.</a:t>
            </a:r>
          </a:p>
          <a:p>
            <a:pPr marL="0" indent="0">
              <a:buFont typeface="Arial"/>
              <a:buNone/>
            </a:pPr>
            <a:endParaRPr lang="en-US" dirty="0" smtClean="0"/>
          </a:p>
          <a:p>
            <a:pPr marL="181240" indent="-181240">
              <a:buFont typeface="Arial"/>
              <a:buChar char="•"/>
            </a:pPr>
            <a:r>
              <a:rPr lang="en-US" dirty="0" smtClean="0"/>
              <a:t>Need to find some stats on the need for training in the US specifically</a:t>
            </a:r>
          </a:p>
          <a:p>
            <a:pPr marL="181240" indent="-181240">
              <a:buFont typeface="Arial"/>
              <a:buChar char="•"/>
            </a:pPr>
            <a:r>
              <a:rPr lang="en-US" dirty="0" smtClean="0"/>
              <a:t>SWC- over 8200 learners</a:t>
            </a:r>
            <a:r>
              <a:rPr lang="en-US" baseline="0" dirty="0" smtClean="0"/>
              <a:t> in 20 countries – </a:t>
            </a:r>
          </a:p>
          <a:p>
            <a:pPr marL="181240" indent="-181240">
              <a:buFont typeface="Arial"/>
              <a:buChar char="•"/>
            </a:pPr>
            <a:r>
              <a:rPr lang="en-US" baseline="0" dirty="0" smtClean="0"/>
              <a:t>DC is on the same track…</a:t>
            </a:r>
            <a:endParaRPr lang="en-US" dirty="0" smtClean="0"/>
          </a:p>
          <a:p>
            <a:pPr marL="181240" indent="-181240">
              <a:buFont typeface="Arial"/>
              <a:buChar char="•"/>
            </a:pP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However, working with these types of data – require a different set of tools.  It requires tools that produce usable, reproducible results.</a:t>
            </a:r>
          </a:p>
          <a:p>
            <a:pPr lvl="0"/>
            <a:r>
              <a:rPr lang="en-US" dirty="0"/>
              <a:t>And tools that can handle processing </a:t>
            </a:r>
            <a:r>
              <a:rPr lang="en-US"/>
              <a:t>huge volumes </a:t>
            </a:r>
            <a:r>
              <a:rPr lang="en-US" dirty="0"/>
              <a:t>of data. </a:t>
            </a:r>
          </a:p>
        </p:txBody>
      </p:sp>
      <p:sp>
        <p:nvSpPr>
          <p:cNvPr id="4" name="Slide Number Placeholder 3"/>
          <p:cNvSpPr>
            <a:spLocks noGrp="1"/>
          </p:cNvSpPr>
          <p:nvPr>
            <p:ph type="sldNum" sz="quarter" idx="10"/>
          </p:nvPr>
        </p:nvSpPr>
        <p:spPr/>
        <p:txBody>
          <a:bodyPr/>
          <a:lstStyle/>
          <a:p>
            <a:fld id="{90228DC9-C707-43C0-8DB4-49AED4322A28}" type="slidenum">
              <a:rPr lang="en-US" smtClean="0"/>
              <a:t>11</a:t>
            </a:fld>
            <a:endParaRPr lang="en-US"/>
          </a:p>
        </p:txBody>
      </p:sp>
    </p:spTree>
    <p:extLst>
      <p:ext uri="{BB962C8B-B14F-4D97-AF65-F5344CB8AC3E}">
        <p14:creationId xmlns:p14="http://schemas.microsoft.com/office/powerpoint/2010/main" val="36948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1.xml"/><Relationship Id="rId3"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tags" Target="../tags/tag2.x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1" Type="http://schemas.openxmlformats.org/officeDocument/2006/relationships/tags" Target="../tags/tag3.x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descr="https://encrypted-tbn1.gstatic.com/images?q=tbn:ANd9GcR7QZtDDAC8-NBHyZuBRRz9QTyTOWtZGXd4669jUW9Na2RjxGCbeQ"/>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33" y="6139042"/>
            <a:ext cx="742850" cy="742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custDataLst>
              <p:tags r:id="rId1"/>
            </p:custDataLst>
          </p:nvPr>
        </p:nvSpPr>
        <p:spPr>
          <a:xfrm>
            <a:off x="658901" y="6210320"/>
            <a:ext cx="1579600" cy="400110"/>
          </a:xfrm>
          <a:prstGeom prst="rect">
            <a:avLst/>
          </a:prstGeom>
          <a:noFill/>
        </p:spPr>
        <p:txBody>
          <a:bodyPr wrap="none" rtlCol="0">
            <a:spAutoFit/>
          </a:bodyPr>
          <a:lstStyle/>
          <a:p>
            <a:r>
              <a:rPr lang="en-US" sz="2000" dirty="0" err="1" smtClean="0">
                <a:solidFill>
                  <a:schemeClr val="tx1">
                    <a:lumMod val="50000"/>
                    <a:lumOff val="50000"/>
                  </a:schemeClr>
                </a:solidFill>
              </a:rPr>
              <a:t>LeahAWasser</a:t>
            </a:r>
            <a:endParaRPr lang="en-US" sz="1400" dirty="0" smtClean="0">
              <a:solidFill>
                <a:schemeClr val="tx1">
                  <a:lumMod val="50000"/>
                  <a:lumOff val="50000"/>
                </a:schemeClr>
              </a:solidFill>
            </a:endParaRPr>
          </a:p>
        </p:txBody>
      </p:sp>
    </p:spTree>
    <p:extLst>
      <p:ext uri="{BB962C8B-B14F-4D97-AF65-F5344CB8AC3E}">
        <p14:creationId xmlns:p14="http://schemas.microsoft.com/office/powerpoint/2010/main" val="424206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a:effectLst>
            <a:outerShdw blurRad="50800" dist="38100" dir="2700000" algn="tl" rotWithShape="0">
              <a:srgbClr val="000000">
                <a:alpha val="43000"/>
              </a:srgbClr>
            </a:outerShdw>
          </a:effectLst>
        </p:spPr>
        <p:txBody>
          <a:bodyPr>
            <a:normAutofit/>
          </a:bodyPr>
          <a:lstStyle>
            <a:lvl1pPr algn="l">
              <a:defRPr sz="40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2" descr="https://encrypted-tbn1.gstatic.com/images?q=tbn:ANd9GcR7QZtDDAC8-NBHyZuBRRz9QTyTOWtZGXd4669jUW9Na2RjxGCbeQ"/>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20516" y="4267200"/>
            <a:ext cx="742850" cy="742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custDataLst>
              <p:tags r:id="rId1"/>
            </p:custDataLst>
          </p:nvPr>
        </p:nvSpPr>
        <p:spPr>
          <a:xfrm>
            <a:off x="9620246" y="4462790"/>
            <a:ext cx="1437188" cy="369332"/>
          </a:xfrm>
          <a:prstGeom prst="rect">
            <a:avLst/>
          </a:prstGeom>
          <a:noFill/>
        </p:spPr>
        <p:txBody>
          <a:bodyPr wrap="none" rtlCol="0">
            <a:spAutoFit/>
          </a:bodyPr>
          <a:lstStyle/>
          <a:p>
            <a:r>
              <a:rPr lang="en-US" sz="1800" dirty="0" err="1" smtClean="0">
                <a:solidFill>
                  <a:schemeClr val="tx1">
                    <a:lumMod val="50000"/>
                    <a:lumOff val="50000"/>
                  </a:schemeClr>
                </a:solidFill>
              </a:rPr>
              <a:t>LeahAWasser</a:t>
            </a:r>
            <a:endParaRPr lang="en-US" sz="1200" dirty="0" smtClean="0">
              <a:solidFill>
                <a:schemeClr val="tx1">
                  <a:lumMod val="50000"/>
                  <a:lumOff val="50000"/>
                </a:schemeClr>
              </a:solidFill>
            </a:endParaRPr>
          </a:p>
        </p:txBody>
      </p:sp>
      <p:pic>
        <p:nvPicPr>
          <p:cNvPr id="6" name="Picture 5"/>
          <p:cNvPicPr>
            <a:picLocks noChangeAspect="1"/>
          </p:cNvPicPr>
          <p:nvPr userDrawn="1"/>
        </p:nvPicPr>
        <p:blipFill>
          <a:blip r:embed="rId4"/>
          <a:stretch>
            <a:fillRect/>
          </a:stretch>
        </p:blipFill>
        <p:spPr>
          <a:xfrm>
            <a:off x="-1066800" y="5486400"/>
            <a:ext cx="685800" cy="68580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222" y="6348340"/>
            <a:ext cx="9255421" cy="534757"/>
          </a:xfrm>
          <a:prstGeom prst="rect">
            <a:avLst/>
          </a:prstGeom>
        </p:spPr>
      </p:pic>
    </p:spTree>
    <p:extLst>
      <p:ext uri="{BB962C8B-B14F-4D97-AF65-F5344CB8AC3E}">
        <p14:creationId xmlns:p14="http://schemas.microsoft.com/office/powerpoint/2010/main" val="102430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22" y="6348340"/>
            <a:ext cx="9255421" cy="534757"/>
          </a:xfrm>
          <a:prstGeom prst="rect">
            <a:avLst/>
          </a:prstGeom>
        </p:spPr>
      </p:pic>
    </p:spTree>
    <p:extLst>
      <p:ext uri="{BB962C8B-B14F-4D97-AF65-F5344CB8AC3E}">
        <p14:creationId xmlns:p14="http://schemas.microsoft.com/office/powerpoint/2010/main" val="222165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Picture 2" descr="https://encrypted-tbn1.gstatic.com/images?q=tbn:ANd9GcR7QZtDDAC8-NBHyZuBRRz9QTyTOWtZGXd4669jUW9Na2RjxGCbeQ"/>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99930" y="5062210"/>
            <a:ext cx="742850" cy="742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custDataLst>
              <p:tags r:id="rId1"/>
            </p:custDataLst>
          </p:nvPr>
        </p:nvSpPr>
        <p:spPr>
          <a:xfrm>
            <a:off x="-1600200" y="5257800"/>
            <a:ext cx="1437188" cy="369332"/>
          </a:xfrm>
          <a:prstGeom prst="rect">
            <a:avLst/>
          </a:prstGeom>
          <a:noFill/>
        </p:spPr>
        <p:txBody>
          <a:bodyPr wrap="none" rtlCol="0">
            <a:spAutoFit/>
          </a:bodyPr>
          <a:lstStyle/>
          <a:p>
            <a:r>
              <a:rPr lang="en-US" sz="1800" dirty="0" err="1" smtClean="0">
                <a:solidFill>
                  <a:schemeClr val="tx1">
                    <a:lumMod val="50000"/>
                    <a:lumOff val="50000"/>
                  </a:schemeClr>
                </a:solidFill>
              </a:rPr>
              <a:t>LeahAWasser</a:t>
            </a:r>
            <a:endParaRPr lang="en-US" sz="1200" dirty="0" smtClean="0">
              <a:solidFill>
                <a:schemeClr val="tx1">
                  <a:lumMod val="50000"/>
                  <a:lumOff val="50000"/>
                </a:schemeClr>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222" y="6348340"/>
            <a:ext cx="9255421" cy="534757"/>
          </a:xfrm>
          <a:prstGeom prst="rect">
            <a:avLst/>
          </a:prstGeom>
        </p:spPr>
      </p:pic>
    </p:spTree>
    <p:extLst>
      <p:ext uri="{BB962C8B-B14F-4D97-AF65-F5344CB8AC3E}">
        <p14:creationId xmlns:p14="http://schemas.microsoft.com/office/powerpoint/2010/main" val="332844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1"/>
          <p:cNvSpPr>
            <a:spLocks noGrp="1"/>
          </p:cNvSpPr>
          <p:nvPr>
            <p:ph type="title"/>
          </p:nvPr>
        </p:nvSpPr>
        <p:spPr>
          <a:xfrm>
            <a:off x="457200" y="76200"/>
            <a:ext cx="8229600" cy="533400"/>
          </a:xfrm>
          <a:effectLst>
            <a:outerShdw blurRad="50800" dist="38100" dir="2700000" algn="tl" rotWithShape="0">
              <a:srgbClr val="000000">
                <a:alpha val="43000"/>
              </a:srgbClr>
            </a:outerShdw>
          </a:effectLst>
        </p:spPr>
        <p:txBody>
          <a:bodyPr>
            <a:normAutofit/>
          </a:bodyPr>
          <a:lstStyle>
            <a:lvl1pPr algn="l">
              <a:defRPr sz="4000" b="1"/>
            </a:lvl1pPr>
          </a:lstStyle>
          <a:p>
            <a:r>
              <a:rPr lang="en-US" dirty="0" smtClean="0"/>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22" y="6348340"/>
            <a:ext cx="9255421" cy="534757"/>
          </a:xfrm>
          <a:prstGeom prst="rect">
            <a:avLst/>
          </a:prstGeom>
        </p:spPr>
      </p:pic>
    </p:spTree>
    <p:extLst>
      <p:ext uri="{BB962C8B-B14F-4D97-AF65-F5344CB8AC3E}">
        <p14:creationId xmlns:p14="http://schemas.microsoft.com/office/powerpoint/2010/main" val="290839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22" y="6348340"/>
            <a:ext cx="9255421" cy="534757"/>
          </a:xfrm>
          <a:prstGeom prst="rect">
            <a:avLst/>
          </a:prstGeom>
        </p:spPr>
      </p:pic>
    </p:spTree>
    <p:extLst>
      <p:ext uri="{BB962C8B-B14F-4D97-AF65-F5344CB8AC3E}">
        <p14:creationId xmlns:p14="http://schemas.microsoft.com/office/powerpoint/2010/main" val="6231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eneral with green rul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976923" y="1261440"/>
            <a:ext cx="7326923" cy="3907692"/>
          </a:xfrm>
          <a:prstGeom prst="rect">
            <a:avLst/>
          </a:prstGeom>
        </p:spPr>
        <p:txBody>
          <a:bodyPr/>
          <a:lstStyle>
            <a:lvl1pPr marL="0" indent="0">
              <a:spcBef>
                <a:spcPts val="2376"/>
              </a:spcBef>
              <a:buFontTx/>
              <a:buNone/>
              <a:defRPr sz="2200">
                <a:latin typeface="Myriad Pro" pitchFamily="34" charset="0"/>
              </a:defRPr>
            </a:lvl1pPr>
          </a:lstStyle>
          <a:p>
            <a:pPr lvl="0"/>
            <a:r>
              <a:rPr lang="en-US" dirty="0" smtClean="0"/>
              <a:t>Click to edit Master text styles</a:t>
            </a:r>
          </a:p>
          <a:p>
            <a:pPr lvl="0"/>
            <a:endParaRPr lang="en-US" dirty="0" smtClean="0"/>
          </a:p>
        </p:txBody>
      </p:sp>
      <p:cxnSp>
        <p:nvCxnSpPr>
          <p:cNvPr id="9" name="Straight Connector 8"/>
          <p:cNvCxnSpPr/>
          <p:nvPr userDrawn="1"/>
        </p:nvCxnSpPr>
        <p:spPr>
          <a:xfrm>
            <a:off x="0" y="915840"/>
            <a:ext cx="9144000" cy="1588"/>
          </a:xfrm>
          <a:prstGeom prst="line">
            <a:avLst/>
          </a:prstGeom>
          <a:ln>
            <a:solidFill>
              <a:schemeClr val="accent4">
                <a:lumMod val="40000"/>
                <a:lumOff val="6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8" name="Title 1"/>
          <p:cNvSpPr>
            <a:spLocks noGrp="1"/>
          </p:cNvSpPr>
          <p:nvPr>
            <p:ph type="title"/>
          </p:nvPr>
        </p:nvSpPr>
        <p:spPr>
          <a:xfrm>
            <a:off x="457200" y="9769"/>
            <a:ext cx="8229600" cy="781538"/>
          </a:xfrm>
          <a:prstGeom prst="rect">
            <a:avLst/>
          </a:prstGeom>
        </p:spPr>
        <p:txBody>
          <a:bodyPr anchor="b" anchorCtr="0">
            <a:normAutofit/>
          </a:bodyPr>
          <a:lstStyle>
            <a:lvl1pPr algn="l">
              <a:defRPr sz="4400">
                <a:solidFill>
                  <a:schemeClr val="accent2">
                    <a:lumMod val="20000"/>
                    <a:lumOff val="8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166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588765"/>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35CE2-1E31-45CD-8BF7-04D7A74D708E}" type="datetimeFigureOut">
              <a:rPr lang="en-US" smtClean="0"/>
              <a:t>3/14/16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6FF02-5949-4A7A-B8C7-7CFD90AFDD38}" type="slidenum">
              <a:rPr lang="en-US" smtClean="0"/>
              <a:t>‹#›</a:t>
            </a:fld>
            <a:endParaRPr lang="en-US"/>
          </a:p>
        </p:txBody>
      </p:sp>
    </p:spTree>
    <p:extLst>
      <p:ext uri="{BB962C8B-B14F-4D97-AF65-F5344CB8AC3E}">
        <p14:creationId xmlns:p14="http://schemas.microsoft.com/office/powerpoint/2010/main" val="271853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4" r:id="rId5"/>
    <p:sldLayoutId id="2147483655" r:id="rId6"/>
    <p:sldLayoutId id="2147483657" r:id="rId7"/>
    <p:sldLayoutId id="2147483658"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4.png"/><Relationship Id="rId5" Type="http://schemas.openxmlformats.org/officeDocument/2006/relationships/image" Target="../media/image1.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2.png"/><Relationship Id="rId1" Type="http://schemas.openxmlformats.org/officeDocument/2006/relationships/tags" Target="../tags/tag4.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5.png"/><Relationship Id="rId11"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40.png"/><Relationship Id="rId9"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jpg"/><Relationship Id="rId6" Type="http://schemas.openxmlformats.org/officeDocument/2006/relationships/image" Target="../media/image79.jpeg"/><Relationship Id="rId7" Type="http://schemas.openxmlformats.org/officeDocument/2006/relationships/image" Target="../media/image80.jpg"/><Relationship Id="rId8"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1.wdp"/><Relationship Id="rId5" Type="http://schemas.openxmlformats.org/officeDocument/2006/relationships/image" Target="../media/image83.jpeg"/><Relationship Id="rId6"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6.xml"/><Relationship Id="rId3"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emf"/><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jpeg"/><Relationship Id="rId10"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7.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l="383" r="9987"/>
          <a:stretch/>
        </p:blipFill>
        <p:spPr bwMode="auto">
          <a:xfrm>
            <a:off x="0" y="0"/>
            <a:ext cx="9144000" cy="686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726041" y="4222261"/>
            <a:ext cx="6400800" cy="1016047"/>
          </a:xfrm>
        </p:spPr>
        <p:txBody>
          <a:bodyPr>
            <a:normAutofit/>
          </a:bodyPr>
          <a:lstStyle/>
          <a:p>
            <a:pPr algn="l"/>
            <a:r>
              <a:rPr lang="en-US" sz="1800" dirty="0" smtClean="0">
                <a:solidFill>
                  <a:schemeClr val="bg1">
                    <a:lumMod val="95000"/>
                  </a:schemeClr>
                </a:solidFill>
              </a:rPr>
              <a:t>Leah A. Wasser,  Supervising Scientist</a:t>
            </a:r>
          </a:p>
          <a:p>
            <a:pPr algn="l"/>
            <a:r>
              <a:rPr lang="en-US" sz="1800" dirty="0" smtClean="0">
                <a:solidFill>
                  <a:schemeClr val="bg1">
                    <a:lumMod val="95000"/>
                  </a:schemeClr>
                </a:solidFill>
              </a:rPr>
              <a:t>National Ecological Observatory Network (NEON) – Boulder, CO - U.S.A.</a:t>
            </a:r>
            <a:endParaRPr lang="en-US" sz="1800" dirty="0">
              <a:solidFill>
                <a:schemeClr val="bg1">
                  <a:lumMod val="95000"/>
                </a:schemeClr>
              </a:solidFill>
            </a:endParaRPr>
          </a:p>
        </p:txBody>
      </p:sp>
      <p:pic>
        <p:nvPicPr>
          <p:cNvPr id="17" name="Picture 2" descr="https://encrypted-tbn1.gstatic.com/images?q=tbn:ANd9GcR7QZtDDAC8-NBHyZuBRRz9QTyTOWtZGXd4669jUW9Na2RjxGCbeQ"/>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7709" y="5200750"/>
            <a:ext cx="742850" cy="7428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custDataLst>
              <p:tags r:id="rId1"/>
            </p:custDataLst>
          </p:nvPr>
        </p:nvSpPr>
        <p:spPr>
          <a:xfrm>
            <a:off x="1345977" y="5272028"/>
            <a:ext cx="2131481" cy="523220"/>
          </a:xfrm>
          <a:prstGeom prst="rect">
            <a:avLst/>
          </a:prstGeom>
          <a:noFill/>
        </p:spPr>
        <p:txBody>
          <a:bodyPr wrap="none" rtlCol="0">
            <a:spAutoFit/>
          </a:bodyPr>
          <a:lstStyle/>
          <a:p>
            <a:r>
              <a:rPr lang="en-US" sz="2800" dirty="0" err="1" smtClean="0">
                <a:solidFill>
                  <a:schemeClr val="bg1">
                    <a:lumMod val="95000"/>
                  </a:schemeClr>
                </a:solidFill>
              </a:rPr>
              <a:t>LeahAWasser</a:t>
            </a:r>
            <a:endParaRPr lang="en-US" dirty="0" smtClean="0">
              <a:solidFill>
                <a:schemeClr val="bg1">
                  <a:lumMod val="95000"/>
                </a:schemeClr>
              </a:solidFill>
            </a:endParaRPr>
          </a:p>
        </p:txBody>
      </p:sp>
      <p:pic>
        <p:nvPicPr>
          <p:cNvPr id="19"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47763" y="-104701"/>
            <a:ext cx="4468813"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8" descr="http://landsat.gsfc.nasa.gov/wp-content/uploads/2013/01/ldcm_2012_CO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31153" y="387237"/>
            <a:ext cx="2836333" cy="15954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2567499" y="3607638"/>
            <a:ext cx="3164946" cy="271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9294041" y="4497274"/>
            <a:ext cx="2863288" cy="1077218"/>
          </a:xfrm>
          <a:prstGeom prst="rect">
            <a:avLst/>
          </a:prstGeom>
          <a:noFill/>
        </p:spPr>
        <p:txBody>
          <a:bodyPr wrap="square" rtlCol="0">
            <a:spAutoFit/>
          </a:bodyPr>
          <a:lstStyle/>
          <a:p>
            <a:r>
              <a:rPr lang="en-US" sz="3200" b="1" dirty="0" smtClean="0">
                <a:ln w="12700">
                  <a:solidFill>
                    <a:schemeClr val="tx2">
                      <a:satMod val="155000"/>
                    </a:schemeClr>
                  </a:solidFill>
                  <a:prstDash val="solid"/>
                </a:ln>
                <a:solidFill>
                  <a:schemeClr val="bg1"/>
                </a:solidFill>
                <a:effectLst>
                  <a:glow rad="114300">
                    <a:schemeClr val="accent1">
                      <a:alpha val="31000"/>
                    </a:schemeClr>
                  </a:glow>
                  <a:outerShdw blurRad="41275" dist="20320" dir="1800000" algn="tl" rotWithShape="0">
                    <a:srgbClr val="000000">
                      <a:alpha val="40000"/>
                    </a:srgbClr>
                  </a:outerShdw>
                </a:effectLst>
              </a:rPr>
              <a:t>Processes &amp; Characteristics</a:t>
            </a:r>
            <a:endParaRPr lang="en-US" sz="3200" b="1" dirty="0">
              <a:ln w="12700">
                <a:solidFill>
                  <a:schemeClr val="tx2">
                    <a:satMod val="155000"/>
                  </a:schemeClr>
                </a:solidFill>
                <a:prstDash val="solid"/>
              </a:ln>
              <a:solidFill>
                <a:schemeClr val="bg1"/>
              </a:solidFill>
              <a:effectLst>
                <a:glow rad="114300">
                  <a:schemeClr val="accent1">
                    <a:alpha val="31000"/>
                  </a:schemeClr>
                </a:glow>
                <a:outerShdw blurRad="41275" dist="20320" dir="1800000" algn="tl" rotWithShape="0">
                  <a:srgbClr val="000000">
                    <a:alpha val="40000"/>
                  </a:srgbClr>
                </a:outerShdw>
              </a:effectLst>
            </a:endParaRPr>
          </a:p>
        </p:txBody>
      </p:sp>
      <p:sp>
        <p:nvSpPr>
          <p:cNvPr id="28" name="TextBox 27"/>
          <p:cNvSpPr txBox="1"/>
          <p:nvPr/>
        </p:nvSpPr>
        <p:spPr>
          <a:xfrm>
            <a:off x="-8181456" y="1194986"/>
            <a:ext cx="1604157" cy="584775"/>
          </a:xfrm>
          <a:prstGeom prst="rect">
            <a:avLst/>
          </a:prstGeom>
          <a:noFill/>
        </p:spPr>
        <p:txBody>
          <a:bodyPr wrap="none" rtlCol="0">
            <a:spAutoFit/>
          </a:bodyPr>
          <a:lstStyle/>
          <a:p>
            <a:r>
              <a:rPr lang="en-US" sz="3200" b="1" dirty="0" smtClean="0">
                <a:ln w="12700">
                  <a:solidFill>
                    <a:schemeClr val="tx2">
                      <a:satMod val="155000"/>
                    </a:schemeClr>
                  </a:solidFill>
                  <a:prstDash val="solid"/>
                </a:ln>
                <a:solidFill>
                  <a:schemeClr val="bg1"/>
                </a:solidFill>
                <a:effectLst>
                  <a:glow rad="114300">
                    <a:schemeClr val="accent1">
                      <a:alpha val="31000"/>
                    </a:schemeClr>
                  </a:glow>
                  <a:outerShdw blurRad="41275" dist="20320" dir="1800000" algn="tl" rotWithShape="0">
                    <a:srgbClr val="000000">
                      <a:alpha val="40000"/>
                    </a:srgbClr>
                  </a:outerShdw>
                </a:effectLst>
              </a:rPr>
              <a:t>Patterns</a:t>
            </a:r>
            <a:endParaRPr lang="en-US" sz="3200" b="1" dirty="0">
              <a:ln w="12700">
                <a:solidFill>
                  <a:schemeClr val="tx2">
                    <a:satMod val="155000"/>
                  </a:schemeClr>
                </a:solidFill>
                <a:prstDash val="solid"/>
              </a:ln>
              <a:solidFill>
                <a:schemeClr val="bg1"/>
              </a:solidFill>
              <a:effectLst>
                <a:glow rad="114300">
                  <a:schemeClr val="accent1">
                    <a:alpha val="31000"/>
                  </a:schemeClr>
                </a:glow>
                <a:outerShdw blurRad="41275" dist="20320" dir="1800000" algn="tl" rotWithShape="0">
                  <a:srgbClr val="000000">
                    <a:alpha val="40000"/>
                  </a:srgbClr>
                </a:outerShdw>
              </a:effectLst>
            </a:endParaRPr>
          </a:p>
        </p:txBody>
      </p:sp>
      <p:sp>
        <p:nvSpPr>
          <p:cNvPr id="22" name="Subtitle 2"/>
          <p:cNvSpPr txBox="1">
            <a:spLocks/>
          </p:cNvSpPr>
          <p:nvPr/>
        </p:nvSpPr>
        <p:spPr>
          <a:xfrm>
            <a:off x="685800" y="1905000"/>
            <a:ext cx="8686800" cy="2590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3600" dirty="0" smtClean="0">
                <a:solidFill>
                  <a:schemeClr val="bg1">
                    <a:lumMod val="95000"/>
                  </a:schemeClr>
                </a:solidFill>
              </a:rPr>
              <a:t>Open Data &amp; Open Data Training Materials</a:t>
            </a:r>
          </a:p>
          <a:p>
            <a:pPr algn="l"/>
            <a:r>
              <a:rPr lang="en-US" sz="3600" dirty="0" smtClean="0">
                <a:solidFill>
                  <a:schemeClr val="bg1">
                    <a:lumMod val="95000"/>
                  </a:schemeClr>
                </a:solidFill>
              </a:rPr>
              <a:t>#</a:t>
            </a:r>
            <a:r>
              <a:rPr lang="en-US" sz="3600" dirty="0" err="1" smtClean="0">
                <a:solidFill>
                  <a:schemeClr val="bg1">
                    <a:lumMod val="95000"/>
                  </a:schemeClr>
                </a:solidFill>
              </a:rPr>
              <a:t>WorkWithData</a:t>
            </a:r>
            <a:endParaRPr lang="en-US" sz="3600" dirty="0">
              <a:solidFill>
                <a:schemeClr val="bg1">
                  <a:lumMod val="95000"/>
                </a:schemeClr>
              </a:solidFill>
            </a:endParaRPr>
          </a:p>
        </p:txBody>
      </p:sp>
      <p:pic>
        <p:nvPicPr>
          <p:cNvPr id="5" name="Picture 4" descr="nsfWhit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49200" y="3378247"/>
            <a:ext cx="685800" cy="685800"/>
          </a:xfrm>
          <a:prstGeom prst="rect">
            <a:avLst/>
          </a:prstGeom>
        </p:spPr>
      </p:pic>
      <p:pic>
        <p:nvPicPr>
          <p:cNvPr id="23" name="Picture 22"/>
          <p:cNvPicPr>
            <a:picLocks noChangeAspect="1"/>
          </p:cNvPicPr>
          <p:nvPr/>
        </p:nvPicPr>
        <p:blipFill>
          <a:blip r:embed="rId10"/>
          <a:stretch>
            <a:fillRect/>
          </a:stretch>
        </p:blipFill>
        <p:spPr>
          <a:xfrm>
            <a:off x="8153400" y="5867400"/>
            <a:ext cx="838200" cy="838200"/>
          </a:xfrm>
          <a:prstGeom prst="rect">
            <a:avLst/>
          </a:prstGeom>
        </p:spPr>
      </p:pic>
    </p:spTree>
    <p:extLst>
      <p:ext uri="{BB962C8B-B14F-4D97-AF65-F5344CB8AC3E}">
        <p14:creationId xmlns:p14="http://schemas.microsoft.com/office/powerpoint/2010/main" val="2379927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4294967295"/>
          </p:nvPr>
        </p:nvSpPr>
        <p:spPr>
          <a:xfrm>
            <a:off x="609600" y="2895600"/>
            <a:ext cx="8534400" cy="2971800"/>
          </a:xfrm>
        </p:spPr>
        <p:txBody>
          <a:bodyPr>
            <a:noAutofit/>
          </a:bodyPr>
          <a:lstStyle/>
          <a:p>
            <a:pPr marL="0" indent="0">
              <a:lnSpc>
                <a:spcPct val="120000"/>
              </a:lnSpc>
              <a:spcBef>
                <a:spcPts val="600"/>
              </a:spcBef>
              <a:buNone/>
            </a:pPr>
            <a:r>
              <a:rPr lang="en-US" sz="4000" b="1" dirty="0" smtClean="0">
                <a:solidFill>
                  <a:schemeClr val="tx1">
                    <a:lumMod val="95000"/>
                    <a:lumOff val="5000"/>
                  </a:schemeClr>
                </a:solidFill>
                <a:effectLst>
                  <a:reflection blurRad="6350" stA="17000" endPos="71000" dir="5400000" sy="-100000" algn="bl" rotWithShape="0"/>
                </a:effectLst>
              </a:rPr>
              <a:t>Significant demand for data skills</a:t>
            </a:r>
            <a:endParaRPr lang="en-US" sz="4000" b="1" dirty="0">
              <a:solidFill>
                <a:schemeClr val="tx1">
                  <a:lumMod val="95000"/>
                  <a:lumOff val="5000"/>
                </a:schemeClr>
              </a:solidFill>
              <a:effectLst>
                <a:reflection blurRad="6350" stA="17000" endPos="71000" dir="5400000" sy="-100000" algn="bl" rotWithShape="0"/>
              </a:effectLst>
            </a:endParaRPr>
          </a:p>
        </p:txBody>
      </p:sp>
      <p:sp>
        <p:nvSpPr>
          <p:cNvPr id="2" name="TextBox 1"/>
          <p:cNvSpPr txBox="1"/>
          <p:nvPr/>
        </p:nvSpPr>
        <p:spPr>
          <a:xfrm rot="20272897">
            <a:off x="5269021" y="2237704"/>
            <a:ext cx="2667000" cy="461665"/>
          </a:xfrm>
          <a:prstGeom prst="rect">
            <a:avLst/>
          </a:prstGeom>
          <a:noFill/>
        </p:spPr>
        <p:txBody>
          <a:bodyPr wrap="square" rtlCol="0">
            <a:spAutoFit/>
          </a:bodyPr>
          <a:lstStyle/>
          <a:p>
            <a:r>
              <a:rPr lang="en-US" sz="2400" b="1" dirty="0" smtClean="0">
                <a:latin typeface="Architects Daughter" panose="02000505000000020004" pitchFamily="2" charset="0"/>
              </a:rPr>
              <a:t>intensive</a:t>
            </a:r>
            <a:endParaRPr lang="en-US" sz="2400" b="1" dirty="0">
              <a:latin typeface="Architects Daughter" panose="02000505000000020004" pitchFamily="2" charset="0"/>
            </a:endParaRPr>
          </a:p>
        </p:txBody>
      </p:sp>
      <p:sp>
        <p:nvSpPr>
          <p:cNvPr id="3" name="TextBox 2"/>
          <p:cNvSpPr txBox="1"/>
          <p:nvPr/>
        </p:nvSpPr>
        <p:spPr>
          <a:xfrm rot="16200000">
            <a:off x="5283528" y="3638605"/>
            <a:ext cx="413896" cy="646331"/>
          </a:xfrm>
          <a:prstGeom prst="rect">
            <a:avLst/>
          </a:prstGeom>
          <a:noFill/>
        </p:spPr>
        <p:txBody>
          <a:bodyPr wrap="none" rtlCol="0">
            <a:spAutoFit/>
          </a:bodyPr>
          <a:lstStyle/>
          <a:p>
            <a:r>
              <a:rPr lang="en-US" sz="3600" dirty="0" smtClean="0"/>
              <a:t>&gt;</a:t>
            </a:r>
            <a:endParaRPr lang="en-US" sz="3600" dirty="0"/>
          </a:p>
        </p:txBody>
      </p:sp>
      <p:pic>
        <p:nvPicPr>
          <p:cNvPr id="7" name="Picture 6" descr="Screen Shot 2015-12-08 at 9.14.37 AM.png"/>
          <p:cNvPicPr>
            <a:picLocks noChangeAspect="1"/>
          </p:cNvPicPr>
          <p:nvPr/>
        </p:nvPicPr>
        <p:blipFill rotWithShape="1">
          <a:blip r:embed="rId3">
            <a:extLst>
              <a:ext uri="{28A0092B-C50C-407E-A947-70E740481C1C}">
                <a14:useLocalDpi xmlns:a14="http://schemas.microsoft.com/office/drawing/2010/main" val="0"/>
              </a:ext>
            </a:extLst>
          </a:blip>
          <a:srcRect r="1874"/>
          <a:stretch/>
        </p:blipFill>
        <p:spPr>
          <a:xfrm rot="20846406">
            <a:off x="292692" y="486795"/>
            <a:ext cx="4675777" cy="1104009"/>
          </a:xfrm>
          <a:prstGeom prst="rect">
            <a:avLst/>
          </a:prstGeom>
        </p:spPr>
      </p:pic>
      <p:pic>
        <p:nvPicPr>
          <p:cNvPr id="9" name="Picture 8" descr="Screen Shot 2015-12-08 at 9.14.46 AM.png"/>
          <p:cNvPicPr>
            <a:picLocks noChangeAspect="1"/>
          </p:cNvPicPr>
          <p:nvPr/>
        </p:nvPicPr>
        <p:blipFill rotWithShape="1">
          <a:blip r:embed="rId4">
            <a:extLst>
              <a:ext uri="{28A0092B-C50C-407E-A947-70E740481C1C}">
                <a14:useLocalDpi xmlns:a14="http://schemas.microsoft.com/office/drawing/2010/main" val="0"/>
              </a:ext>
            </a:extLst>
          </a:blip>
          <a:srcRect b="55733"/>
          <a:stretch/>
        </p:blipFill>
        <p:spPr>
          <a:xfrm rot="20832411">
            <a:off x="4444708" y="697849"/>
            <a:ext cx="4318000" cy="710846"/>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4858946"/>
            <a:ext cx="1424686" cy="894154"/>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 y="4419600"/>
            <a:ext cx="1981200" cy="1487842"/>
          </a:xfrm>
          <a:prstGeom prst="rect">
            <a:avLst/>
          </a:prstGeom>
        </p:spPr>
      </p:pic>
    </p:spTree>
    <p:extLst>
      <p:ext uri="{BB962C8B-B14F-4D97-AF65-F5344CB8AC3E}">
        <p14:creationId xmlns:p14="http://schemas.microsoft.com/office/powerpoint/2010/main" val="37084941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00" y="4693708"/>
            <a:ext cx="2057400" cy="2057400"/>
          </a:xfrm>
          <a:prstGeom prst="rect">
            <a:avLst/>
          </a:prstGeom>
        </p:spPr>
      </p:pic>
      <p:pic>
        <p:nvPicPr>
          <p:cNvPr id="2050" name="Picture 2" descr="CALIPSO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88200" y="274108"/>
            <a:ext cx="3333750" cy="261937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xMTEhQUEBQUFBUXExgYFxgXExsfGxgWFBgXGBUdHCAYHCggGBolGxYXIjEmJSkrLi4uFx8zOzMsNygtLisBCgoKDg0OGxAQGywfICY1LC8sMTQsLDQ0NC0sNCwsLCwsLCwsLCwsNCwsLCwsLDQsLDQsLCwsLCwsLCwsNCwsLP/AABEIAKgBLAMBIgACEQEDEQH/xAAcAAEAAQUBAQAAAAAAAAAAAAAABgEDBAUHAgj/xAA6EAABBAAEAwYDBQgCAwAAAAABAAIDEQQSITEFQVEGEyJhcYEHMpEjQlKhsRRicoKSweHwM9EVJKL/xAAZAQEAAwEBAAAAAAAAAAAAAAAAAQIDBAX/xAAoEQEBAAIBBAEBCQEAAAAAAAAAAQIRAxIhMUEEURMiMmFxgaHB8CP/2gAMAwEAAhEDEQA/AO4oiICIiAiIgIiICIiAiIgIiICIiAiIgIiICIiAiIgItVxTtHhcPYmmY1w+6Dmf/S23fkohxL4osBy4aBzibp0jg0acwG2T75VaY2+IjcdEWJxDicMAueVkY5ZnAE+g3PsuPcS7Z42b5pjG08ohkHsdX/8A0tCZSbJ1cfmcTZPqTqfdbY/Hvuq3N1x/xAwxliihbJJ3krI81ZWjvHBt+KnaZuily+fOFSATwHf7eI/SRp/svoNU5eOYWaTjdiIiyWEREBERAREQEREBERAREQEREBERAREQEREBERARFaxGIZG0ukc1jRu5zgAPc6ILqKJ8T+IWCisMe6Z3SJtj+p1NI9CVFOJ/ErEv0gjjhHU+N3lRNNH9JV5x5X0i5R1YmtSo9xTtvgYdDMJHa+GLxmxuLHhB9SFyLivE55/+eZ8ovYu8N+TR4R7BYkOFDt3sZlo24786HU6LX7DU3ar1b8OgcS+JjzphoGtvZ0rrOv7rKA/qKifEu02KnvvZnkH7rTlbXQhlZh62tSDf9lUuo7LfHixnpS5WqECuQ6CtEDoxWYOL9Q2joNNb5lVsDz9Fj4g0WVuHDT1BCtlOxGSDW+y8EkjZeQVeax1a7bq6FI6aQ69jYPLw6lfRS+cpgQ11H7pr3C+iYH5mtPVoP1C5Pk+l8FxERczQREQEREBERAREQEREBERAREQEREBERARFzntdxvEDEywtldGxoaQGUCWObRJcPHmztfsQKpTjN3QnmP4lDCLnkZGOWZwF+l7n0UV4n8SMMyxCySY9ayNv1eM30aVzTENt5JdZO7ibJ9SdSsZ+668fjz3WV5L6Sfifb7GzAiJzMOK0yNBd7ufd+zQoxicQ6Z2eR7pHEuIL3E00mxRcTWlaDRULtudFep8SZPusYGjRrRWllvLf5FbomOU1Eb3O6zQrXe1V7ummi8gJXNaoAPzXjF1lOX/SdB+qvBUtuue6AJNVemoq/NRlPu0nlQHSx1TPrqvDdRoKAHrXLfmvbBrtdj8lad5sLFheJsQ5tlhLQSAa/DmBr6gK8/LYrQKj3NAPehxbVlrTRPMaqM/w0nl7iZr7fkvLnE6Cz5KhI1I9vRbThHZ7EYkjuInOaT850YPc7+gsqLZJujWDou+cCkzYaB3WCM/VgKh3B/hpG2ji5DIfwMtrfd3zH2yqdwQtY1rGCmtaGtA5BooD6Lk5s5lrTTCWLiIiwXEREBERAREQEREBERAREQEREBERARaziPGoo7HeMzj7t2asXo3Ub7nQXqr+A4pDMxskMjXtcSGkHctuxR1sUdPJBmKG9qODtlnhcCGZ2ysLurhlez18IlUxcdFqO0LKijkqzFNG70a53dSH2jkeVbG6u1ct6cnxuBAe5t0WuIOn4TW2+qwp4g3bXTn1XT+OwRsa6UxMe5utHajqSQBrr1/uoKYAdXADNRFdCdR0B9V245VlLMmgoFWWt8Rqzvr0Hhy37l/5rb8TwJY6sp8vP6b+y1+JkkblabDT4q67N9d3N/pVsr4v++hItDqj3aaaKhCo9aaQoDXJGtJoVv8Amqj8kkcb222pAODkZQkGUluYA9CSRt5L3ET6UOa9cHwU073NhjfK7MbDeXIFx2btuSFPOD/DR7vFi5Az9yPV3u4igfQH1WM5JjjN1fW72c/Y02A2ySaAG5Pl1Um4X2BxeIHjb3DCPmk+aj0Zvfk7KuqcI4Dh8MPsImtNUXbuPq51mvK6WyWGfyLe0WmH1RXgfYLCwAF4M7wB4pPl06M+X62fNSkCtAqosLbfK+hERQCIiAiIgIiICIiAiIgIiICIiAioTWpXOfiJ8QsKzDSQ4TGM/aHUG91bqGYd542+Fhy3zvprtFukyW+G97S9ucLhS5liSQfM0Hws/jPI+Qs+i5xxT4nSCFuTJIDYAY6g1rdBY+YjzKiDOHzYgN7wmNmhII1JA5a6jU6mvRZWN7L1D3sUb8jTTnWdQdDvoT6KmeVmO5F8MJbqtJj+0+IkJObJf4dNOY05f9LI7PcRnzMEM0jHNdnbUpAzitaPhJIaAb3oWrnZns4yed0cucEAOY3bOwktN1qCDl26lSHj3ZlsWGMkLACzUgD5mDR2u50IN9W+a8/l+ZhM5hb3duHxsum5ekwwnxOnNxzQx57pr25hE/wZiA4uOU7b3WbbRSPgnaFnFMC8sGXOx8MjbvLIW06jzHiBB3oiwDouG8AxrYZmSyRNmYL+yc6mnMPIHXnsV3HsT2iw+LY90THRlj/FHpoX267b8wJvUgE0bXf8fk6rrKuPm4+mdo2mClE8DJHjV8TH0eRoOIP3QbP5eSxeJ8MbMw6DNdA/xVzPtt5K9wmIASt1uPEyN9BKRMwa8sszBp0AWzY0DYUcvTW2/md+v6rsmWp2cPT37oNxDg0/dvfO63NrIXHUht2K3rUKIY3BNJL5X5GA2aGY6a1Q28QC7O4tN2Lbm1saaj2B19fz0hHavgL5bc1wcQwnJQBPdEOa1jQLe4nyG4U9VsvppMptAsTGGkt3138uSs5SPLzXQ+F9g3vbEZ6jPdt7wOAJz0LoNNVvqTfkpZwnsphcOczIw5++d/iIPlyb7ALa/Ixk+qOiuV8G7I4rEUWRlrD9+S2trqNLcPQFTrg/w5w8dHEOdM7p8rPoDZ9zR6KaoufPnyy/JpMJFrDYZkbQyNrWNGzWtAA9grqIsVhERAREQEREBERAREQEREBERAREQEREBERB5kYHAgiwRRHUHdQjtD2fw+HbF3MEbIg52fIKc4urNbtyS0HW73U5WNxHCCWNzDzGnkRsfqpmt7qMt61HFs0WExb4CxszAC6Bxf4ch1a1wHzFotup+55q5xLiD5tJDYqsuzQDpQA0ApYvbPAuaQ4CnRk8tQQdR57X7KOS8aklcI8HG50h3GW69NarfU0As+vptxy/ZrMeqTKMfD4uTB4mN7fG6J3hDnGnxOBGShsNfYheuNdr8VOMrpBFGfD3cQrw6aE6uP1o66Kzxbg+JhIdiDmJonxZtN+YrTXQaaFWJIbZ4I8vdnOXu/BplvTqvOy4uO59Vxm3bLl0+VMA7cOvyB6a3zFDmp/8JjJ/5ECI20wP7460WAju66OElexcoJiszmtmsucdCGsprBZAF1rz+oU6+EWOkixLoy+JgxDdHSNBcXx3la0CQEAhzj55RS0wx/6Sq8l+5Y6vky4uUbd5Ax7R1fE5zZDpROjoBv8AqssTcmguIds3zGtmw0czqT+i0MPCsW7iLZZJmzYZuHkYW5cmWR7mEgBpPeA5BeYkCuqljWgAAAADYDkvRmXZ59x7tdHw9x+d2UaaNOuh0skAfRo9VmwYZjPkaBe55n1J1PurqJcrUY4yeBERQsIiICIiAiIgIiICIiAiIgIiICIiAiIgIiICIiAiIgIiIOX/ABd4fTS6DMJXtDiLAa8MIaQCR83iBqx8pN2QFGewTzE6bCyta2RpEgqvE1wGbUfNRqj0d5LqHbzhXfQB43iJP8jqzfSgfYrkuNZJnjmw7S+eE5CwAkvjdYbYGpAsg9AbVOSasyX4/eKTdoMA2WJwcQNPmJAA9SeShWK/Z4WROljjzRyNsDORM3TTUuZzB2FGtDawXY2bGYeWWV7myM1jZkdkLRq5+ugFAjSze9BR1hs53GzWpcdfMeWtrky4Lycm99P9un7aYYa8pNxvj0bg5rWlwdoLbQH4f0/JR/DYjJTmktc02DsWuGoPqD+gV1uEkmjJgYX07LY6mthz3H+g1MezXwmnkOfFOyC2mjZzDc+GwR01rmr54yXW1cc7Zt1PhnxAwP7FFiJ5o4czPFH95rm6PDWAZiAdtNQQealOBxTZY2SsvK9jXttpByuAIsHUGjsVHuG9lsLE/OyFmfTUiyKvbNdbnz1KksR0C6McrWGUke0RFdQREQEREBERAREQEREBERAREQEREBERAREQEREBERAREQEREFHtBBBFgiiOoO65n277GOhw5xHD3P72M24Ei3xOGVzbNCmg3ryBW+492/w8JMeH/wDZl2ph+zaf3n6j2bZ9FzbF/E/iDf2kPZFIXsLWsy0yKrzEDeS2k2HHWh6Gtss0mTu5vPi58U8MaCczvDGwOq/ugN1LnetldK7K/Cdz2tkx2djrsxki+X4ScpsHYgqKcEwRgBzDxgta4OFSMLgTRB5AtIPnSnOB7dz4a45D3paaMcl5mkci7cehtYSzk8VvZcPTo3BeBxYaNscLcrR+tVfr1PNbJteqjXEO07Y3YV58eHxMZpwFZHDKdfKn0QdspUmBV+mRTdoQf92/ys1hsLDtXcM/Ujyv/fyVsb3RlOzJREWjMREQEREBERAREQEREBERAREQEREBERAREQEREBERAREQFx74rcRxoxDoHSFuHc0OY1nhD2kUc53ccwIq62NLsKivxE4IMRhs7Rb4bcPNh/5B9AD/ACoiuR8BkY57I55O5YPvZbs8gegWp7ZDLmkjAcWFoeORHUdRVi/JbSTArK4Zwxsocx++QgebT/0dfdTMJO0VuV3tqcJiWSRMcC3MQA/rbayON7Zm89rBWIIZcTO92HjfJQ+0c0WBlG7iNBp9Vaw8Xdukw8ngaWuY47ZC2y118mgj0old07B4yGfAQuhZHGMuR7IwA0SN0fQHI/MOocFwcXx+jlv8fpXocnP1cUc1wGLLsHJhpPmgkE0f8DjkmaPIF4f7noum9i+ImbDNDtXx/Zu/l+U+7aUMxPAY4se+J4P2kUncHMQM72nIDW/3m+tdVsfh3xMNmljJrPGHfzM/w4/Rdtm8XHLrJ0ItrVxA9VXBShxdl2FC+pO/9lqpJ3SuyxDMeZ5D1PL9VucFhu7aG3Z3J6lVxi2VZCIiuoIiICIiAiIgIiICIiAiIgIiICIiAiIgIiICIiAiIgIiICoQqog5hx7gPdSuaB4btv8ACdvpt7LUMwxjeHgbH8ua6txjAiRoPNv6HdQLtZiI8IwF4LpHmoomC3yO6NaNT68lpPDHLtdIV8SOGZHMxDPlkGV3rXhPuNPYLrPYB+Hdw7DuwjGxx5KLAScrwakBJ1JzXqdwQVz7hXYDiPEKfxJwwkN22IeKTKdhXysPm6z+6uqdm+zuHwMPc4Zpay8zszi4ucQAXEnmQBtQ0Wd73bXHcmqiPxPMYiicHZZ2yDugPmOo2rmCGkf5W54H2bw8rYsU+B8Uz2AvYS5tPI8Xhvw6300Oy38HC4myGUMBkOmd2rgOgJ+VvkKCzFEWeIomtADQGgcgKC9oilAiIgIiICIiAiIgIiICIiAiIgIiICIiAiIgIiICIiAiIgIiICIiChCxIOFxMkdKGDvXCjIdX5Rs0E6hv7ooanTVEQZiIiAiIgIiICIiAiIgIiICIiAiIgIiICIiAiIgIiICIiAiIg//2Q=="/>
          <p:cNvSpPr>
            <a:spLocks noChangeAspect="1" noChangeArrowheads="1"/>
          </p:cNvSpPr>
          <p:nvPr/>
        </p:nvSpPr>
        <p:spPr bwMode="auto">
          <a:xfrm>
            <a:off x="10442575" y="-3275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MTEhQUEBQUFBUXExgYFxgXExsfGxgWFBgXGBUdHCAYHCggGBolGxYXIjEmJSkrLi4uFx8zOzMsNygtLisBCgoKDg0OGxAQGywfICY1LC8sMTQsLDQ0NC0sNCwsLCwsLCwsLCwsNCwsLCwsLDQsLDQsLCwsLCwsLCwsNCwsLP/AABEIAKgBLAMBIgACEQEDEQH/xAAcAAEAAQUBAQAAAAAAAAAAAAAABgEDBAUHAgj/xAA6EAABBAAEAwYDBQgCAwAAAAABAAIDEQQSITEFQVEGEyJhcYEHMpEjQlKhsRRicoKSweHwM9EVJKL/xAAZAQEAAwEBAAAAAAAAAAAAAAAAAQIDBAX/xAAoEQEBAAIBBAEBCQEAAAAAAAAAAQIRAxIhMUEEURMiMmFxgaHB8CP/2gAMAwEAAhEDEQA/AO4oiICIiAiIgIiICIiAiIgIiICIiAiIgIiICIiAiIgItVxTtHhcPYmmY1w+6Dmf/S23fkohxL4osBy4aBzibp0jg0acwG2T75VaY2+IjcdEWJxDicMAueVkY5ZnAE+g3PsuPcS7Z42b5pjG08ohkHsdX/8A0tCZSbJ1cfmcTZPqTqfdbY/Hvuq3N1x/xAwxliihbJJ3krI81ZWjvHBt+KnaZuily+fOFSATwHf7eI/SRp/svoNU5eOYWaTjdiIiyWEREBERAREQEREBERAREQEREBERAREQEREBERARFaxGIZG0ukc1jRu5zgAPc6ILqKJ8T+IWCisMe6Z3SJtj+p1NI9CVFOJ/ErEv0gjjhHU+N3lRNNH9JV5x5X0i5R1YmtSo9xTtvgYdDMJHa+GLxmxuLHhB9SFyLivE55/+eZ8ovYu8N+TR4R7BYkOFDt3sZlo24786HU6LX7DU3ar1b8OgcS+JjzphoGtvZ0rrOv7rKA/qKifEu02KnvvZnkH7rTlbXQhlZh62tSDf9lUuo7LfHixnpS5WqECuQ6CtEDoxWYOL9Q2joNNb5lVsDz9Fj4g0WVuHDT1BCtlOxGSDW+y8EkjZeQVeax1a7bq6FI6aQ69jYPLw6lfRS+cpgQ11H7pr3C+iYH5mtPVoP1C5Pk+l8FxERczQREQEREBERAREQEREBERAREQEREBERARFzntdxvEDEywtldGxoaQGUCWObRJcPHmztfsQKpTjN3QnmP4lDCLnkZGOWZwF+l7n0UV4n8SMMyxCySY9ayNv1eM30aVzTENt5JdZO7ibJ9SdSsZ+668fjz3WV5L6Sfifb7GzAiJzMOK0yNBd7ufd+zQoxicQ6Z2eR7pHEuIL3E00mxRcTWlaDRULtudFep8SZPusYGjRrRWllvLf5FbomOU1Eb3O6zQrXe1V7ummi8gJXNaoAPzXjF1lOX/SdB+qvBUtuue6AJNVemoq/NRlPu0nlQHSx1TPrqvDdRoKAHrXLfmvbBrtdj8lad5sLFheJsQ5tlhLQSAa/DmBr6gK8/LYrQKj3NAPehxbVlrTRPMaqM/w0nl7iZr7fkvLnE6Cz5KhI1I9vRbThHZ7EYkjuInOaT850YPc7+gsqLZJujWDou+cCkzYaB3WCM/VgKh3B/hpG2ji5DIfwMtrfd3zH2yqdwQtY1rGCmtaGtA5BooD6Lk5s5lrTTCWLiIiwXEREBERAREQEREBERAREQEREBERARaziPGoo7HeMzj7t2asXo3Ub7nQXqr+A4pDMxskMjXtcSGkHctuxR1sUdPJBmKG9qODtlnhcCGZ2ysLurhlez18IlUxcdFqO0LKijkqzFNG70a53dSH2jkeVbG6u1ct6cnxuBAe5t0WuIOn4TW2+qwp4g3bXTn1XT+OwRsa6UxMe5utHajqSQBrr1/uoKYAdXADNRFdCdR0B9V245VlLMmgoFWWt8Rqzvr0Hhy37l/5rb8TwJY6sp8vP6b+y1+JkkblabDT4q67N9d3N/pVsr4v++hItDqj3aaaKhCo9aaQoDXJGtJoVv8Amqj8kkcb222pAODkZQkGUluYA9CSRt5L3ET6UOa9cHwU073NhjfK7MbDeXIFx2btuSFPOD/DR7vFi5Az9yPV3u4igfQH1WM5JjjN1fW72c/Y02A2ySaAG5Pl1Um4X2BxeIHjb3DCPmk+aj0Zvfk7KuqcI4Dh8MPsImtNUXbuPq51mvK6WyWGfyLe0WmH1RXgfYLCwAF4M7wB4pPl06M+X62fNSkCtAqosLbfK+hERQCIiAiIgIiICIiAiIgIiICIiAioTWpXOfiJ8QsKzDSQ4TGM/aHUG91bqGYd542+Fhy3zvprtFukyW+G97S9ucLhS5liSQfM0Hws/jPI+Qs+i5xxT4nSCFuTJIDYAY6g1rdBY+YjzKiDOHzYgN7wmNmhII1JA5a6jU6mvRZWN7L1D3sUb8jTTnWdQdDvoT6KmeVmO5F8MJbqtJj+0+IkJObJf4dNOY05f9LI7PcRnzMEM0jHNdnbUpAzitaPhJIaAb3oWrnZns4yed0cucEAOY3bOwktN1qCDl26lSHj3ZlsWGMkLACzUgD5mDR2u50IN9W+a8/l+ZhM5hb3duHxsum5ekwwnxOnNxzQx57pr25hE/wZiA4uOU7b3WbbRSPgnaFnFMC8sGXOx8MjbvLIW06jzHiBB3oiwDouG8AxrYZmSyRNmYL+yc6mnMPIHXnsV3HsT2iw+LY90THRlj/FHpoX267b8wJvUgE0bXf8fk6rrKuPm4+mdo2mClE8DJHjV8TH0eRoOIP3QbP5eSxeJ8MbMw6DNdA/xVzPtt5K9wmIASt1uPEyN9BKRMwa8sszBp0AWzY0DYUcvTW2/md+v6rsmWp2cPT37oNxDg0/dvfO63NrIXHUht2K3rUKIY3BNJL5X5GA2aGY6a1Q28QC7O4tN2Lbm1saaj2B19fz0hHavgL5bc1wcQwnJQBPdEOa1jQLe4nyG4U9VsvppMptAsTGGkt3138uSs5SPLzXQ+F9g3vbEZ6jPdt7wOAJz0LoNNVvqTfkpZwnsphcOczIw5++d/iIPlyb7ALa/Ixk+qOiuV8G7I4rEUWRlrD9+S2trqNLcPQFTrg/w5w8dHEOdM7p8rPoDZ9zR6KaoufPnyy/JpMJFrDYZkbQyNrWNGzWtAA9grqIsVhERAREQEREBERAREQEREBERAREQEREBERB5kYHAgiwRRHUHdQjtD2fw+HbF3MEbIg52fIKc4urNbtyS0HW73U5WNxHCCWNzDzGnkRsfqpmt7qMt61HFs0WExb4CxszAC6Bxf4ch1a1wHzFotup+55q5xLiD5tJDYqsuzQDpQA0ApYvbPAuaQ4CnRk8tQQdR57X7KOS8aklcI8HG50h3GW69NarfU0As+vptxy/ZrMeqTKMfD4uTB4mN7fG6J3hDnGnxOBGShsNfYheuNdr8VOMrpBFGfD3cQrw6aE6uP1o66Kzxbg+JhIdiDmJonxZtN+YrTXQaaFWJIbZ4I8vdnOXu/BplvTqvOy4uO59Vxm3bLl0+VMA7cOvyB6a3zFDmp/8JjJ/5ECI20wP7460WAju66OElexcoJiszmtmsucdCGsprBZAF1rz+oU6+EWOkixLoy+JgxDdHSNBcXx3la0CQEAhzj55RS0wx/6Sq8l+5Y6vky4uUbd5Ax7R1fE5zZDpROjoBv8AqssTcmguIds3zGtmw0czqT+i0MPCsW7iLZZJmzYZuHkYW5cmWR7mEgBpPeA5BeYkCuqljWgAAAADYDkvRmXZ59x7tdHw9x+d2UaaNOuh0skAfRo9VmwYZjPkaBe55n1J1PurqJcrUY4yeBERQsIiICIiAiIgIiICIiAiIgIiICIiAiIgIiICIiAiIgIiIOX/ABd4fTS6DMJXtDiLAa8MIaQCR83iBqx8pN2QFGewTzE6bCyta2RpEgqvE1wGbUfNRqj0d5LqHbzhXfQB43iJP8jqzfSgfYrkuNZJnjmw7S+eE5CwAkvjdYbYGpAsg9AbVOSasyX4/eKTdoMA2WJwcQNPmJAA9SeShWK/Z4WROljjzRyNsDORM3TTUuZzB2FGtDawXY2bGYeWWV7myM1jZkdkLRq5+ugFAjSze9BR1hs53GzWpcdfMeWtrky4Lycm99P9un7aYYa8pNxvj0bg5rWlwdoLbQH4f0/JR/DYjJTmktc02DsWuGoPqD+gV1uEkmjJgYX07LY6mthz3H+g1MezXwmnkOfFOyC2mjZzDc+GwR01rmr54yXW1cc7Zt1PhnxAwP7FFiJ5o4czPFH95rm6PDWAZiAdtNQQealOBxTZY2SsvK9jXttpByuAIsHUGjsVHuG9lsLE/OyFmfTUiyKvbNdbnz1KksR0C6McrWGUke0RFdQREQEREBERAREQEREBERAREQEREBERAREQEREBERAREQEREFHtBBBFgiiOoO65n277GOhw5xHD3P72M24Ei3xOGVzbNCmg3ryBW+492/w8JMeH/wDZl2ph+zaf3n6j2bZ9FzbF/E/iDf2kPZFIXsLWsy0yKrzEDeS2k2HHWh6Gtss0mTu5vPi58U8MaCczvDGwOq/ugN1LnetldK7K/Cdz2tkx2djrsxki+X4ScpsHYgqKcEwRgBzDxgta4OFSMLgTRB5AtIPnSnOB7dz4a45D3paaMcl5mkci7cehtYSzk8VvZcPTo3BeBxYaNscLcrR+tVfr1PNbJteqjXEO07Y3YV58eHxMZpwFZHDKdfKn0QdspUmBV+mRTdoQf92/ys1hsLDtXcM/Ujyv/fyVsb3RlOzJREWjMREQEREBERAREQEREBERAREQEREBERAREQEREBERAREQFx74rcRxoxDoHSFuHc0OY1nhD2kUc53ccwIq62NLsKivxE4IMRhs7Rb4bcPNh/5B9AD/ACoiuR8BkY57I55O5YPvZbs8gegWp7ZDLmkjAcWFoeORHUdRVi/JbSTArK4Zwxsocx++QgebT/0dfdTMJO0VuV3tqcJiWSRMcC3MQA/rbayON7Zm89rBWIIZcTO92HjfJQ+0c0WBlG7iNBp9Vaw8Xdukw8ngaWuY47ZC2y118mgj0old07B4yGfAQuhZHGMuR7IwA0SN0fQHI/MOocFwcXx+jlv8fpXocnP1cUc1wGLLsHJhpPmgkE0f8DjkmaPIF4f7noum9i+ImbDNDtXx/Zu/l+U+7aUMxPAY4se+J4P2kUncHMQM72nIDW/3m+tdVsfh3xMNmljJrPGHfzM/w4/Rdtm8XHLrJ0ItrVxA9VXBShxdl2FC+pO/9lqpJ3SuyxDMeZ5D1PL9VucFhu7aG3Z3J6lVxi2VZCIiuoIiICIiAiIgIiICIiAiIgIiICIiAiIgIiICIiAiIgIiICoQqog5hx7gPdSuaB4btv8ACdvpt7LUMwxjeHgbH8ua6txjAiRoPNv6HdQLtZiI8IwF4LpHmoomC3yO6NaNT68lpPDHLtdIV8SOGZHMxDPlkGV3rXhPuNPYLrPYB+Hdw7DuwjGxx5KLAScrwakBJ1JzXqdwQVz7hXYDiPEKfxJwwkN22IeKTKdhXysPm6z+6uqdm+zuHwMPc4Zpay8zszi4ucQAXEnmQBtQ0Wd73bXHcmqiPxPMYiicHZZ2yDugPmOo2rmCGkf5W54H2bw8rYsU+B8Uz2AvYS5tPI8Xhvw6300Oy38HC4myGUMBkOmd2rgOgJ+VvkKCzFEWeIomtADQGgcgKC9oilAiIgIiICIiAiIgIiICIiAiIgIiICIiAiIgIiICIiAiIgIiICIiChCxIOFxMkdKGDvXCjIdX5Rs0E6hv7ooanTVEQZiIiAiIgIiICIiAiIgIiICIiAiIgIiICIiAiIgIiICIiAiIg//2Q=="/>
          <p:cNvSpPr>
            <a:spLocks noChangeAspect="1" noChangeArrowheads="1"/>
          </p:cNvSpPr>
          <p:nvPr/>
        </p:nvSpPr>
        <p:spPr bwMode="auto">
          <a:xfrm>
            <a:off x="10594975" y="-1751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landsat.gsfc.nasa.gov/wp-content/uploads/2013/01/ldcm_2012_CO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392400" y="-183092"/>
            <a:ext cx="4495800" cy="2528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62400" y="381000"/>
            <a:ext cx="4866722" cy="244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 "/>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95800" y="3200400"/>
            <a:ext cx="3167296" cy="31672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9677400" y="990600"/>
            <a:ext cx="9144000" cy="2289976"/>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86200" y="3733800"/>
            <a:ext cx="4951417" cy="2636849"/>
          </a:xfrm>
          <a:prstGeom prst="rect">
            <a:avLst/>
          </a:prstGeom>
        </p:spPr>
      </p:pic>
      <p:pic>
        <p:nvPicPr>
          <p:cNvPr id="11"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52399" y="381000"/>
            <a:ext cx="4114800" cy="11474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1"/>
          <a:stretch>
            <a:fillRect/>
          </a:stretch>
        </p:blipFill>
        <p:spPr>
          <a:xfrm flipH="1">
            <a:off x="228600" y="3505200"/>
            <a:ext cx="3187700" cy="2552700"/>
          </a:xfrm>
          <a:prstGeom prst="rect">
            <a:avLst/>
          </a:prstGeom>
        </p:spPr>
      </p:pic>
    </p:spTree>
    <p:extLst>
      <p:ext uri="{BB962C8B-B14F-4D97-AF65-F5344CB8AC3E}">
        <p14:creationId xmlns:p14="http://schemas.microsoft.com/office/powerpoint/2010/main" val="163206889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46493094"/>
              </p:ext>
            </p:extLst>
          </p:nvPr>
        </p:nvGraphicFramePr>
        <p:xfrm>
          <a:off x="-10363200" y="914400"/>
          <a:ext cx="9024425" cy="5057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ProgramOverview.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38122"/>
          </a:xfrm>
          <a:prstGeom prst="rect">
            <a:avLst/>
          </a:prstGeom>
        </p:spPr>
      </p:pic>
    </p:spTree>
    <p:extLst>
      <p:ext uri="{BB962C8B-B14F-4D97-AF65-F5344CB8AC3E}">
        <p14:creationId xmlns:p14="http://schemas.microsoft.com/office/powerpoint/2010/main" val="171559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406901"/>
            <a:ext cx="7772400" cy="546099"/>
          </a:xfrm>
          <a:effectLst>
            <a:reflection stA="50000" endPos="75000" dir="5400000" sy="-100000" algn="bl" rotWithShape="0"/>
          </a:effectLst>
        </p:spPr>
        <p:txBody>
          <a:bodyPr>
            <a:normAutofit fontScale="90000"/>
          </a:bodyPr>
          <a:lstStyle/>
          <a:p>
            <a:r>
              <a:rPr lang="en-US" dirty="0" err="1" smtClean="0"/>
              <a:t>Neondataskills.org</a:t>
            </a:r>
            <a:endParaRPr lang="en-US" dirty="0"/>
          </a:p>
        </p:txBody>
      </p:sp>
      <p:sp>
        <p:nvSpPr>
          <p:cNvPr id="5" name="Text Placeholder 4"/>
          <p:cNvSpPr>
            <a:spLocks noGrp="1"/>
          </p:cNvSpPr>
          <p:nvPr>
            <p:ph type="body" idx="1"/>
          </p:nvPr>
        </p:nvSpPr>
        <p:spPr/>
        <p:txBody>
          <a:bodyPr/>
          <a:lstStyle/>
          <a:p>
            <a:endParaRPr lang="en-US" dirty="0"/>
          </a:p>
        </p:txBody>
      </p:sp>
      <p:pic>
        <p:nvPicPr>
          <p:cNvPr id="6" name="Picture 5" descr="ProgramOverview.jpg"/>
          <p:cNvPicPr>
            <a:picLocks noChangeAspect="1"/>
          </p:cNvPicPr>
          <p:nvPr/>
        </p:nvPicPr>
        <p:blipFill rotWithShape="1">
          <a:blip r:embed="rId3">
            <a:extLst>
              <a:ext uri="{28A0092B-C50C-407E-A947-70E740481C1C}">
                <a14:useLocalDpi xmlns:a14="http://schemas.microsoft.com/office/drawing/2010/main" val="0"/>
              </a:ext>
            </a:extLst>
          </a:blip>
          <a:srcRect l="35442" t="1076" r="36083" b="52816"/>
          <a:stretch/>
        </p:blipFill>
        <p:spPr>
          <a:xfrm>
            <a:off x="381001" y="357020"/>
            <a:ext cx="1848555" cy="2238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ProgramOverview.jpg"/>
          <p:cNvPicPr>
            <a:picLocks noChangeAspect="1"/>
          </p:cNvPicPr>
          <p:nvPr/>
        </p:nvPicPr>
        <p:blipFill rotWithShape="1">
          <a:blip r:embed="rId3">
            <a:extLst>
              <a:ext uri="{28A0092B-C50C-407E-A947-70E740481C1C}">
                <a14:useLocalDpi xmlns:a14="http://schemas.microsoft.com/office/drawing/2010/main" val="0"/>
              </a:ext>
            </a:extLst>
          </a:blip>
          <a:srcRect l="35442" t="47437" r="29431" b="244"/>
          <a:stretch/>
        </p:blipFill>
        <p:spPr>
          <a:xfrm>
            <a:off x="4950289" y="350700"/>
            <a:ext cx="2011275" cy="224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rogramOverview.jpg"/>
          <p:cNvPicPr>
            <a:picLocks noChangeAspect="1"/>
          </p:cNvPicPr>
          <p:nvPr/>
        </p:nvPicPr>
        <p:blipFill rotWithShape="1">
          <a:blip r:embed="rId3">
            <a:extLst>
              <a:ext uri="{28A0092B-C50C-407E-A947-70E740481C1C}">
                <a14:useLocalDpi xmlns:a14="http://schemas.microsoft.com/office/drawing/2010/main" val="0"/>
              </a:ext>
            </a:extLst>
          </a:blip>
          <a:srcRect l="63743" t="1171" b="52817"/>
          <a:stretch/>
        </p:blipFill>
        <p:spPr>
          <a:xfrm>
            <a:off x="2446867" y="357020"/>
            <a:ext cx="2353733" cy="2233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301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8229600" cy="533400"/>
          </a:xfrm>
        </p:spPr>
        <p:txBody>
          <a:bodyPr>
            <a:normAutofit fontScale="90000"/>
          </a:bodyPr>
          <a:lstStyle/>
          <a:p>
            <a:r>
              <a:rPr lang="en-US" dirty="0" err="1" smtClean="0"/>
              <a:t>www.neondataskills.org</a:t>
            </a:r>
            <a:endParaRPr lang="en-US" dirty="0"/>
          </a:p>
        </p:txBody>
      </p:sp>
      <p:pic>
        <p:nvPicPr>
          <p:cNvPr id="2" name="Picture 1" descr="Screen Shot 2016-03-14 at 1.38.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87" y="639447"/>
            <a:ext cx="6736813" cy="5456553"/>
          </a:xfrm>
          <a:prstGeom prst="rect">
            <a:avLst/>
          </a:prstGeom>
        </p:spPr>
      </p:pic>
    </p:spTree>
    <p:extLst>
      <p:ext uri="{BB962C8B-B14F-4D97-AF65-F5344CB8AC3E}">
        <p14:creationId xmlns:p14="http://schemas.microsoft.com/office/powerpoint/2010/main" val="76758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Shot 2015-12-08 at 10.57.16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04" r="13993" b="19697"/>
          <a:stretch/>
        </p:blipFill>
        <p:spPr>
          <a:xfrm>
            <a:off x="398920" y="839673"/>
            <a:ext cx="4325480" cy="3198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a:xfrm>
            <a:off x="152400" y="76200"/>
            <a:ext cx="9067800" cy="533400"/>
          </a:xfrm>
        </p:spPr>
        <p:txBody>
          <a:bodyPr>
            <a:normAutofit fontScale="90000"/>
          </a:bodyPr>
          <a:lstStyle/>
          <a:p>
            <a:r>
              <a:rPr lang="en-US" dirty="0" smtClean="0"/>
              <a:t>Self-Paced Data Tutorials – </a:t>
            </a:r>
            <a:r>
              <a:rPr lang="en-US" dirty="0" err="1" smtClean="0"/>
              <a:t>neondataskills.org</a:t>
            </a:r>
            <a:endParaRPr lang="en-US" dirty="0"/>
          </a:p>
        </p:txBody>
      </p:sp>
      <p:pic>
        <p:nvPicPr>
          <p:cNvPr id="6" name="Picture 5" descr="Screen Shot 2015-12-08 at 9.46.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2362200"/>
            <a:ext cx="4572000" cy="3169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5"/>
          <a:srcRect b="24704"/>
          <a:stretch/>
        </p:blipFill>
        <p:spPr>
          <a:xfrm>
            <a:off x="1066800" y="3838622"/>
            <a:ext cx="2695585" cy="24097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9560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rcRect t="22502" b="22502"/>
          <a:stretch>
            <a:fillRect/>
          </a:stretch>
        </p:blipFill>
        <p:spPr>
          <a:xfrm>
            <a:off x="5791200" y="990600"/>
            <a:ext cx="2819400" cy="155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3" descr="Screen Shot 2015-12-08 at 9.58.30 AM.png"/>
          <p:cNvPicPr>
            <a:picLocks noChangeAspect="1"/>
          </p:cNvPicPr>
          <p:nvPr/>
        </p:nvPicPr>
        <p:blipFill>
          <a:blip r:embed="rId4">
            <a:extLst>
              <a:ext uri="{28A0092B-C50C-407E-A947-70E740481C1C}">
                <a14:useLocalDpi xmlns:a14="http://schemas.microsoft.com/office/drawing/2010/main" val="0"/>
              </a:ext>
            </a:extLst>
          </a:blip>
          <a:srcRect t="13439" b="13439"/>
          <a:stretch>
            <a:fillRect/>
          </a:stretch>
        </p:blipFill>
        <p:spPr>
          <a:xfrm>
            <a:off x="9448800" y="2895600"/>
            <a:ext cx="4710875" cy="2590800"/>
          </a:xfrm>
          <a:prstGeom prst="rect">
            <a:avLst/>
          </a:prstGeom>
        </p:spPr>
      </p:pic>
      <p:pic>
        <p:nvPicPr>
          <p:cNvPr id="7" name="Picture 6" descr="Screen Shot 2015-12-08 at 9.59.1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447800"/>
            <a:ext cx="3795889" cy="3384761"/>
          </a:xfrm>
          <a:prstGeom prst="rect">
            <a:avLst/>
          </a:prstGeom>
        </p:spPr>
      </p:pic>
      <p:sp>
        <p:nvSpPr>
          <p:cNvPr id="9" name="Title 8"/>
          <p:cNvSpPr>
            <a:spLocks noGrp="1"/>
          </p:cNvSpPr>
          <p:nvPr>
            <p:ph type="title"/>
          </p:nvPr>
        </p:nvSpPr>
        <p:spPr/>
        <p:txBody>
          <a:bodyPr>
            <a:normAutofit fontScale="90000"/>
          </a:bodyPr>
          <a:lstStyle/>
          <a:p>
            <a:r>
              <a:rPr lang="en-US" dirty="0" smtClean="0"/>
              <a:t>Science Themes – Data Skill Themes</a:t>
            </a:r>
            <a:endParaRPr lang="en-US" dirty="0"/>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6400" y="685800"/>
            <a:ext cx="838200" cy="306439"/>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67000" y="685800"/>
            <a:ext cx="1371600" cy="353761"/>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400" y="685800"/>
            <a:ext cx="914400" cy="573891"/>
          </a:xfrm>
          <a:prstGeom prst="rect">
            <a:avLst/>
          </a:prstGeom>
        </p:spPr>
      </p:pic>
      <p:pic>
        <p:nvPicPr>
          <p:cNvPr id="15" name="Picture 14" descr="PhenoPLOT.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1524000"/>
            <a:ext cx="4640491" cy="4751419"/>
          </a:xfrm>
          <a:prstGeom prst="rect">
            <a:avLst/>
          </a:prstGeom>
        </p:spPr>
      </p:pic>
    </p:spTree>
    <p:extLst>
      <p:ext uri="{BB962C8B-B14F-4D97-AF65-F5344CB8AC3E}">
        <p14:creationId xmlns:p14="http://schemas.microsoft.com/office/powerpoint/2010/main" val="216884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descr="Screen Shot 2016-03-13 at 8.43.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5566457"/>
          </a:xfrm>
          <a:prstGeom prst="rect">
            <a:avLst/>
          </a:prstGeom>
        </p:spPr>
      </p:pic>
    </p:spTree>
    <p:extLst>
      <p:ext uri="{BB962C8B-B14F-4D97-AF65-F5344CB8AC3E}">
        <p14:creationId xmlns:p14="http://schemas.microsoft.com/office/powerpoint/2010/main" val="37437989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Visualization Raster Data</a:t>
            </a:r>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6-03-14 at 1.30.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0"/>
            <a:ext cx="7327900" cy="5676900"/>
          </a:xfrm>
          <a:prstGeom prst="rect">
            <a:avLst/>
          </a:prstGeom>
        </p:spPr>
      </p:pic>
    </p:spTree>
    <p:extLst>
      <p:ext uri="{BB962C8B-B14F-4D97-AF65-F5344CB8AC3E}">
        <p14:creationId xmlns:p14="http://schemas.microsoft.com/office/powerpoint/2010/main" val="30006643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Spatial Data Management - CRS</a:t>
            </a:r>
            <a:endParaRPr lang="en-US" dirty="0"/>
          </a:p>
        </p:txBody>
      </p:sp>
      <p:pic>
        <p:nvPicPr>
          <p:cNvPr id="5" name="Picture 4" descr="Screen Shot 2016-03-14 at 1.33.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85800"/>
            <a:ext cx="5410200" cy="5558716"/>
          </a:xfrm>
          <a:prstGeom prst="rect">
            <a:avLst/>
          </a:prstGeom>
        </p:spPr>
      </p:pic>
    </p:spTree>
    <p:extLst>
      <p:ext uri="{BB962C8B-B14F-4D97-AF65-F5344CB8AC3E}">
        <p14:creationId xmlns:p14="http://schemas.microsoft.com/office/powerpoint/2010/main" val="6293972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4294967295"/>
          </p:nvPr>
        </p:nvSpPr>
        <p:spPr>
          <a:xfrm>
            <a:off x="609601" y="2895600"/>
            <a:ext cx="8534400" cy="2971800"/>
          </a:xfrm>
        </p:spPr>
        <p:txBody>
          <a:bodyPr>
            <a:noAutofit/>
          </a:bodyPr>
          <a:lstStyle/>
          <a:p>
            <a:pPr marL="0" indent="0">
              <a:lnSpc>
                <a:spcPct val="120000"/>
              </a:lnSpc>
              <a:spcBef>
                <a:spcPts val="600"/>
              </a:spcBef>
              <a:buNone/>
            </a:pPr>
            <a:r>
              <a:rPr lang="en-US" sz="4000" b="1" dirty="0" smtClean="0">
                <a:solidFill>
                  <a:schemeClr val="tx1">
                    <a:lumMod val="95000"/>
                    <a:lumOff val="5000"/>
                  </a:schemeClr>
                </a:solidFill>
                <a:effectLst>
                  <a:reflection blurRad="6350" stA="17000" endPos="71000" dir="5400000" sy="-100000" algn="bl" rotWithShape="0"/>
                </a:effectLst>
              </a:rPr>
              <a:t>standardized open data, for 30 years</a:t>
            </a:r>
            <a:endParaRPr lang="en-US" sz="4000" b="1" dirty="0">
              <a:solidFill>
                <a:schemeClr val="tx1">
                  <a:lumMod val="95000"/>
                  <a:lumOff val="5000"/>
                </a:schemeClr>
              </a:solidFill>
              <a:effectLst>
                <a:reflection blurRad="6350" stA="17000" endPos="71000" dir="5400000" sy="-100000" algn="bl" rotWithShape="0"/>
              </a:effectLst>
            </a:endParaRPr>
          </a:p>
        </p:txBody>
      </p:sp>
      <p:sp>
        <p:nvSpPr>
          <p:cNvPr id="2" name="TextBox 1"/>
          <p:cNvSpPr txBox="1"/>
          <p:nvPr/>
        </p:nvSpPr>
        <p:spPr>
          <a:xfrm rot="20272897">
            <a:off x="4278421" y="2253631"/>
            <a:ext cx="2667000" cy="461665"/>
          </a:xfrm>
          <a:prstGeom prst="rect">
            <a:avLst/>
          </a:prstGeom>
          <a:noFill/>
        </p:spPr>
        <p:txBody>
          <a:bodyPr wrap="square" rtlCol="0">
            <a:spAutoFit/>
          </a:bodyPr>
          <a:lstStyle/>
          <a:p>
            <a:r>
              <a:rPr lang="en-US" sz="2400" b="1" dirty="0" smtClean="0">
                <a:latin typeface="Architects Daughter" panose="02000505000000020004" pitchFamily="2" charset="0"/>
              </a:rPr>
              <a:t>ecological</a:t>
            </a:r>
            <a:endParaRPr lang="en-US" sz="2400" b="1" dirty="0">
              <a:latin typeface="Architects Daughter" panose="02000505000000020004" pitchFamily="2" charset="0"/>
            </a:endParaRPr>
          </a:p>
        </p:txBody>
      </p:sp>
      <p:sp>
        <p:nvSpPr>
          <p:cNvPr id="3" name="TextBox 2"/>
          <p:cNvSpPr txBox="1"/>
          <p:nvPr/>
        </p:nvSpPr>
        <p:spPr>
          <a:xfrm rot="16200000">
            <a:off x="4459618" y="3638605"/>
            <a:ext cx="413896" cy="646331"/>
          </a:xfrm>
          <a:prstGeom prst="rect">
            <a:avLst/>
          </a:prstGeom>
          <a:noFill/>
        </p:spPr>
        <p:txBody>
          <a:bodyPr wrap="none" rtlCol="0">
            <a:spAutoFit/>
          </a:bodyPr>
          <a:lstStyle/>
          <a:p>
            <a:r>
              <a:rPr lang="en-US" sz="3600" dirty="0" smtClean="0"/>
              <a:t>&gt;</a:t>
            </a:r>
            <a:endParaRPr lang="en-US" sz="3600" dirty="0"/>
          </a:p>
        </p:txBody>
      </p:sp>
      <p:pic>
        <p:nvPicPr>
          <p:cNvPr id="6" name="Picture 5" descr="Globe_NEON_grad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246" y="559336"/>
            <a:ext cx="4340354" cy="1189138"/>
          </a:xfrm>
          <a:prstGeom prst="rect">
            <a:avLst/>
          </a:prstGeom>
        </p:spPr>
      </p:pic>
    </p:spTree>
    <p:extLst>
      <p:ext uri="{BB962C8B-B14F-4D97-AF65-F5344CB8AC3E}">
        <p14:creationId xmlns:p14="http://schemas.microsoft.com/office/powerpoint/2010/main" val="32159133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Teaching Data Subsets</a:t>
            </a:r>
            <a:endParaRPr lang="en-US" dirty="0"/>
          </a:p>
        </p:txBody>
      </p:sp>
      <p:pic>
        <p:nvPicPr>
          <p:cNvPr id="12" name="Picture 11" descr="Screen Shot 2015-12-08 at 10.06.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38200"/>
            <a:ext cx="6107126" cy="4114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ntent Placeholder 15" descr="Screen Shot 2015-12-08 at 10.21.30 AM.png"/>
          <p:cNvPicPr>
            <a:picLocks noGrp="1" noChangeAspect="1"/>
          </p:cNvPicPr>
          <p:nvPr>
            <p:ph idx="1"/>
          </p:nvPr>
        </p:nvPicPr>
        <p:blipFill rotWithShape="1">
          <a:blip r:embed="rId4">
            <a:extLst>
              <a:ext uri="{28A0092B-C50C-407E-A947-70E740481C1C}">
                <a14:useLocalDpi xmlns:a14="http://schemas.microsoft.com/office/drawing/2010/main" val="0"/>
              </a:ext>
            </a:extLst>
          </a:blip>
          <a:srcRect l="4481" r="9348"/>
          <a:stretch/>
        </p:blipFill>
        <p:spPr>
          <a:xfrm>
            <a:off x="4114800" y="3200400"/>
            <a:ext cx="4904600" cy="2849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7304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04800"/>
            <a:ext cx="8343900"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0460367">
            <a:off x="4751430" y="4218205"/>
            <a:ext cx="6543675" cy="172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299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Neondataskills.org</a:t>
            </a:r>
            <a:endParaRPr lang="en-US" dirty="0"/>
          </a:p>
        </p:txBody>
      </p:sp>
      <p:sp>
        <p:nvSpPr>
          <p:cNvPr id="5" name="Text Placeholder 4"/>
          <p:cNvSpPr>
            <a:spLocks noGrp="1"/>
          </p:cNvSpPr>
          <p:nvPr>
            <p:ph type="body" idx="1"/>
          </p:nvPr>
        </p:nvSpPr>
        <p:spPr/>
        <p:txBody>
          <a:bodyPr/>
          <a:lstStyle/>
          <a:p>
            <a:endParaRPr lang="en-US" dirty="0"/>
          </a:p>
        </p:txBody>
      </p:sp>
      <p:pic>
        <p:nvPicPr>
          <p:cNvPr id="6" name="Picture 5" descr="ProgramOverview.jpg"/>
          <p:cNvPicPr>
            <a:picLocks noChangeAspect="1"/>
          </p:cNvPicPr>
          <p:nvPr/>
        </p:nvPicPr>
        <p:blipFill rotWithShape="1">
          <a:blip r:embed="rId2">
            <a:extLst>
              <a:ext uri="{28A0092B-C50C-407E-A947-70E740481C1C}">
                <a14:useLocalDpi xmlns:a14="http://schemas.microsoft.com/office/drawing/2010/main" val="0"/>
              </a:ext>
            </a:extLst>
          </a:blip>
          <a:srcRect l="1468" t="1963" r="64708" b="41660"/>
          <a:stretch/>
        </p:blipFill>
        <p:spPr>
          <a:xfrm>
            <a:off x="5943600" y="304800"/>
            <a:ext cx="2127208" cy="2651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ProgramOverview.jpg"/>
          <p:cNvPicPr>
            <a:picLocks noChangeAspect="1"/>
          </p:cNvPicPr>
          <p:nvPr/>
        </p:nvPicPr>
        <p:blipFill rotWithShape="1">
          <a:blip r:embed="rId2">
            <a:extLst>
              <a:ext uri="{28A0092B-C50C-407E-A947-70E740481C1C}">
                <a14:useLocalDpi xmlns:a14="http://schemas.microsoft.com/office/drawing/2010/main" val="0"/>
              </a:ext>
            </a:extLst>
          </a:blip>
          <a:srcRect l="71258" t="48188" r="1377" b="1604"/>
          <a:stretch/>
        </p:blipFill>
        <p:spPr>
          <a:xfrm>
            <a:off x="533400" y="304800"/>
            <a:ext cx="1928476" cy="2645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rogramOverview.jpg"/>
          <p:cNvPicPr>
            <a:picLocks noChangeAspect="1"/>
          </p:cNvPicPr>
          <p:nvPr/>
        </p:nvPicPr>
        <p:blipFill rotWithShape="1">
          <a:blip r:embed="rId2">
            <a:extLst>
              <a:ext uri="{28A0092B-C50C-407E-A947-70E740481C1C}">
                <a14:useLocalDpi xmlns:a14="http://schemas.microsoft.com/office/drawing/2010/main" val="0"/>
              </a:ext>
            </a:extLst>
          </a:blip>
          <a:srcRect l="1734" t="59806" r="64963" b="1693"/>
          <a:stretch/>
        </p:blipFill>
        <p:spPr>
          <a:xfrm>
            <a:off x="2672467" y="304800"/>
            <a:ext cx="3060541" cy="2645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1161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r="17568" b="1096"/>
          <a:stretch/>
        </p:blipFill>
        <p:spPr bwMode="auto">
          <a:xfrm>
            <a:off x="-152400" y="-21692"/>
            <a:ext cx="9296400" cy="6879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5257800"/>
            <a:ext cx="9144000" cy="830997"/>
          </a:xfrm>
          <a:prstGeom prst="rect">
            <a:avLst/>
          </a:prstGeom>
          <a:solidFill>
            <a:schemeClr val="tx1">
              <a:alpha val="47000"/>
            </a:schemeClr>
          </a:solidFill>
          <a:effectLst>
            <a:softEdge rad="50800"/>
          </a:effectLst>
        </p:spPr>
        <p:txBody>
          <a:bodyPr wrap="square" lIns="274320" tIns="137160" rIns="274320" bIns="137160" rtlCol="0">
            <a:spAutoFit/>
          </a:bodyPr>
          <a:lstStyle/>
          <a:p>
            <a:r>
              <a:rPr lang="en-US" sz="3600" dirty="0" smtClean="0">
                <a:solidFill>
                  <a:schemeClr val="bg1"/>
                </a:solidFill>
              </a:rPr>
              <a:t>data intensive workshops</a:t>
            </a:r>
            <a:endParaRPr lang="en-US" sz="3600" dirty="0">
              <a:solidFill>
                <a:schemeClr val="bg1"/>
              </a:solidFill>
            </a:endParaRPr>
          </a:p>
        </p:txBody>
      </p:sp>
    </p:spTree>
    <p:extLst>
      <p:ext uri="{BB962C8B-B14F-4D97-AF65-F5344CB8AC3E}">
        <p14:creationId xmlns:p14="http://schemas.microsoft.com/office/powerpoint/2010/main" val="337258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t>feedback</a:t>
            </a:r>
            <a:endParaRPr lang="en-US" dirty="0"/>
          </a:p>
        </p:txBody>
      </p:sp>
      <p:sp>
        <p:nvSpPr>
          <p:cNvPr id="4" name="Rectangle 3"/>
          <p:cNvSpPr/>
          <p:nvPr/>
        </p:nvSpPr>
        <p:spPr>
          <a:xfrm>
            <a:off x="2819400" y="2636460"/>
            <a:ext cx="6172200" cy="1569660"/>
          </a:xfrm>
          <a:prstGeom prst="rect">
            <a:avLst/>
          </a:prstGeom>
        </p:spPr>
        <p:txBody>
          <a:bodyPr wrap="square">
            <a:spAutoFit/>
          </a:bodyPr>
          <a:lstStyle/>
          <a:p>
            <a:r>
              <a:rPr lang="en-US" sz="2400" i="1" dirty="0" smtClean="0">
                <a:solidFill>
                  <a:schemeClr val="tx1">
                    <a:lumMod val="65000"/>
                    <a:lumOff val="35000"/>
                  </a:schemeClr>
                </a:solidFill>
              </a:rPr>
              <a:t>The </a:t>
            </a:r>
            <a:r>
              <a:rPr lang="en-US" sz="2400" i="1" dirty="0">
                <a:solidFill>
                  <a:schemeClr val="tx1">
                    <a:lumMod val="65000"/>
                    <a:lumOff val="35000"/>
                  </a:schemeClr>
                </a:solidFill>
              </a:rPr>
              <a:t>instructors are keeping it lively and interesting. Also, they are bringing the workshop materials into focus with respect to real life work.</a:t>
            </a:r>
          </a:p>
        </p:txBody>
      </p:sp>
      <p:sp>
        <p:nvSpPr>
          <p:cNvPr id="5" name="Rectangle 4"/>
          <p:cNvSpPr/>
          <p:nvPr/>
        </p:nvSpPr>
        <p:spPr>
          <a:xfrm>
            <a:off x="533400" y="4572000"/>
            <a:ext cx="6629400" cy="1569660"/>
          </a:xfrm>
          <a:prstGeom prst="rect">
            <a:avLst/>
          </a:prstGeom>
        </p:spPr>
        <p:txBody>
          <a:bodyPr wrap="square">
            <a:spAutoFit/>
          </a:bodyPr>
          <a:lstStyle/>
          <a:p>
            <a:r>
              <a:rPr lang="en-US" sz="2400" i="1" dirty="0" smtClean="0"/>
              <a:t>… </a:t>
            </a:r>
            <a:r>
              <a:rPr lang="en-US" sz="2400" i="1" dirty="0"/>
              <a:t>I enjoyed getting an idea of the workflow for working with this sort of data. It is very helpful to have the code there as a reference. Great resources on the website as well!</a:t>
            </a:r>
          </a:p>
        </p:txBody>
      </p:sp>
      <p:sp>
        <p:nvSpPr>
          <p:cNvPr id="6" name="Rectangle 5"/>
          <p:cNvSpPr/>
          <p:nvPr/>
        </p:nvSpPr>
        <p:spPr>
          <a:xfrm>
            <a:off x="685800" y="1021140"/>
            <a:ext cx="6019800" cy="1200328"/>
          </a:xfrm>
          <a:prstGeom prst="rect">
            <a:avLst/>
          </a:prstGeom>
        </p:spPr>
        <p:txBody>
          <a:bodyPr wrap="square">
            <a:spAutoFit/>
          </a:bodyPr>
          <a:lstStyle/>
          <a:p>
            <a:r>
              <a:rPr lang="en-US" sz="2400" i="1" dirty="0"/>
              <a:t>loved this! great having the helpers around the room. Neon's videos were a nice </a:t>
            </a:r>
            <a:r>
              <a:rPr lang="en-US" sz="2400" i="1" dirty="0" smtClean="0"/>
              <a:t>change of </a:t>
            </a:r>
            <a:r>
              <a:rPr lang="en-US" sz="2400" i="1" dirty="0"/>
              <a:t>pace and well done, too</a:t>
            </a:r>
          </a:p>
        </p:txBody>
      </p:sp>
      <p:sp>
        <p:nvSpPr>
          <p:cNvPr id="7" name="Rectangle 6"/>
          <p:cNvSpPr/>
          <p:nvPr/>
        </p:nvSpPr>
        <p:spPr>
          <a:xfrm>
            <a:off x="228600" y="487740"/>
            <a:ext cx="1295400" cy="1569660"/>
          </a:xfrm>
          <a:prstGeom prst="rect">
            <a:avLst/>
          </a:prstGeom>
        </p:spPr>
        <p:txBody>
          <a:bodyPr wrap="square">
            <a:spAutoFit/>
          </a:bodyPr>
          <a:lstStyle/>
          <a:p>
            <a:r>
              <a:rPr lang="en-US" sz="9600" i="1" dirty="0" smtClean="0">
                <a:solidFill>
                  <a:schemeClr val="tx1">
                    <a:lumMod val="50000"/>
                    <a:lumOff val="50000"/>
                  </a:schemeClr>
                </a:solidFill>
              </a:rPr>
              <a:t>“</a:t>
            </a:r>
            <a:endParaRPr lang="en-US" sz="9600" i="1" dirty="0">
              <a:solidFill>
                <a:schemeClr val="tx1">
                  <a:lumMod val="50000"/>
                  <a:lumOff val="50000"/>
                </a:schemeClr>
              </a:solidFill>
            </a:endParaRPr>
          </a:p>
        </p:txBody>
      </p:sp>
      <p:sp>
        <p:nvSpPr>
          <p:cNvPr id="8" name="Rectangle 7"/>
          <p:cNvSpPr/>
          <p:nvPr/>
        </p:nvSpPr>
        <p:spPr>
          <a:xfrm rot="10800000">
            <a:off x="5791200" y="944940"/>
            <a:ext cx="1295400" cy="1569660"/>
          </a:xfrm>
          <a:prstGeom prst="rect">
            <a:avLst/>
          </a:prstGeom>
        </p:spPr>
        <p:txBody>
          <a:bodyPr wrap="square">
            <a:spAutoFit/>
          </a:bodyPr>
          <a:lstStyle/>
          <a:p>
            <a:r>
              <a:rPr lang="en-US" sz="9600" i="1" dirty="0" smtClean="0">
                <a:solidFill>
                  <a:schemeClr val="tx1">
                    <a:lumMod val="50000"/>
                    <a:lumOff val="50000"/>
                  </a:schemeClr>
                </a:solidFill>
              </a:rPr>
              <a:t>“</a:t>
            </a:r>
            <a:endParaRPr lang="en-US" sz="9600" i="1" dirty="0">
              <a:solidFill>
                <a:schemeClr val="tx1">
                  <a:lumMod val="50000"/>
                  <a:lumOff val="50000"/>
                </a:schemeClr>
              </a:solidFill>
            </a:endParaRPr>
          </a:p>
        </p:txBody>
      </p:sp>
      <p:sp>
        <p:nvSpPr>
          <p:cNvPr id="9" name="Rectangle 8"/>
          <p:cNvSpPr/>
          <p:nvPr/>
        </p:nvSpPr>
        <p:spPr>
          <a:xfrm rot="10800000">
            <a:off x="7924800" y="3017460"/>
            <a:ext cx="1295400" cy="1569660"/>
          </a:xfrm>
          <a:prstGeom prst="rect">
            <a:avLst/>
          </a:prstGeom>
        </p:spPr>
        <p:txBody>
          <a:bodyPr wrap="square">
            <a:spAutoFit/>
          </a:bodyPr>
          <a:lstStyle/>
          <a:p>
            <a:r>
              <a:rPr lang="en-US" sz="9600" i="1" dirty="0" smtClean="0">
                <a:solidFill>
                  <a:schemeClr val="tx1">
                    <a:lumMod val="50000"/>
                    <a:lumOff val="50000"/>
                  </a:schemeClr>
                </a:solidFill>
              </a:rPr>
              <a:t>“</a:t>
            </a:r>
            <a:endParaRPr lang="en-US" sz="9600" i="1" dirty="0">
              <a:solidFill>
                <a:schemeClr val="tx1">
                  <a:lumMod val="50000"/>
                  <a:lumOff val="50000"/>
                </a:schemeClr>
              </a:solidFill>
            </a:endParaRPr>
          </a:p>
        </p:txBody>
      </p:sp>
      <p:sp>
        <p:nvSpPr>
          <p:cNvPr id="10" name="Rectangle 9"/>
          <p:cNvSpPr/>
          <p:nvPr/>
        </p:nvSpPr>
        <p:spPr>
          <a:xfrm rot="10800000">
            <a:off x="6324601" y="4907339"/>
            <a:ext cx="1295400" cy="1569660"/>
          </a:xfrm>
          <a:prstGeom prst="rect">
            <a:avLst/>
          </a:prstGeom>
        </p:spPr>
        <p:txBody>
          <a:bodyPr wrap="square">
            <a:spAutoFit/>
          </a:bodyPr>
          <a:lstStyle/>
          <a:p>
            <a:r>
              <a:rPr lang="en-US" sz="9600" i="1" dirty="0" smtClean="0">
                <a:solidFill>
                  <a:schemeClr val="tx1">
                    <a:lumMod val="50000"/>
                    <a:lumOff val="50000"/>
                  </a:schemeClr>
                </a:solidFill>
              </a:rPr>
              <a:t>“</a:t>
            </a:r>
            <a:endParaRPr lang="en-US" sz="9600" i="1" dirty="0">
              <a:solidFill>
                <a:schemeClr val="tx1">
                  <a:lumMod val="50000"/>
                  <a:lumOff val="50000"/>
                </a:schemeClr>
              </a:solidFill>
            </a:endParaRPr>
          </a:p>
        </p:txBody>
      </p:sp>
      <p:sp>
        <p:nvSpPr>
          <p:cNvPr id="11" name="Rectangle 10"/>
          <p:cNvSpPr/>
          <p:nvPr/>
        </p:nvSpPr>
        <p:spPr>
          <a:xfrm>
            <a:off x="2209800" y="2133600"/>
            <a:ext cx="1295400" cy="1569660"/>
          </a:xfrm>
          <a:prstGeom prst="rect">
            <a:avLst/>
          </a:prstGeom>
        </p:spPr>
        <p:txBody>
          <a:bodyPr wrap="square">
            <a:spAutoFit/>
          </a:bodyPr>
          <a:lstStyle/>
          <a:p>
            <a:r>
              <a:rPr lang="en-US" sz="9600" i="1" dirty="0" smtClean="0">
                <a:solidFill>
                  <a:schemeClr val="tx1">
                    <a:lumMod val="50000"/>
                    <a:lumOff val="50000"/>
                  </a:schemeClr>
                </a:solidFill>
              </a:rPr>
              <a:t>“</a:t>
            </a:r>
            <a:endParaRPr lang="en-US" sz="9600" i="1" dirty="0">
              <a:solidFill>
                <a:schemeClr val="tx1">
                  <a:lumMod val="50000"/>
                  <a:lumOff val="50000"/>
                </a:schemeClr>
              </a:solidFill>
            </a:endParaRPr>
          </a:p>
        </p:txBody>
      </p:sp>
      <p:sp>
        <p:nvSpPr>
          <p:cNvPr id="12" name="Rectangle 11"/>
          <p:cNvSpPr/>
          <p:nvPr/>
        </p:nvSpPr>
        <p:spPr>
          <a:xfrm>
            <a:off x="-76200" y="4191000"/>
            <a:ext cx="1295400" cy="1569660"/>
          </a:xfrm>
          <a:prstGeom prst="rect">
            <a:avLst/>
          </a:prstGeom>
        </p:spPr>
        <p:txBody>
          <a:bodyPr wrap="square">
            <a:spAutoFit/>
          </a:bodyPr>
          <a:lstStyle/>
          <a:p>
            <a:r>
              <a:rPr lang="en-US" sz="9600" i="1" dirty="0" smtClean="0">
                <a:solidFill>
                  <a:schemeClr val="tx1">
                    <a:lumMod val="50000"/>
                    <a:lumOff val="50000"/>
                  </a:schemeClr>
                </a:solidFill>
              </a:rPr>
              <a:t>“</a:t>
            </a:r>
            <a:endParaRPr lang="en-US" sz="9600" i="1" dirty="0">
              <a:solidFill>
                <a:schemeClr val="tx1">
                  <a:lumMod val="50000"/>
                  <a:lumOff val="50000"/>
                </a:schemeClr>
              </a:solidFill>
            </a:endParaRPr>
          </a:p>
        </p:txBody>
      </p:sp>
    </p:spTree>
    <p:extLst>
      <p:ext uri="{BB962C8B-B14F-4D97-AF65-F5344CB8AC3E}">
        <p14:creationId xmlns:p14="http://schemas.microsoft.com/office/powerpoint/2010/main" val="38129802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686800" cy="533400"/>
          </a:xfrm>
        </p:spPr>
        <p:txBody>
          <a:bodyPr>
            <a:normAutofit fontScale="90000"/>
          </a:bodyPr>
          <a:lstStyle/>
          <a:p>
            <a:r>
              <a:rPr lang="en-US" dirty="0"/>
              <a:t>http://</a:t>
            </a:r>
            <a:r>
              <a:rPr lang="en-US" dirty="0" err="1"/>
              <a:t>neondataskills.org</a:t>
            </a:r>
            <a:r>
              <a:rPr lang="en-US" dirty="0"/>
              <a:t>/science-video/</a:t>
            </a:r>
          </a:p>
        </p:txBody>
      </p:sp>
      <p:pic>
        <p:nvPicPr>
          <p:cNvPr id="4" name="Content Placeholder 3" descr="Screen Shot 2015-12-08 at 4.45.21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7711" b="3853"/>
          <a:stretch/>
        </p:blipFill>
        <p:spPr>
          <a:xfrm>
            <a:off x="283979" y="838200"/>
            <a:ext cx="8783821" cy="5867400"/>
          </a:xfrm>
        </p:spPr>
      </p:pic>
    </p:spTree>
    <p:extLst>
      <p:ext uri="{BB962C8B-B14F-4D97-AF65-F5344CB8AC3E}">
        <p14:creationId xmlns:p14="http://schemas.microsoft.com/office/powerpoint/2010/main" val="198911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Workshops &amp; Programs - Internship</a:t>
            </a:r>
            <a:endParaRPr lang="en-US" dirty="0"/>
          </a:p>
        </p:txBody>
      </p:sp>
      <p:pic>
        <p:nvPicPr>
          <p:cNvPr id="9" name="Picture 8"/>
          <p:cNvPicPr>
            <a:picLocks noChangeAspect="1"/>
          </p:cNvPicPr>
          <p:nvPr/>
        </p:nvPicPr>
        <p:blipFill>
          <a:blip r:embed="rId3"/>
          <a:stretch>
            <a:fillRect/>
          </a:stretch>
        </p:blipFill>
        <p:spPr>
          <a:xfrm>
            <a:off x="-838200" y="6279384"/>
            <a:ext cx="11049000" cy="654816"/>
          </a:xfrm>
          <a:prstGeom prst="rect">
            <a:avLst/>
          </a:prstGeom>
        </p:spPr>
      </p:pic>
      <p:pic>
        <p:nvPicPr>
          <p:cNvPr id="10" name="Content Placeholder 9"/>
          <p:cNvPicPr>
            <a:picLocks noGrp="1" noChangeAspect="1"/>
          </p:cNvPicPr>
          <p:nvPr>
            <p:ph idx="1"/>
          </p:nvPr>
        </p:nvPicPr>
        <p:blipFill rotWithShape="1">
          <a:blip r:embed="rId4"/>
          <a:srcRect r="64374"/>
          <a:stretch/>
        </p:blipFill>
        <p:spPr>
          <a:xfrm>
            <a:off x="914400" y="3865485"/>
            <a:ext cx="1823776" cy="1544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madd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2108" y="685800"/>
            <a:ext cx="3212292" cy="3650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tower.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800" y="3810000"/>
            <a:ext cx="2145792" cy="2026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Interns_samplin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685800"/>
            <a:ext cx="4531160" cy="3017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descr="E:\Internship Program\2013 Internship Program\Photos\Pics\9242288560_f101996823_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0" y="4495800"/>
            <a:ext cx="2323618" cy="1742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641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orkshopBanner4.jpg"/>
          <p:cNvPicPr>
            <a:picLocks noGrp="1" noChangeAspect="1"/>
          </p:cNvPicPr>
          <p:nvPr>
            <p:ph idx="1"/>
          </p:nvPr>
        </p:nvPicPr>
        <p:blipFill rotWithShape="1">
          <a:blip r:embed="rId3">
            <a:alphaModFix amt="11000"/>
            <a:extLst>
              <a:ext uri="{BEBA8EAE-BF5A-486C-A8C5-ECC9F3942E4B}">
                <a14:imgProps xmlns:a14="http://schemas.microsoft.com/office/drawing/2010/main">
                  <a14:imgLayer r:embed="rId4">
                    <a14:imgEffect>
                      <a14:brightnessContrast bright="-4000" contrast="-48000"/>
                    </a14:imgEffect>
                  </a14:imgLayer>
                </a14:imgProps>
              </a:ext>
              <a:ext uri="{28A0092B-C50C-407E-A947-70E740481C1C}">
                <a14:useLocalDpi xmlns:a14="http://schemas.microsoft.com/office/drawing/2010/main" val="0"/>
              </a:ext>
            </a:extLst>
          </a:blip>
          <a:srcRect l="28387" r="27965"/>
          <a:stretch/>
        </p:blipFill>
        <p:spPr>
          <a:xfrm>
            <a:off x="0" y="3349"/>
            <a:ext cx="9144000" cy="6321251"/>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normAutofit fontScale="90000"/>
          </a:bodyPr>
          <a:lstStyle/>
          <a:p>
            <a:r>
              <a:rPr lang="en-US" dirty="0" smtClean="0"/>
              <a:t>#</a:t>
            </a:r>
            <a:r>
              <a:rPr lang="en-US" dirty="0" err="1" smtClean="0"/>
              <a:t>WorkWithData</a:t>
            </a:r>
            <a:r>
              <a:rPr lang="en-US" dirty="0" smtClean="0"/>
              <a:t> Summer Institute</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25817"/>
            <a:ext cx="9144000" cy="457200"/>
          </a:xfrm>
          <a:prstGeom prst="rect">
            <a:avLst/>
          </a:prstGeom>
        </p:spPr>
      </p:pic>
      <p:sp>
        <p:nvSpPr>
          <p:cNvPr id="2" name="TextBox 1"/>
          <p:cNvSpPr txBox="1"/>
          <p:nvPr/>
        </p:nvSpPr>
        <p:spPr>
          <a:xfrm>
            <a:off x="533400" y="1219200"/>
            <a:ext cx="7848600" cy="2308324"/>
          </a:xfrm>
          <a:prstGeom prst="rect">
            <a:avLst/>
          </a:prstGeom>
          <a:noFill/>
        </p:spPr>
        <p:txBody>
          <a:bodyPr wrap="square" rtlCol="0">
            <a:spAutoFit/>
          </a:bodyPr>
          <a:lstStyle/>
          <a:p>
            <a:pPr marL="742950" lvl="1" indent="-285750">
              <a:buFont typeface="Arial"/>
              <a:buChar char="•"/>
            </a:pPr>
            <a:r>
              <a:rPr lang="en-US" sz="3600" dirty="0" smtClean="0"/>
              <a:t>Remote Sensing &amp; Open Science</a:t>
            </a:r>
          </a:p>
          <a:p>
            <a:pPr marL="742950" lvl="1" indent="-285750">
              <a:buFont typeface="Arial"/>
              <a:buChar char="•"/>
            </a:pPr>
            <a:r>
              <a:rPr lang="en-US" sz="3600" dirty="0" smtClean="0"/>
              <a:t>Applications Due: March 28, 2016</a:t>
            </a:r>
          </a:p>
          <a:p>
            <a:pPr marL="742950" lvl="1" indent="-285750">
              <a:buFont typeface="Arial"/>
              <a:buChar char="•"/>
            </a:pPr>
            <a:endParaRPr lang="en-US" sz="3600" dirty="0"/>
          </a:p>
          <a:p>
            <a:pPr marL="285750" indent="-285750">
              <a:buFont typeface="Arial"/>
              <a:buChar char="•"/>
            </a:pPr>
            <a:endParaRPr lang="en-US" sz="3600" dirty="0"/>
          </a:p>
        </p:txBody>
      </p:sp>
      <p:pic>
        <p:nvPicPr>
          <p:cNvPr id="6" name="Content Placeholder 3" descr="workshopBanner4.jpg"/>
          <p:cNvPicPr>
            <a:picLocks noChangeAspect="1"/>
          </p:cNvPicPr>
          <p:nvPr/>
        </p:nvPicPr>
        <p:blipFill>
          <a:blip r:embed="rId6">
            <a:extLst>
              <a:ext uri="{28A0092B-C50C-407E-A947-70E740481C1C}">
                <a14:useLocalDpi xmlns:a14="http://schemas.microsoft.com/office/drawing/2010/main" val="0"/>
              </a:ext>
            </a:extLst>
          </a:blip>
          <a:srcRect l="22567" r="22567"/>
          <a:stretch>
            <a:fillRect/>
          </a:stretch>
        </p:blipFill>
        <p:spPr>
          <a:xfrm>
            <a:off x="1600200" y="2819400"/>
            <a:ext cx="5562600" cy="3059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593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2667000"/>
            <a:ext cx="9143999" cy="1107996"/>
          </a:xfrm>
          <a:prstGeom prst="rect">
            <a:avLst/>
          </a:prstGeom>
          <a:noFill/>
          <a:effectLst>
            <a:outerShdw blurRad="50800" dist="38100" dir="2700000" algn="tl" rotWithShape="0">
              <a:schemeClr val="bg1">
                <a:lumMod val="75000"/>
                <a:alpha val="43000"/>
              </a:schemeClr>
            </a:outerShdw>
          </a:effectLst>
        </p:spPr>
        <p:txBody>
          <a:bodyPr wrap="square" rtlCol="0">
            <a:spAutoFit/>
          </a:bodyPr>
          <a:lstStyle/>
          <a:p>
            <a:pPr algn="ctr"/>
            <a:r>
              <a:rPr lang="en-US" sz="6600" dirty="0" smtClean="0">
                <a:solidFill>
                  <a:schemeClr val="bg1"/>
                </a:solidFill>
                <a:latin typeface="Myriad Pro" pitchFamily="34" charset="0"/>
              </a:rPr>
              <a:t>www.neondataskills.org</a:t>
            </a:r>
            <a:endParaRPr lang="en-US" sz="6600" dirty="0">
              <a:solidFill>
                <a:schemeClr val="bg1"/>
              </a:solidFill>
              <a:latin typeface="Myriad Pro" pitchFamily="34" charset="0"/>
            </a:endParaRPr>
          </a:p>
        </p:txBody>
      </p:sp>
      <p:sp>
        <p:nvSpPr>
          <p:cNvPr id="3" name="TextBox 2"/>
          <p:cNvSpPr txBox="1"/>
          <p:nvPr>
            <p:custDataLst>
              <p:tags r:id="rId1"/>
            </p:custDataLst>
          </p:nvPr>
        </p:nvSpPr>
        <p:spPr>
          <a:xfrm>
            <a:off x="304800" y="3733800"/>
            <a:ext cx="5149191" cy="1446550"/>
          </a:xfrm>
          <a:prstGeom prst="rect">
            <a:avLst/>
          </a:prstGeom>
          <a:noFill/>
        </p:spPr>
        <p:txBody>
          <a:bodyPr wrap="none" rtlCol="0">
            <a:spAutoFit/>
          </a:bodyPr>
          <a:lstStyle/>
          <a:p>
            <a:r>
              <a:rPr lang="en-US" sz="4400" dirty="0" smtClean="0">
                <a:solidFill>
                  <a:schemeClr val="tx1">
                    <a:lumMod val="50000"/>
                    <a:lumOff val="50000"/>
                  </a:schemeClr>
                </a:solidFill>
              </a:rPr>
              <a:t>#</a:t>
            </a:r>
            <a:r>
              <a:rPr lang="en-US" sz="4400" dirty="0" err="1" smtClean="0">
                <a:solidFill>
                  <a:schemeClr val="tx1">
                    <a:lumMod val="50000"/>
                    <a:lumOff val="50000"/>
                  </a:schemeClr>
                </a:solidFill>
              </a:rPr>
              <a:t>WorkWithData</a:t>
            </a:r>
            <a:endParaRPr lang="en-US" sz="4400" dirty="0" smtClean="0">
              <a:solidFill>
                <a:schemeClr val="tx1">
                  <a:lumMod val="50000"/>
                  <a:lumOff val="50000"/>
                </a:schemeClr>
              </a:solidFill>
            </a:endParaRPr>
          </a:p>
          <a:p>
            <a:r>
              <a:rPr lang="en-US" sz="4400" dirty="0" err="1" smtClean="0">
                <a:solidFill>
                  <a:schemeClr val="tx1">
                    <a:lumMod val="50000"/>
                    <a:lumOff val="50000"/>
                  </a:schemeClr>
                </a:solidFill>
              </a:rPr>
              <a:t>lwasser@neoninc.org</a:t>
            </a:r>
            <a:endParaRPr lang="en-US" sz="4400" dirty="0" smtClean="0">
              <a:solidFill>
                <a:schemeClr val="tx1">
                  <a:lumMod val="50000"/>
                  <a:lumOff val="50000"/>
                </a:schemeClr>
              </a:solidFill>
            </a:endParaRPr>
          </a:p>
        </p:txBody>
      </p:sp>
    </p:spTree>
    <p:extLst>
      <p:ext uri="{BB962C8B-B14F-4D97-AF65-F5344CB8AC3E}">
        <p14:creationId xmlns:p14="http://schemas.microsoft.com/office/powerpoint/2010/main" val="2419759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o.aolcdn.com/dims-global/dims3/GLOB/resize/550x600/http:/www.blogcdn.com/weather.aol.com/media/2013/09/highway-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1117041" y="-1117042"/>
            <a:ext cx="7010400" cy="9244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6400800"/>
            <a:ext cx="2314929" cy="338554"/>
          </a:xfrm>
          <a:prstGeom prst="rect">
            <a:avLst/>
          </a:prstGeom>
        </p:spPr>
        <p:txBody>
          <a:bodyPr wrap="none">
            <a:spAutoFit/>
          </a:bodyPr>
          <a:lstStyle/>
          <a:p>
            <a:r>
              <a:rPr lang="en-US" sz="1600" b="1" dirty="0"/>
              <a:t>AP Photos/John </a:t>
            </a:r>
            <a:r>
              <a:rPr lang="en-US" sz="1600" b="1" dirty="0" err="1"/>
              <a:t>Wark</a:t>
            </a:r>
            <a:endParaRPr lang="en-US" sz="1600" dirty="0"/>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53" t="3305"/>
          <a:stretch/>
        </p:blipFill>
        <p:spPr bwMode="auto">
          <a:xfrm>
            <a:off x="-9067800" y="838200"/>
            <a:ext cx="8899144" cy="433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endParaRPr lang="en-US"/>
          </a:p>
        </p:txBody>
      </p:sp>
      <p:sp>
        <p:nvSpPr>
          <p:cNvPr id="9" name="Rounded Rectangle 8"/>
          <p:cNvSpPr/>
          <p:nvPr/>
        </p:nvSpPr>
        <p:spPr>
          <a:xfrm>
            <a:off x="457201" y="2376484"/>
            <a:ext cx="3283646" cy="1872853"/>
          </a:xfrm>
          <a:prstGeom prst="roundRect">
            <a:avLst/>
          </a:prstGeom>
          <a:solidFill>
            <a:schemeClr val="accent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nchor="ctr">
            <a:spAutoFit/>
          </a:bodyPr>
          <a:lstStyle/>
          <a:p>
            <a:r>
              <a:rPr lang="en-US" sz="2400" b="1" u="sng" baseline="0" dirty="0" smtClean="0">
                <a:solidFill>
                  <a:schemeClr val="bg1"/>
                </a:solidFill>
                <a:latin typeface="Century Gothic" panose="020B0502020202020204" pitchFamily="34" charset="0"/>
              </a:rPr>
              <a:t>Causes</a:t>
            </a:r>
            <a:r>
              <a:rPr lang="en-US" sz="2400" b="1" u="sng" dirty="0" smtClean="0">
                <a:solidFill>
                  <a:schemeClr val="bg1"/>
                </a:solidFill>
                <a:latin typeface="Century Gothic" panose="020B0502020202020204" pitchFamily="34" charset="0"/>
              </a:rPr>
              <a:t> of Change</a:t>
            </a:r>
          </a:p>
          <a:p>
            <a:r>
              <a:rPr lang="en-US" sz="2000" b="1" baseline="0" dirty="0" smtClean="0">
                <a:solidFill>
                  <a:schemeClr val="bg1"/>
                </a:solidFill>
                <a:latin typeface="Myriad Pro" pitchFamily="34" charset="0"/>
              </a:rPr>
              <a:t>Climate</a:t>
            </a:r>
          </a:p>
          <a:p>
            <a:r>
              <a:rPr lang="en-US" sz="2000" b="1" dirty="0" smtClean="0">
                <a:solidFill>
                  <a:schemeClr val="bg1"/>
                </a:solidFill>
                <a:latin typeface="Myriad Pro" pitchFamily="34" charset="0"/>
              </a:rPr>
              <a:t>Land Use</a:t>
            </a:r>
          </a:p>
          <a:p>
            <a:r>
              <a:rPr lang="en-US" sz="2000" b="1" baseline="0" dirty="0" smtClean="0">
                <a:solidFill>
                  <a:schemeClr val="bg1"/>
                </a:solidFill>
                <a:latin typeface="Myriad Pro" pitchFamily="34" charset="0"/>
              </a:rPr>
              <a:t>Invasive Species</a:t>
            </a:r>
          </a:p>
          <a:p>
            <a:endParaRPr lang="en-US" sz="2000" b="1" baseline="0" dirty="0" smtClean="0">
              <a:solidFill>
                <a:schemeClr val="bg1"/>
              </a:solidFill>
              <a:latin typeface="Myriad Pro" pitchFamily="34" charset="0"/>
            </a:endParaRPr>
          </a:p>
        </p:txBody>
      </p:sp>
      <p:sp>
        <p:nvSpPr>
          <p:cNvPr id="11" name="Rounded Rectangle 10"/>
          <p:cNvSpPr/>
          <p:nvPr/>
        </p:nvSpPr>
        <p:spPr>
          <a:xfrm>
            <a:off x="4977487" y="2376485"/>
            <a:ext cx="3602059" cy="1872853"/>
          </a:xfrm>
          <a:prstGeom prst="roundRect">
            <a:avLst/>
          </a:prstGeom>
          <a:solidFill>
            <a:schemeClr val="accent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nchor="ctr">
            <a:spAutoFit/>
          </a:bodyPr>
          <a:lstStyle/>
          <a:p>
            <a:r>
              <a:rPr lang="en-US" sz="2400" b="1" u="sng" dirty="0" smtClean="0">
                <a:solidFill>
                  <a:schemeClr val="bg1"/>
                </a:solidFill>
                <a:latin typeface="Myriad Pro" pitchFamily="34" charset="0"/>
              </a:rPr>
              <a:t>Responses to Change</a:t>
            </a:r>
          </a:p>
          <a:p>
            <a:r>
              <a:rPr lang="en-US" sz="2000" b="1" baseline="0" dirty="0" smtClean="0">
                <a:solidFill>
                  <a:schemeClr val="bg1"/>
                </a:solidFill>
                <a:latin typeface="Myriad Pro" pitchFamily="34" charset="0"/>
              </a:rPr>
              <a:t>Biodiversity</a:t>
            </a:r>
          </a:p>
          <a:p>
            <a:r>
              <a:rPr lang="en-US" sz="2000" b="1" dirty="0" smtClean="0">
                <a:solidFill>
                  <a:schemeClr val="bg1"/>
                </a:solidFill>
                <a:latin typeface="Myriad Pro" pitchFamily="34" charset="0"/>
              </a:rPr>
              <a:t>Biogeochemistry</a:t>
            </a:r>
          </a:p>
          <a:p>
            <a:r>
              <a:rPr lang="en-US" sz="2000" b="1" dirty="0" err="1" smtClean="0">
                <a:solidFill>
                  <a:schemeClr val="bg1"/>
                </a:solidFill>
                <a:latin typeface="Myriad Pro" pitchFamily="34" charset="0"/>
              </a:rPr>
              <a:t>Ecohydrology</a:t>
            </a:r>
            <a:endParaRPr lang="en-US" sz="2000" b="1" dirty="0" smtClean="0">
              <a:solidFill>
                <a:schemeClr val="bg1"/>
              </a:solidFill>
              <a:latin typeface="Myriad Pro" pitchFamily="34" charset="0"/>
            </a:endParaRPr>
          </a:p>
          <a:p>
            <a:r>
              <a:rPr lang="en-US" sz="2000" b="1" dirty="0" smtClean="0">
                <a:solidFill>
                  <a:schemeClr val="bg1"/>
                </a:solidFill>
                <a:latin typeface="Myriad Pro" pitchFamily="34" charset="0"/>
              </a:rPr>
              <a:t>Infectious Disease</a:t>
            </a:r>
            <a:endParaRPr lang="en-US" sz="2000" b="1" baseline="0" dirty="0" smtClean="0">
              <a:solidFill>
                <a:schemeClr val="bg1"/>
              </a:solidFill>
              <a:latin typeface="Myriad Pro" pitchFamily="34" charset="0"/>
            </a:endParaRPr>
          </a:p>
        </p:txBody>
      </p:sp>
      <p:sp>
        <p:nvSpPr>
          <p:cNvPr id="12" name="Left-Right Arrow 11"/>
          <p:cNvSpPr/>
          <p:nvPr/>
        </p:nvSpPr>
        <p:spPr>
          <a:xfrm>
            <a:off x="3807521" y="3082525"/>
            <a:ext cx="1069279" cy="487561"/>
          </a:xfrm>
          <a:prstGeom prst="leftRightArrow">
            <a:avLst>
              <a:gd name="adj1" fmla="val 50000"/>
              <a:gd name="adj2" fmla="val 51954"/>
            </a:avLst>
          </a:prstGeom>
          <a:solidFill>
            <a:schemeClr val="accent2">
              <a:lumMod val="75000"/>
            </a:schemeClr>
          </a:solidFill>
          <a:ln w="3175" cmpd="sng">
            <a:solidFill>
              <a:schemeClr val="tx1"/>
            </a:solidFill>
            <a:miter lim="800000"/>
          </a:ln>
          <a:effectLst>
            <a:outerShdw blurRad="50800" dist="38100" dir="2700000" algn="tl" rotWithShape="0">
              <a:prstClr val="black">
                <a:alpha val="40000"/>
              </a:prstClr>
            </a:outerShdw>
          </a:effectLst>
        </p:spPr>
        <p:txBody>
          <a:bodyPr wrap="square" rtlCol="0" anchor="ctr">
            <a:spAutoFit/>
          </a:bodyPr>
          <a:lstStyle/>
          <a:p>
            <a:pPr algn="ctr"/>
            <a:endParaRPr lang="en-US" sz="3600" b="1" baseline="0" dirty="0" smtClean="0">
              <a:solidFill>
                <a:schemeClr val="bg1"/>
              </a:solidFill>
              <a:latin typeface="Calibri" pitchFamily="34" charset="0"/>
            </a:endParaRPr>
          </a:p>
        </p:txBody>
      </p:sp>
    </p:spTree>
    <p:extLst>
      <p:ext uri="{BB962C8B-B14F-4D97-AF65-F5344CB8AC3E}">
        <p14:creationId xmlns:p14="http://schemas.microsoft.com/office/powerpoint/2010/main" val="960195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a:xfrm>
            <a:off x="457200" y="9769"/>
            <a:ext cx="8229600" cy="781538"/>
          </a:xfrm>
        </p:spPr>
        <p:txBody>
          <a:bodyPr>
            <a:normAutofit/>
          </a:bodyPr>
          <a:lstStyle/>
          <a:p>
            <a:r>
              <a:rPr lang="en-US" dirty="0" smtClean="0">
                <a:solidFill>
                  <a:schemeClr val="tx2"/>
                </a:solidFill>
                <a:latin typeface="Century Gothic" pitchFamily="34" charset="0"/>
              </a:rPr>
              <a:t>Ecological Observatory</a:t>
            </a:r>
            <a:endParaRPr lang="en-US" dirty="0">
              <a:solidFill>
                <a:schemeClr val="tx2"/>
              </a:solidFill>
              <a:latin typeface="Century Gothic" pitchFamily="34" charset="0"/>
            </a:endParaRPr>
          </a:p>
        </p:txBody>
      </p:sp>
      <p:pic>
        <p:nvPicPr>
          <p:cNvPr id="7" name="Picture 6" descr="20121101  Domain Map v2.pdf"/>
          <p:cNvPicPr>
            <a:picLocks noChangeAspect="1"/>
          </p:cNvPicPr>
          <p:nvPr/>
        </p:nvPicPr>
        <p:blipFill rotWithShape="1">
          <a:blip r:embed="rId4">
            <a:extLst>
              <a:ext uri="{28A0092B-C50C-407E-A947-70E740481C1C}">
                <a14:useLocalDpi xmlns:a14="http://schemas.microsoft.com/office/drawing/2010/main" val="0"/>
              </a:ext>
            </a:extLst>
          </a:blip>
          <a:srcRect l="22511" t="11827" r="5320" b="8663"/>
          <a:stretch/>
        </p:blipFill>
        <p:spPr>
          <a:xfrm>
            <a:off x="0" y="914400"/>
            <a:ext cx="9159729" cy="5606348"/>
          </a:xfrm>
          <a:prstGeom prst="rect">
            <a:avLst/>
          </a:prstGeom>
        </p:spPr>
      </p:pic>
    </p:spTree>
    <p:extLst>
      <p:ext uri="{BB962C8B-B14F-4D97-AF65-F5344CB8AC3E}">
        <p14:creationId xmlns:p14="http://schemas.microsoft.com/office/powerpoint/2010/main" val="4007303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84360" y="4800600"/>
            <a:ext cx="2807240" cy="15523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404" y="2133600"/>
            <a:ext cx="2866814" cy="161182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7264" y="79586"/>
            <a:ext cx="2270736" cy="19016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8200" y="2980254"/>
            <a:ext cx="1509151" cy="98214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10400" y="81534"/>
            <a:ext cx="1649996" cy="10979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8156" y="3962399"/>
            <a:ext cx="4288774" cy="27923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87254" y="2791482"/>
            <a:ext cx="1459624" cy="109471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N:\common\EDU\Photos\Sci team field images\AOP\Hayes AOP pathfinder photos\20100812-IMG_4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0300" y="2819400"/>
            <a:ext cx="2857500" cy="1905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descr="N:\common\EDU\Photos\Construction\D3 Construction\OSBS Civil completed.Credit to UFIFAS\OrdwaySwisherStock002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95800" y="4191000"/>
            <a:ext cx="1574800" cy="2362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N:\common\EDU\Photos\Construction\D10 construction\Sterling prototype construction\DSC0008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90415" y="1390849"/>
            <a:ext cx="1893372" cy="1257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5" name="Picture 5" descr="N:\common\EDU\Photos\Sci team field images\FSU\2012 images\Rachel_Krauss_and _Jen_Everhart_Validation_ROM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72556" y="79586"/>
            <a:ext cx="3585444" cy="26890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725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566" y="1214965"/>
            <a:ext cx="8908911" cy="2688168"/>
          </a:xfrm>
          <a:prstGeom prst="rect">
            <a:avLst/>
          </a:prstGeom>
          <a:solidFill>
            <a:srgbClr val="002E6C"/>
          </a:solidFill>
          <a:ln>
            <a:solidFill>
              <a:schemeClr val="tx1"/>
            </a:solidFill>
          </a:ln>
          <a:effectLst>
            <a:outerShdw blurRad="50800" dist="38100" dir="2700000" algn="tl" rotWithShape="0">
              <a:srgbClr val="000000">
                <a:alpha val="43000"/>
              </a:srgbClr>
            </a:outerShdw>
          </a:effectLst>
        </p:spPr>
      </p:pic>
      <p:sp>
        <p:nvSpPr>
          <p:cNvPr id="4" name="Rectangle 3"/>
          <p:cNvSpPr/>
          <p:nvPr/>
        </p:nvSpPr>
        <p:spPr>
          <a:xfrm>
            <a:off x="140566" y="4131717"/>
            <a:ext cx="8908911" cy="1947347"/>
          </a:xfrm>
          <a:prstGeom prst="rect">
            <a:avLst/>
          </a:prstGeom>
          <a:solidFill>
            <a:srgbClr val="002E6C"/>
          </a:solidFill>
          <a:ln>
            <a:solidFill>
              <a:schemeClr val="tx1"/>
            </a:solidFill>
          </a:ln>
          <a:effectLst>
            <a:outerShdw blurRad="50800" dist="38100" dir="2700000" algn="tl" rotWithShape="0">
              <a:srgbClr val="000000">
                <a:alpha val="43000"/>
              </a:srgbClr>
            </a:outerShdw>
          </a:effectLst>
        </p:spPr>
        <p:txBody>
          <a:bodyPr>
            <a:noAutofit/>
          </a:bodyPr>
          <a:lstStyle/>
          <a:p>
            <a:pPr defTabSz="914140">
              <a:spcBef>
                <a:spcPct val="20000"/>
              </a:spcBef>
              <a:buFont typeface="Arial" pitchFamily="34" charset="0"/>
              <a:buNone/>
            </a:pPr>
            <a:r>
              <a:rPr lang="en-US" sz="2000" b="1" dirty="0">
                <a:solidFill>
                  <a:schemeClr val="bg1"/>
                </a:solidFill>
                <a:latin typeface="Arial"/>
                <a:cs typeface="Arial"/>
              </a:rPr>
              <a:t>TIS</a:t>
            </a:r>
            <a:r>
              <a:rPr lang="en-US" sz="2000" dirty="0">
                <a:solidFill>
                  <a:schemeClr val="bg1"/>
                </a:solidFill>
                <a:latin typeface="Arial"/>
                <a:cs typeface="Arial"/>
              </a:rPr>
              <a:t> - Terrestrial Instrumented System</a:t>
            </a:r>
          </a:p>
          <a:p>
            <a:pPr defTabSz="914140">
              <a:spcBef>
                <a:spcPct val="20000"/>
              </a:spcBef>
              <a:buFont typeface="Arial" pitchFamily="34" charset="0"/>
              <a:buNone/>
            </a:pPr>
            <a:r>
              <a:rPr lang="en-US" sz="2000" dirty="0" smtClean="0">
                <a:solidFill>
                  <a:schemeClr val="bg1"/>
                </a:solidFill>
                <a:latin typeface="Arial"/>
                <a:cs typeface="Arial"/>
              </a:rPr>
              <a:t>	</a:t>
            </a:r>
            <a:r>
              <a:rPr lang="en-US" sz="2000" b="1" dirty="0" smtClean="0">
                <a:solidFill>
                  <a:schemeClr val="bg1"/>
                </a:solidFill>
                <a:latin typeface="Arial"/>
                <a:cs typeface="Arial"/>
              </a:rPr>
              <a:t>AIS</a:t>
            </a:r>
            <a:r>
              <a:rPr lang="en-US" sz="2000" dirty="0" smtClean="0">
                <a:solidFill>
                  <a:schemeClr val="bg1"/>
                </a:solidFill>
                <a:latin typeface="Arial"/>
                <a:cs typeface="Arial"/>
              </a:rPr>
              <a:t> </a:t>
            </a:r>
            <a:r>
              <a:rPr lang="en-US" sz="2000" dirty="0">
                <a:solidFill>
                  <a:schemeClr val="bg1"/>
                </a:solidFill>
                <a:latin typeface="Arial"/>
                <a:cs typeface="Arial"/>
              </a:rPr>
              <a:t>– Aquatic Instrumented System</a:t>
            </a:r>
          </a:p>
          <a:p>
            <a:pPr defTabSz="914140">
              <a:spcBef>
                <a:spcPct val="20000"/>
              </a:spcBef>
              <a:buFont typeface="Arial" pitchFamily="34" charset="0"/>
              <a:buNone/>
            </a:pPr>
            <a:r>
              <a:rPr lang="en-US" sz="2000" dirty="0" smtClean="0">
                <a:solidFill>
                  <a:schemeClr val="bg1"/>
                </a:solidFill>
                <a:latin typeface="Arial"/>
                <a:cs typeface="Arial"/>
              </a:rPr>
              <a:t>		</a:t>
            </a:r>
            <a:r>
              <a:rPr lang="en-US" sz="2000" b="1" dirty="0" smtClean="0">
                <a:solidFill>
                  <a:schemeClr val="bg1"/>
                </a:solidFill>
                <a:latin typeface="Arial"/>
                <a:cs typeface="Arial"/>
              </a:rPr>
              <a:t>TOS</a:t>
            </a:r>
            <a:r>
              <a:rPr lang="en-US" sz="2000" dirty="0" smtClean="0">
                <a:solidFill>
                  <a:schemeClr val="bg1"/>
                </a:solidFill>
                <a:latin typeface="Arial"/>
                <a:cs typeface="Arial"/>
              </a:rPr>
              <a:t> </a:t>
            </a:r>
            <a:r>
              <a:rPr lang="en-US" sz="2000" dirty="0">
                <a:solidFill>
                  <a:schemeClr val="bg1"/>
                </a:solidFill>
                <a:latin typeface="Arial"/>
                <a:cs typeface="Arial"/>
              </a:rPr>
              <a:t>– Terrestrial Observation System</a:t>
            </a:r>
          </a:p>
          <a:p>
            <a:pPr defTabSz="914140">
              <a:spcBef>
                <a:spcPct val="20000"/>
              </a:spcBef>
              <a:buFont typeface="Arial" pitchFamily="34" charset="0"/>
              <a:buNone/>
            </a:pPr>
            <a:r>
              <a:rPr lang="en-US" sz="2000" dirty="0" smtClean="0">
                <a:solidFill>
                  <a:schemeClr val="bg1"/>
                </a:solidFill>
                <a:latin typeface="Arial"/>
                <a:cs typeface="Arial"/>
              </a:rPr>
              <a:t>			</a:t>
            </a:r>
            <a:r>
              <a:rPr lang="en-US" sz="2000" b="1" dirty="0" smtClean="0">
                <a:solidFill>
                  <a:schemeClr val="bg1"/>
                </a:solidFill>
                <a:latin typeface="Arial"/>
                <a:cs typeface="Arial"/>
              </a:rPr>
              <a:t>AOS</a:t>
            </a:r>
            <a:r>
              <a:rPr lang="en-US" sz="2000" dirty="0" smtClean="0">
                <a:solidFill>
                  <a:schemeClr val="bg1"/>
                </a:solidFill>
                <a:latin typeface="Arial"/>
                <a:cs typeface="Arial"/>
              </a:rPr>
              <a:t> </a:t>
            </a:r>
            <a:r>
              <a:rPr lang="en-US" sz="2000" dirty="0">
                <a:solidFill>
                  <a:schemeClr val="bg1"/>
                </a:solidFill>
                <a:latin typeface="Arial"/>
                <a:cs typeface="Arial"/>
              </a:rPr>
              <a:t>– Aquatic Observation System</a:t>
            </a:r>
          </a:p>
          <a:p>
            <a:pPr defTabSz="914140">
              <a:spcBef>
                <a:spcPct val="20000"/>
              </a:spcBef>
              <a:buFont typeface="Arial" pitchFamily="34" charset="0"/>
              <a:buNone/>
            </a:pPr>
            <a:r>
              <a:rPr lang="en-US" sz="2000" dirty="0" smtClean="0">
                <a:solidFill>
                  <a:schemeClr val="bg1"/>
                </a:solidFill>
                <a:latin typeface="Arial"/>
                <a:cs typeface="Arial"/>
              </a:rPr>
              <a:t>				</a:t>
            </a:r>
            <a:r>
              <a:rPr lang="en-US" sz="2000" b="1" dirty="0">
                <a:solidFill>
                  <a:schemeClr val="bg1"/>
                </a:solidFill>
                <a:cs typeface="Arial"/>
              </a:rPr>
              <a:t>AOP</a:t>
            </a:r>
            <a:r>
              <a:rPr lang="en-US" sz="2000" dirty="0">
                <a:solidFill>
                  <a:schemeClr val="bg1"/>
                </a:solidFill>
                <a:cs typeface="Arial"/>
              </a:rPr>
              <a:t> – Airborne Observation </a:t>
            </a:r>
            <a:r>
              <a:rPr lang="en-US" sz="2000" dirty="0" smtClean="0">
                <a:solidFill>
                  <a:schemeClr val="bg1"/>
                </a:solidFill>
                <a:cs typeface="Arial"/>
              </a:rPr>
              <a:t>Platform</a:t>
            </a:r>
            <a:endParaRPr lang="en-US" sz="2000" dirty="0" smtClean="0">
              <a:solidFill>
                <a:schemeClr val="bg1"/>
              </a:solidFill>
              <a:latin typeface="Arial"/>
              <a:cs typeface="Arial"/>
            </a:endParaRPr>
          </a:p>
          <a:p>
            <a:pPr defTabSz="914140">
              <a:spcBef>
                <a:spcPct val="20000"/>
              </a:spcBef>
              <a:buFont typeface="Arial" pitchFamily="34" charset="0"/>
              <a:buNone/>
            </a:pPr>
            <a:r>
              <a:rPr lang="en-US" sz="2000" dirty="0" smtClean="0">
                <a:solidFill>
                  <a:schemeClr val="bg1"/>
                </a:solidFill>
                <a:latin typeface="Arial"/>
                <a:cs typeface="Arial"/>
              </a:rPr>
              <a:t>			</a:t>
            </a:r>
            <a:endParaRPr lang="en-US" sz="2000" dirty="0">
              <a:solidFill>
                <a:schemeClr val="bg1"/>
              </a:solidFill>
              <a:latin typeface="Arial"/>
              <a:cs typeface="Arial"/>
            </a:endParaRPr>
          </a:p>
        </p:txBody>
      </p:sp>
    </p:spTree>
    <p:extLst>
      <p:ext uri="{BB962C8B-B14F-4D97-AF65-F5344CB8AC3E}">
        <p14:creationId xmlns:p14="http://schemas.microsoft.com/office/powerpoint/2010/main" val="12092652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wel bug.jpg"/>
          <p:cNvPicPr>
            <a:picLocks noChangeAspect="1"/>
          </p:cNvPicPr>
          <p:nvPr/>
        </p:nvPicPr>
        <p:blipFill>
          <a:blip r:embed="rId2" cstate="screen"/>
          <a:srcRect/>
          <a:stretch>
            <a:fillRect/>
          </a:stretch>
        </p:blipFill>
        <p:spPr>
          <a:xfrm>
            <a:off x="6536333" y="97963"/>
            <a:ext cx="2607667" cy="1828800"/>
          </a:xfrm>
          <a:prstGeom prst="rect">
            <a:avLst/>
          </a:prstGeom>
          <a:effectLst>
            <a:outerShdw blurRad="50800" dist="38100" dir="2700000" algn="tl" rotWithShape="0">
              <a:prstClr val="black">
                <a:alpha val="40000"/>
              </a:prstClr>
            </a:outerShdw>
          </a:effectLst>
        </p:spPr>
      </p:pic>
      <p:pic>
        <p:nvPicPr>
          <p:cNvPr id="4" name="Picture 3" descr="N:\DEPT\FOPS\D03\Plants\Woody Stems\20131105_WoodyStems_OSBS\Jenmeasurespawpaw_woodystems_22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29" y="1505114"/>
            <a:ext cx="1865862" cy="23048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5" descr="N:\DEPT\FOPS\D03\Pictures\2013\20130920 OSBS Soils\OSBS_Soils_2017 (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087"/>
          <a:stretch/>
        </p:blipFill>
        <p:spPr bwMode="auto">
          <a:xfrm rot="5400000">
            <a:off x="2405746" y="1519150"/>
            <a:ext cx="1866304" cy="27153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N:\DEPT\FOPS\D10\Event Photos (NO DATA)\Arikaree\20120928 Site Visit\IMG_17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 y="3924300"/>
            <a:ext cx="3098800" cy="23241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N:\DEPT\FOPS\D10\Event Photos (NO DATA)\Arikaree\20130723 Site Visit\IMG_217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098"/>
          <a:stretch/>
        </p:blipFill>
        <p:spPr bwMode="auto">
          <a:xfrm>
            <a:off x="3276599" y="3886200"/>
            <a:ext cx="1753937" cy="2933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descr="Sterling_instrumented.jpg"/>
          <p:cNvPicPr>
            <a:picLocks noChangeAspect="1"/>
          </p:cNvPicPr>
          <p:nvPr/>
        </p:nvPicPr>
        <p:blipFill>
          <a:blip r:embed="rId7"/>
          <a:stretch>
            <a:fillRect/>
          </a:stretch>
        </p:blipFill>
        <p:spPr>
          <a:xfrm>
            <a:off x="5140456" y="3505200"/>
            <a:ext cx="2403344" cy="3204458"/>
          </a:xfrm>
          <a:prstGeom prst="rect">
            <a:avLst/>
          </a:prstGeom>
          <a:effectLst>
            <a:outerShdw blurRad="50800" dist="38100" dir="2700000" algn="tl" rotWithShape="0">
              <a:prstClr val="black">
                <a:alpha val="40000"/>
              </a:prstClr>
            </a:outerShdw>
          </a:effectLst>
        </p:spPr>
      </p:pic>
      <p:pic>
        <p:nvPicPr>
          <p:cNvPr id="9" name="Picture 4" descr="C:\Users\lknapp\Pictures\TIS FIELD D10\IMG_439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915"/>
          <a:stretch/>
        </p:blipFill>
        <p:spPr bwMode="auto">
          <a:xfrm>
            <a:off x="4776355" y="1752600"/>
            <a:ext cx="1700645" cy="16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descr="N:\common\EDU\Photos\Sci team field images\AOP\AOP_top_photos\HF_vertical_profile_regi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109193"/>
            <a:ext cx="2715396" cy="16434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N:\common\EDU\Photos\Sci team field images\AOP\AOP_top_photos\DSC_003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63" y="97963"/>
            <a:ext cx="1933254" cy="12840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Content Placeholder 3" descr="Kali-in-the-field.jpg"/>
          <p:cNvPicPr>
            <a:picLocks noChangeAspect="1"/>
          </p:cNvPicPr>
          <p:nvPr/>
        </p:nvPicPr>
        <p:blipFill>
          <a:blip r:embed="rId11"/>
          <a:srcRect l="-1955" r="-1955"/>
          <a:stretch>
            <a:fillRect/>
          </a:stretch>
        </p:blipFill>
        <p:spPr>
          <a:xfrm>
            <a:off x="4776355" y="448928"/>
            <a:ext cx="1700645" cy="1227472"/>
          </a:xfrm>
          <a:prstGeom prst="rect">
            <a:avLst/>
          </a:prstGeom>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a:blip r:embed="rId12" cstate="screen"/>
          <a:srcRect l="12764" t="10630" r="25536" b="11927"/>
          <a:stretch>
            <a:fillRect/>
          </a:stretch>
        </p:blipFill>
        <p:spPr bwMode="auto">
          <a:xfrm>
            <a:off x="6594396" y="1964833"/>
            <a:ext cx="1901326" cy="1441839"/>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360526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xmlns:mv="urn:schemas-microsoft-com:mac:vml">
      <p:transition spd="slow" advTm="10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SF-levels.jpg"/>
          <p:cNvPicPr>
            <a:picLocks noChangeAspect="1"/>
          </p:cNvPicPr>
          <p:nvPr/>
        </p:nvPicPr>
        <p:blipFill>
          <a:blip r:embed="rId3"/>
          <a:stretch>
            <a:fillRect/>
          </a:stretch>
        </p:blipFill>
        <p:spPr>
          <a:xfrm>
            <a:off x="-8693" y="228600"/>
            <a:ext cx="9152693" cy="6397044"/>
          </a:xfrm>
          <a:prstGeom prst="rect">
            <a:avLst/>
          </a:prstGeom>
        </p:spPr>
      </p:pic>
    </p:spTree>
    <p:extLst>
      <p:ext uri="{BB962C8B-B14F-4D97-AF65-F5344CB8AC3E}">
        <p14:creationId xmlns:p14="http://schemas.microsoft.com/office/powerpoint/2010/main" val="2939646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6600" dirty="0" err="1" smtClean="0"/>
              <a:t>data.neonscience.org</a:t>
            </a:r>
            <a:endParaRPr lang="en-US" sz="6600" dirty="0"/>
          </a:p>
        </p:txBody>
      </p:sp>
      <p:pic>
        <p:nvPicPr>
          <p:cNvPr id="5" name="Content Placeholder 4" descr="Screen Shot 2015-08-10 at 2.59.20 P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7915" y="1752600"/>
            <a:ext cx="9006085" cy="4953000"/>
          </a:xfrm>
        </p:spPr>
      </p:pic>
    </p:spTree>
    <p:extLst>
      <p:ext uri="{BB962C8B-B14F-4D97-AF65-F5344CB8AC3E}">
        <p14:creationId xmlns:p14="http://schemas.microsoft.com/office/powerpoint/2010/main" val="1762728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40E9A3E8-2D82-4826-AC9D-57DEAE6D88A3}&quot;/&gt;&lt;isInvalidForFieldText val=&quot;0&quot;/&gt;&lt;Image&gt;&lt;filename val=&quot;C:\Users\lwasser\AppData\Local\Temp\CP70561495924Session\CPTrustFolder70561495940\PPTImport70566476833\data\asimages\{40E9A3E8-2D82-4826-AC9D-57DEAE6D88A3}_30.png&quot;/&gt;&lt;left val=&quot;99&quot;/&gt;&lt;top val=&quot;403&quot;/&gt;&lt;width val=&quot;246&quot;/&gt;&lt;height val=&quot;7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40E9A3E8-2D82-4826-AC9D-57DEAE6D88A3}&quot;/&gt;&lt;isInvalidForFieldText val=&quot;0&quot;/&gt;&lt;Image&gt;&lt;filename val=&quot;C:\Users\lwasser\AppData\Local\Temp\CP70561495924Session\CPTrustFolder70561495940\PPTImport70566476833\data\asimages\{40E9A3E8-2D82-4826-AC9D-57DEAE6D88A3}_30.png&quot;/&gt;&lt;left val=&quot;99&quot;/&gt;&lt;top val=&quot;403&quot;/&gt;&lt;width val=&quot;246&quot;/&gt;&lt;height val=&quot;7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40E9A3E8-2D82-4826-AC9D-57DEAE6D88A3}&quot;/&gt;&lt;isInvalidForFieldText val=&quot;0&quot;/&gt;&lt;Image&gt;&lt;filename val=&quot;C:\Users\lwasser\AppData\Local\Temp\CP70561495924Session\CPTrustFolder70561495940\PPTImport70566476833\data\asimages\{40E9A3E8-2D82-4826-AC9D-57DEAE6D88A3}_30.png&quot;/&gt;&lt;left val=&quot;99&quot;/&gt;&lt;top val=&quot;403&quot;/&gt;&lt;width val=&quot;246&quot;/&gt;&lt;height val=&quot;79&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40E9A3E8-2D82-4826-AC9D-57DEAE6D88A3}&quot;/&gt;&lt;isInvalidForFieldText val=&quot;0&quot;/&gt;&lt;Image&gt;&lt;filename val=&quot;C:\Users\lwasser\AppData\Local\Temp\CP70561495924Session\CPTrustFolder70561495940\PPTImport70566476833\data\asimages\{40E9A3E8-2D82-4826-AC9D-57DEAE6D88A3}_30.png&quot;/&gt;&lt;left val=&quot;99&quot;/&gt;&lt;top val=&quot;403&quot;/&gt;&lt;width val=&quot;246&quot;/&gt;&lt;height val=&quot;7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55ED19A5-3BE3-45F9-804C-32FA9CD18090}&quot;/&gt;&lt;isInvalidForFieldText val=&quot;0&quot;/&gt;&lt;Image&gt;&lt;filename val=&quot;C:\Users\lwasser\AppData\Local\Temp\CP70561495924Session\CPTrustFolder70561495940\PPTImport70566476833\data\asimages\{55ED19A5-3BE3-45F9-804C-32FA9CD18090}_3.png&quot;/&gt;&lt;left val=&quot;20&quot;/&gt;&lt;top val=&quot;-12&quot;/&gt;&lt;width val=&quot;893&quot;/&gt;&lt;height val=&quot;131&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40E9A3E8-2D82-4826-AC9D-57DEAE6D88A3}&quot;/&gt;&lt;isInvalidForFieldText val=&quot;0&quot;/&gt;&lt;Image&gt;&lt;filename val=&quot;C:\Users\lwasser\AppData\Local\Temp\CP70561495924Session\CPTrustFolder70561495940\PPTImport70566476833\data\asimages\{40E9A3E8-2D82-4826-AC9D-57DEAE6D88A3}_30.png&quot;/&gt;&lt;left val=&quot;99&quot;/&gt;&lt;top val=&quot;403&quot;/&gt;&lt;width val=&quot;246&quot;/&gt;&lt;height val=&quot;79&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4966</TotalTime>
  <Words>1170</Words>
  <Application>Microsoft Macintosh PowerPoint</Application>
  <PresentationFormat>On-screen Show (4:3)</PresentationFormat>
  <Paragraphs>138</Paragraphs>
  <Slides>28</Slides>
  <Notes>21</Notes>
  <HiddenSlides>0</HiddenSlides>
  <MMClips>0</MMClips>
  <ScaleCrop>false</ScaleCrop>
  <HeadingPairs>
    <vt:vector size="6" baseType="variant">
      <vt:variant>
        <vt:lpstr>Theme</vt:lpstr>
      </vt:variant>
      <vt:variant>
        <vt:i4>1</vt:i4>
      </vt:variant>
      <vt:variant>
        <vt:lpstr>Slide Titles</vt:lpstr>
      </vt:variant>
      <vt:variant>
        <vt:i4>28</vt:i4>
      </vt:variant>
      <vt:variant>
        <vt:lpstr>Custom Shows</vt:lpstr>
      </vt:variant>
      <vt:variant>
        <vt:i4>1</vt:i4>
      </vt:variant>
    </vt:vector>
  </HeadingPairs>
  <TitlesOfParts>
    <vt:vector size="30" baseType="lpstr">
      <vt:lpstr>Office Theme</vt:lpstr>
      <vt:lpstr>PowerPoint Presentation</vt:lpstr>
      <vt:lpstr>PowerPoint Presentation</vt:lpstr>
      <vt:lpstr>PowerPoint Presentation</vt:lpstr>
      <vt:lpstr>Ecological Observatory</vt:lpstr>
      <vt:lpstr>PowerPoint Presentation</vt:lpstr>
      <vt:lpstr>PowerPoint Presentation</vt:lpstr>
      <vt:lpstr>PowerPoint Presentation</vt:lpstr>
      <vt:lpstr>PowerPoint Presentation</vt:lpstr>
      <vt:lpstr>data.neonscience.org</vt:lpstr>
      <vt:lpstr>PowerPoint Presentation</vt:lpstr>
      <vt:lpstr>PowerPoint Presentation</vt:lpstr>
      <vt:lpstr>PowerPoint Presentation</vt:lpstr>
      <vt:lpstr>Neondataskills.org</vt:lpstr>
      <vt:lpstr>www.neondataskills.org</vt:lpstr>
      <vt:lpstr>Self-Paced Data Tutorials – neondataskills.org</vt:lpstr>
      <vt:lpstr>Science Themes – Data Skill Themes</vt:lpstr>
      <vt:lpstr>PowerPoint Presentation</vt:lpstr>
      <vt:lpstr>Visualization Raster Data</vt:lpstr>
      <vt:lpstr>Spatial Data Management - CRS</vt:lpstr>
      <vt:lpstr>Teaching Data Subsets</vt:lpstr>
      <vt:lpstr>PowerPoint Presentation</vt:lpstr>
      <vt:lpstr>Neondataskills.org</vt:lpstr>
      <vt:lpstr>PowerPoint Presentation</vt:lpstr>
      <vt:lpstr>feedback</vt:lpstr>
      <vt:lpstr>http://neondataskills.org/science-video/</vt:lpstr>
      <vt:lpstr>Workshops &amp; Programs - Internship</vt:lpstr>
      <vt:lpstr>#WorkWithData Summer Institute</vt:lpstr>
      <vt:lpstr>PowerPoint Presentation</vt:lpstr>
      <vt:lpstr>Ignite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A. Wasser</dc:creator>
  <cp:lastModifiedBy>Leah Wasser</cp:lastModifiedBy>
  <cp:revision>242</cp:revision>
  <cp:lastPrinted>2014-08-12T14:08:55Z</cp:lastPrinted>
  <dcterms:created xsi:type="dcterms:W3CDTF">2014-07-30T21:38:24Z</dcterms:created>
  <dcterms:modified xsi:type="dcterms:W3CDTF">2016-03-14T12:48:25Z</dcterms:modified>
</cp:coreProperties>
</file>