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8" r:id="rId2"/>
    <p:sldId id="259" r:id="rId3"/>
    <p:sldId id="265" r:id="rId4"/>
    <p:sldId id="267" r:id="rId5"/>
    <p:sldId id="269" r:id="rId6"/>
    <p:sldId id="268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27927-2974-4EAC-BADC-16150E54C63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D917-BF41-46ED-84F3-CD4A1AD6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8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I de senere år er man blitt mer og mer klar over at normalfloraen både hos mennesker og dyr, foruten miljøet (jord, vann, omgivelser) er et stort reservoar for allerede resistente bakterier.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FAF27-E93A-4D10-B4C9-0773734FE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As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see</a:t>
            </a:r>
            <a:r>
              <a:rPr lang="nb-NO" dirty="0" smtClean="0"/>
              <a:t>, </a:t>
            </a:r>
            <a:r>
              <a:rPr lang="nb-NO" dirty="0" err="1" smtClean="0"/>
              <a:t>this</a:t>
            </a:r>
            <a:r>
              <a:rPr lang="nb-NO" dirty="0" smtClean="0"/>
              <a:t> is a </a:t>
            </a:r>
            <a:r>
              <a:rPr lang="nb-NO" b="1" dirty="0" err="1" smtClean="0"/>
              <a:t>very</a:t>
            </a:r>
            <a:r>
              <a:rPr lang="nb-NO" b="1" dirty="0" smtClean="0"/>
              <a:t> </a:t>
            </a:r>
            <a:r>
              <a:rPr lang="nb-NO" b="1" dirty="0" err="1" smtClean="0"/>
              <a:t>complex</a:t>
            </a:r>
            <a:r>
              <a:rPr lang="nb-NO" b="1" dirty="0" smtClean="0"/>
              <a:t> </a:t>
            </a:r>
            <a:r>
              <a:rPr lang="nb-NO" b="1" dirty="0" err="1" smtClean="0"/>
              <a:t>pattern</a:t>
            </a:r>
            <a:r>
              <a:rPr lang="nb-NO" baseline="0" dirty="0" smtClean="0"/>
              <a:t>. Not </a:t>
            </a:r>
            <a:r>
              <a:rPr lang="nb-NO" baseline="0" dirty="0" err="1" smtClean="0"/>
              <a:t>only</a:t>
            </a:r>
            <a:r>
              <a:rPr lang="nb-NO" baseline="0" dirty="0" smtClean="0"/>
              <a:t> human </a:t>
            </a:r>
            <a:r>
              <a:rPr lang="nb-NO" baseline="0" dirty="0" err="1" smtClean="0"/>
              <a:t>use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spread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between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humans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important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One </a:t>
            </a:r>
            <a:r>
              <a:rPr lang="nb-NO" baseline="0" dirty="0" err="1" smtClean="0"/>
              <a:t>example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resistance</a:t>
            </a:r>
            <a:r>
              <a:rPr lang="nb-NO" baseline="0" dirty="0" smtClean="0"/>
              <a:t> genes have </a:t>
            </a:r>
            <a:r>
              <a:rPr lang="nb-NO" baseline="0" dirty="0" err="1" smtClean="0"/>
              <a:t>spread</a:t>
            </a:r>
            <a:r>
              <a:rPr lang="nb-NO" baseline="0" dirty="0" smtClean="0"/>
              <a:t> in all areas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complex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pattern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described</a:t>
            </a:r>
            <a:r>
              <a:rPr lang="nb-NO" baseline="0" dirty="0" smtClean="0"/>
              <a:t> in a </a:t>
            </a:r>
            <a:r>
              <a:rPr lang="nb-NO" baseline="0" dirty="0" err="1" smtClean="0"/>
              <a:t>study</a:t>
            </a:r>
            <a:r>
              <a:rPr lang="nb-NO" baseline="0" dirty="0" smtClean="0"/>
              <a:t> from in New Dehli in India –</a:t>
            </a:r>
            <a:r>
              <a:rPr lang="nb-NO" baseline="0" dirty="0" err="1" smtClean="0"/>
              <a:t>bacteria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containing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 NDM-1-enzyme (New Delhi </a:t>
            </a:r>
            <a:r>
              <a:rPr lang="nb-NO" baseline="0" dirty="0" err="1" smtClean="0"/>
              <a:t>Metallo</a:t>
            </a:r>
            <a:r>
              <a:rPr lang="nb-NO" baseline="0" dirty="0" smtClean="0"/>
              <a:t>-beta-</a:t>
            </a:r>
            <a:r>
              <a:rPr lang="nb-NO" baseline="0" dirty="0" err="1" smtClean="0"/>
              <a:t>lactamase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carbapenemase</a:t>
            </a:r>
            <a:r>
              <a:rPr lang="nb-NO" baseline="0" dirty="0" smtClean="0"/>
              <a:t> – last </a:t>
            </a:r>
            <a:r>
              <a:rPr lang="nb-NO" baseline="0" dirty="0" err="1" smtClean="0"/>
              <a:t>resort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treatment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many</a:t>
            </a:r>
            <a:r>
              <a:rPr lang="nb-NO" baseline="0" dirty="0" smtClean="0"/>
              <a:t> cases) -positive </a:t>
            </a:r>
            <a:r>
              <a:rPr lang="nb-NO" baseline="0" dirty="0" err="1" smtClean="0"/>
              <a:t>bacteria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found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approximately</a:t>
            </a:r>
            <a:r>
              <a:rPr lang="nb-NO" baseline="0" dirty="0" smtClean="0"/>
              <a:t> 30 %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samples (100µl)  </a:t>
            </a:r>
            <a:r>
              <a:rPr lang="nb-NO" baseline="0" dirty="0" err="1" smtClean="0"/>
              <a:t>taken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puddles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street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New Dehli. </a:t>
            </a:r>
            <a:r>
              <a:rPr lang="nb-NO" baseline="0" dirty="0" err="1" smtClean="0"/>
              <a:t>Bacteria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containing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carbapenemases</a:t>
            </a:r>
            <a:r>
              <a:rPr lang="nb-NO" baseline="0" dirty="0" smtClean="0"/>
              <a:t> has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given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name</a:t>
            </a:r>
            <a:r>
              <a:rPr lang="nb-NO" baseline="0" dirty="0" smtClean="0"/>
              <a:t> «</a:t>
            </a:r>
            <a:r>
              <a:rPr lang="nb-NO" baseline="0" dirty="0" err="1" smtClean="0"/>
              <a:t>nightmare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bacteria</a:t>
            </a:r>
            <a:r>
              <a:rPr lang="nb-NO" baseline="0" dirty="0" smtClean="0"/>
              <a:t>» by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head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en-US" baseline="0" dirty="0" smtClean="0"/>
              <a:t>Centers for Disease Control and Prevention (CDC) in the US, and is a hot topic in the American press after several </a:t>
            </a:r>
            <a:r>
              <a:rPr lang="en-US" baseline="0" dirty="0" err="1" smtClean="0"/>
              <a:t>outbrakes</a:t>
            </a:r>
            <a:r>
              <a:rPr lang="en-US" baseline="0" dirty="0" smtClean="0"/>
              <a:t>.</a:t>
            </a:r>
            <a:endParaRPr lang="nb-NO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FAF27-E93A-4D10-B4C9-0773734FE5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nb-NO" altLang="nb-NO"/>
          </a:p>
        </p:txBody>
      </p:sp>
      <p:sp>
        <p:nvSpPr>
          <p:cNvPr id="8195" name="Text Box 2"/>
          <p:cNvSpPr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nb-NO" dirty="0" smtClean="0">
                <a:latin typeface="Arial" charset="0"/>
                <a:ea typeface="msgothic" charset="0"/>
                <a:cs typeface="msgothic" charset="0"/>
              </a:rPr>
              <a:t>Number of ESBL carriers in the community in 2010, according to WHO region grouping. The 6 WHO regions are represented by different </a:t>
            </a:r>
            <a:r>
              <a:rPr lang="en-GB" altLang="nb-NO" dirty="0" err="1" smtClean="0">
                <a:latin typeface="Arial" charset="0"/>
                <a:ea typeface="msgothic" charset="0"/>
                <a:cs typeface="msgothic" charset="0"/>
              </a:rPr>
              <a:t>colors</a:t>
            </a:r>
            <a:r>
              <a:rPr lang="en-GB" altLang="nb-NO" dirty="0" smtClean="0">
                <a:latin typeface="Arial" charset="0"/>
                <a:ea typeface="msgothic" charset="0"/>
                <a:cs typeface="msgothic" charset="0"/>
              </a:rPr>
              <a:t>. WHO estimates of the population of each geographic area in 2010 (http://www.who.int/research; accessed 18 December 2012) were used to compute the number of ESBL-E carriers. ESBL carrier rates were established using the model presented in Fig. 1 for the year 2010. Stars represent countries with available data for </a:t>
            </a:r>
            <a:r>
              <a:rPr lang="en-GB" altLang="nb-NO" dirty="0" err="1" smtClean="0">
                <a:latin typeface="Arial" charset="0"/>
                <a:ea typeface="msgothic" charset="0"/>
                <a:cs typeface="msgothic" charset="0"/>
              </a:rPr>
              <a:t>modeling</a:t>
            </a:r>
            <a:r>
              <a:rPr lang="en-GB" altLang="nb-NO" dirty="0" smtClean="0">
                <a:latin typeface="Arial" charset="0"/>
                <a:ea typeface="msgothic" charset="0"/>
                <a:cs typeface="msgothic" charset="0"/>
              </a:rPr>
              <a:t>. Each bubble area is proportional to the estimated number of ESBL carriers in that region.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DC3B6C-F509-4DB4-A962-B24829164F2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0CB46E-F192-4144-8FFB-E9CF9C5A1BE4}" type="datetimeFigureOut">
              <a:rPr lang="en-US" smtClean="0"/>
              <a:t>11/19/2015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no/url?sa=i&amp;rct=j&amp;q=&amp;esrc=s&amp;source=images&amp;cd=&amp;cad=rja&amp;uact=8&amp;ved=0CAcQjRxqFQoTCNqf9JD9mckCFccKLAodpCALKQ&amp;url=http://www.forskningstorget.net/utstillere/utstillere-2015/institutt-for-oral-biologi-uio&amp;bvm=bv.107763241,d.bGg&amp;psig=AFQjCNFrbU9fr_cXREuppxWKETdjocdwYQ&amp;ust=1447936282680547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711" y="620688"/>
            <a:ext cx="6480720" cy="1728192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Normalflora</a:t>
            </a:r>
            <a:r>
              <a:rPr lang="en-US" sz="4000" dirty="0" smtClean="0"/>
              <a:t> </a:t>
            </a:r>
            <a:r>
              <a:rPr lang="en-US" sz="4000" dirty="0" err="1"/>
              <a:t>som</a:t>
            </a:r>
            <a:r>
              <a:rPr lang="en-US" sz="4000" dirty="0"/>
              <a:t> </a:t>
            </a:r>
            <a:r>
              <a:rPr lang="en-US" sz="4000" dirty="0" err="1"/>
              <a:t>reservoar</a:t>
            </a:r>
            <a:r>
              <a:rPr lang="en-US" sz="4000" dirty="0"/>
              <a:t> for </a:t>
            </a:r>
            <a:r>
              <a:rPr lang="en-US" sz="4000" dirty="0" err="1" smtClean="0"/>
              <a:t>antimikrobiell</a:t>
            </a:r>
            <a:r>
              <a:rPr lang="en-US" sz="4000" dirty="0" smtClean="0"/>
              <a:t> </a:t>
            </a:r>
            <a:r>
              <a:rPr lang="en-US" sz="4000" dirty="0" err="1" smtClean="0"/>
              <a:t>resistens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187624" y="3429000"/>
            <a:ext cx="6264696" cy="2764501"/>
            <a:chOff x="971600" y="2552699"/>
            <a:chExt cx="6623353" cy="32685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552699"/>
              <a:ext cx="2211607" cy="3268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38617" y="3096537"/>
              <a:ext cx="3268557" cy="21808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585" y="2552699"/>
              <a:ext cx="2232368" cy="32683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1026" name="Picture 2" descr="http://www.forskningstorget.net/wp-content/uploads/2015/07/HF_IOB_Segl_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92288" cy="41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7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33491"/>
            <a:ext cx="3960440" cy="1584176"/>
          </a:xfrm>
        </p:spPr>
        <p:txBody>
          <a:bodyPr/>
          <a:lstStyle/>
          <a:p>
            <a:r>
              <a:rPr lang="nb-NO" sz="4000" dirty="0" smtClean="0"/>
              <a:t>Normalflora</a:t>
            </a:r>
            <a:r>
              <a:rPr lang="nb-NO" dirty="0" smtClean="0"/>
              <a:t/>
            </a:r>
            <a:br>
              <a:rPr lang="nb-NO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3351543" cy="5016144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370"/>
            <a:ext cx="2590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0" y="2564904"/>
            <a:ext cx="2556570" cy="1704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1751072" cy="1751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34" y="4699233"/>
            <a:ext cx="1905000" cy="1704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10" y="2617667"/>
            <a:ext cx="2672206" cy="16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6912768" cy="566936"/>
          </a:xfrm>
        </p:spPr>
        <p:txBody>
          <a:bodyPr/>
          <a:lstStyle/>
          <a:p>
            <a:r>
              <a:rPr lang="nb-NO" sz="4000" dirty="0" smtClean="0"/>
              <a:t>Hvorfor bry oss med bakterier som ikke gjør oss syke?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370"/>
            <a:ext cx="2590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984" y="1628800"/>
            <a:ext cx="3888432" cy="639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+mj-lt"/>
              </a:rPr>
              <a:t>Horisontal genoverføring</a:t>
            </a:r>
            <a:endParaRPr lang="en-US" sz="24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552" y="1628800"/>
            <a:ext cx="3657600" cy="639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+mj-lt"/>
              </a:rPr>
              <a:t>Seleksjon ved bruk av antibiotika</a:t>
            </a:r>
            <a:endParaRPr lang="en-US" sz="2400" dirty="0">
              <a:latin typeface="+mj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384376" cy="1375278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257068" cy="315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90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1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355160" cy="490066"/>
          </a:xfrm>
        </p:spPr>
        <p:txBody>
          <a:bodyPr/>
          <a:lstStyle/>
          <a:p>
            <a:r>
              <a:rPr lang="nb-NO" sz="4000" dirty="0" smtClean="0"/>
              <a:t>Spredning av resistens</a:t>
            </a:r>
            <a:endParaRPr 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90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0" y="1916832"/>
            <a:ext cx="4191000" cy="407670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11960" y="6204172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nb-NO" sz="1100" b="1" dirty="0" err="1">
                <a:solidFill>
                  <a:srgbClr val="000000"/>
                </a:solidFill>
                <a:latin typeface="Arial" charset="0"/>
              </a:rPr>
              <a:t>Woerther</a:t>
            </a:r>
            <a:r>
              <a:rPr lang="en-GB" altLang="nb-NO" sz="1100" b="1" dirty="0">
                <a:solidFill>
                  <a:srgbClr val="000000"/>
                </a:solidFill>
                <a:latin typeface="Arial" charset="0"/>
              </a:rPr>
              <a:t> P et al. </a:t>
            </a:r>
            <a:r>
              <a:rPr lang="en-GB" altLang="nb-NO" sz="1100" b="1" dirty="0" err="1">
                <a:solidFill>
                  <a:srgbClr val="000000"/>
                </a:solidFill>
                <a:latin typeface="Arial" charset="0"/>
              </a:rPr>
              <a:t>Clin</a:t>
            </a:r>
            <a:r>
              <a:rPr lang="en-GB" altLang="nb-NO" sz="1100" b="1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GB" altLang="nb-NO" sz="1100" b="1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altLang="nb-NO" sz="1100" b="1" dirty="0">
                <a:solidFill>
                  <a:srgbClr val="000000"/>
                </a:solidFill>
                <a:latin typeface="Arial" charset="0"/>
              </a:rPr>
              <a:t>. Rev. 2013;26:744-758</a:t>
            </a:r>
          </a:p>
        </p:txBody>
      </p:sp>
    </p:spTree>
    <p:extLst>
      <p:ext uri="{BB962C8B-B14F-4D97-AF65-F5344CB8AC3E}">
        <p14:creationId xmlns:p14="http://schemas.microsoft.com/office/powerpoint/2010/main" val="2614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061" y="980728"/>
            <a:ext cx="7554416" cy="504056"/>
          </a:xfrm>
        </p:spPr>
        <p:txBody>
          <a:bodyPr/>
          <a:lstStyle/>
          <a:p>
            <a:r>
              <a:rPr lang="en-US" sz="1800" b="1" dirty="0"/>
              <a:t>Travel-associated </a:t>
            </a:r>
            <a:r>
              <a:rPr lang="en-US" sz="1800" b="1" dirty="0" err="1"/>
              <a:t>faecal</a:t>
            </a:r>
            <a:r>
              <a:rPr lang="en-US" sz="1800" b="1" dirty="0"/>
              <a:t> colonization with ESBL-producing </a:t>
            </a:r>
            <a:r>
              <a:rPr lang="en-US" sz="1800" b="1" dirty="0" err="1"/>
              <a:t>Enterobacteriaceae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90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820597" cy="386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3968" y="6165304"/>
            <a:ext cx="3918240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nb-NO" sz="1100" b="1" dirty="0" err="1">
                <a:solidFill>
                  <a:srgbClr val="000000"/>
                </a:solidFill>
                <a:latin typeface="Arial" charset="0"/>
              </a:rPr>
              <a:t>Östholm-Balkhed</a:t>
            </a:r>
            <a:r>
              <a:rPr lang="en-GB" altLang="nb-NO" sz="1100" b="1" dirty="0">
                <a:solidFill>
                  <a:srgbClr val="000000"/>
                </a:solidFill>
                <a:latin typeface="Arial" charset="0"/>
              </a:rPr>
              <a:t> Å et al. J. </a:t>
            </a:r>
            <a:r>
              <a:rPr lang="en-GB" altLang="nb-NO" sz="1100" b="1" dirty="0" err="1">
                <a:solidFill>
                  <a:srgbClr val="000000"/>
                </a:solidFill>
                <a:latin typeface="Arial" charset="0"/>
              </a:rPr>
              <a:t>Antimicrob</a:t>
            </a:r>
            <a:r>
              <a:rPr lang="en-GB" altLang="nb-NO" sz="1100" b="1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GB" altLang="nb-NO" sz="1100" b="1" dirty="0" err="1">
                <a:solidFill>
                  <a:srgbClr val="000000"/>
                </a:solidFill>
                <a:latin typeface="Arial" charset="0"/>
              </a:rPr>
              <a:t>Chemother</a:t>
            </a:r>
            <a:r>
              <a:rPr lang="en-GB" altLang="nb-NO" sz="1100" b="1" dirty="0">
                <a:solidFill>
                  <a:srgbClr val="000000"/>
                </a:solidFill>
                <a:latin typeface="Arial" charset="0"/>
              </a:rPr>
              <a:t>. 2013;68:2144-2153</a:t>
            </a:r>
          </a:p>
        </p:txBody>
      </p:sp>
    </p:spTree>
    <p:extLst>
      <p:ext uri="{BB962C8B-B14F-4D97-AF65-F5344CB8AC3E}">
        <p14:creationId xmlns:p14="http://schemas.microsoft.com/office/powerpoint/2010/main" val="32642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63259" y="980728"/>
            <a:ext cx="6975099" cy="60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US" altLang="nb-NO" sz="1800" b="1" dirty="0">
                <a:solidFill>
                  <a:schemeClr val="tx2"/>
                </a:solidFill>
                <a:latin typeface="+mj-lt"/>
              </a:rPr>
              <a:t>Trends in Human Fecal Carriage of Extended-Spectrum β-Lactamases in the Community: Toward the Globalization of CTX-M</a:t>
            </a:r>
            <a:endParaRPr lang="en-GB" altLang="nb-NO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772816"/>
            <a:ext cx="727565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nb-NO" sz="1100" b="1" dirty="0" err="1">
                <a:solidFill>
                  <a:srgbClr val="000000"/>
                </a:solidFill>
                <a:latin typeface="Arial" charset="0"/>
              </a:rPr>
              <a:t>Woerther</a:t>
            </a:r>
            <a:r>
              <a:rPr lang="en-GB" altLang="nb-NO" sz="1100" b="1" dirty="0">
                <a:solidFill>
                  <a:srgbClr val="000000"/>
                </a:solidFill>
                <a:latin typeface="Arial" charset="0"/>
              </a:rPr>
              <a:t> P et al. </a:t>
            </a:r>
            <a:r>
              <a:rPr lang="en-GB" altLang="nb-NO" sz="1100" b="1" dirty="0" err="1">
                <a:solidFill>
                  <a:srgbClr val="000000"/>
                </a:solidFill>
                <a:latin typeface="Arial" charset="0"/>
              </a:rPr>
              <a:t>Clin</a:t>
            </a:r>
            <a:r>
              <a:rPr lang="en-GB" altLang="nb-NO" sz="1100" b="1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GB" altLang="nb-NO" sz="1100" b="1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altLang="nb-NO" sz="1100" b="1" dirty="0">
                <a:solidFill>
                  <a:srgbClr val="000000"/>
                </a:solidFill>
                <a:latin typeface="Arial" charset="0"/>
              </a:rPr>
              <a:t>. Rev. 2013;26:744-758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90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110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510</TotalTime>
  <Words>361</Words>
  <Application>Microsoft Office PowerPoint</Application>
  <PresentationFormat>On-screen Show (4:3)</PresentationFormat>
  <Paragraphs>18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Normalflora som reservoar for antimikrobiell resistens</vt:lpstr>
      <vt:lpstr>Normalflora </vt:lpstr>
      <vt:lpstr>Hvorfor bry oss med bakterier som ikke gjør oss syke?</vt:lpstr>
      <vt:lpstr>PowerPoint Presentation</vt:lpstr>
      <vt:lpstr>Spredning av resistens</vt:lpstr>
      <vt:lpstr>Travel-associated faecal colonization with ESBL-producing Enterobacteriaceae 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Fungerer normalflora som reservoar for antimikrobiell resistens?</dc:title>
  <dc:creator>Kjersti Sturød</dc:creator>
  <cp:lastModifiedBy>Kjersti Sturød</cp:lastModifiedBy>
  <cp:revision>24</cp:revision>
  <dcterms:created xsi:type="dcterms:W3CDTF">2015-11-18T11:07:10Z</dcterms:created>
  <dcterms:modified xsi:type="dcterms:W3CDTF">2015-11-19T14:24:44Z</dcterms:modified>
</cp:coreProperties>
</file>