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8" r:id="rId3"/>
    <p:sldId id="284" r:id="rId4"/>
    <p:sldId id="281" r:id="rId5"/>
    <p:sldId id="287" r:id="rId6"/>
    <p:sldId id="277" r:id="rId7"/>
    <p:sldId id="286" r:id="rId8"/>
    <p:sldId id="257" r:id="rId9"/>
    <p:sldId id="290" r:id="rId10"/>
    <p:sldId id="288" r:id="rId11"/>
    <p:sldId id="289" r:id="rId12"/>
    <p:sldId id="285" r:id="rId13"/>
    <p:sldId id="273" r:id="rId14"/>
    <p:sldId id="279" r:id="rId15"/>
    <p:sldId id="280" r:id="rId16"/>
    <p:sldId id="291" r:id="rId17"/>
    <p:sldId id="292" r:id="rId18"/>
    <p:sldId id="276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FFF41"/>
    <a:srgbClr val="C31FFF"/>
    <a:srgbClr val="F7DBFF"/>
    <a:srgbClr val="FF6AD8"/>
    <a:srgbClr val="5295FF"/>
    <a:srgbClr val="E4EFFF"/>
    <a:srgbClr val="CC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 autoAdjust="0"/>
    <p:restoredTop sz="94629" autoAdjust="0"/>
  </p:normalViewPr>
  <p:slideViewPr>
    <p:cSldViewPr>
      <p:cViewPr>
        <p:scale>
          <a:sx n="90" d="100"/>
          <a:sy n="90" d="100"/>
        </p:scale>
        <p:origin x="-2064" y="-1576"/>
      </p:cViewPr>
      <p:guideLst>
        <p:guide orient="horz" pos="216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43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A6F9EC6-0123-1545-9E27-A03C2B3247B0}" type="datetime1">
              <a:rPr lang="nb-NO"/>
              <a:pPr>
                <a:defRPr/>
              </a:pPr>
              <a:t>13.10.15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7D2A31A-7A27-664A-BBF5-A88047838DD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889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71D5C9B-2E52-4042-B571-1F55626C7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157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D5C9B-2E52-4042-B571-1F55626C7FC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95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D1992-8026-E14B-A1EC-94B11A19781C}" type="slidenum">
              <a:rPr lang="en-US"/>
              <a:pPr/>
              <a:t>12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D1992-8026-E14B-A1EC-94B11A19781C}" type="slidenum">
              <a:rPr lang="en-US"/>
              <a:pPr/>
              <a:t>14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D1992-8026-E14B-A1EC-94B11A19781C}" type="slidenum">
              <a:rPr lang="en-US"/>
              <a:pPr/>
              <a:t>15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D1992-8026-E14B-A1EC-94B11A19781C}" type="slidenum">
              <a:rPr lang="en-US"/>
              <a:pPr/>
              <a:t>16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D1992-8026-E14B-A1EC-94B11A19781C}" type="slidenum">
              <a:rPr lang="en-US"/>
              <a:pPr/>
              <a:t>17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D1992-8026-E14B-A1EC-94B11A19781C}" type="slidenum">
              <a:rPr lang="en-US"/>
              <a:pPr/>
              <a:t>18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D1992-8026-E14B-A1EC-94B11A19781C}" type="slidenum">
              <a:rPr lang="en-US"/>
              <a:pPr/>
              <a:t>19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D1992-8026-E14B-A1EC-94B11A19781C}" type="slidenum">
              <a:rPr lang="en-US"/>
              <a:pPr/>
              <a:t>3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D1992-8026-E14B-A1EC-94B11A19781C}" type="slidenum">
              <a:rPr lang="en-US"/>
              <a:pPr/>
              <a:t>4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D1992-8026-E14B-A1EC-94B11A19781C}" type="slidenum">
              <a:rPr lang="en-US"/>
              <a:pPr/>
              <a:t>5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D1992-8026-E14B-A1EC-94B11A19781C}" type="slidenum">
              <a:rPr lang="en-US"/>
              <a:pPr/>
              <a:t>6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D1992-8026-E14B-A1EC-94B11A19781C}" type="slidenum">
              <a:rPr lang="en-US"/>
              <a:pPr/>
              <a:t>8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D1992-8026-E14B-A1EC-94B11A19781C}" type="slidenum">
              <a:rPr lang="en-US"/>
              <a:pPr/>
              <a:t>9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D1992-8026-E14B-A1EC-94B11A19781C}" type="slidenum">
              <a:rPr lang="en-US"/>
              <a:pPr/>
              <a:t>10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D1992-8026-E14B-A1EC-94B11A19781C}" type="slidenum">
              <a:rPr lang="en-US"/>
              <a:pPr/>
              <a:t>11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543800" cy="1143000"/>
          </a:xfrm>
        </p:spPr>
        <p:txBody>
          <a:bodyPr anchor="b"/>
          <a:lstStyle>
            <a:lvl1pPr>
              <a:defRPr sz="4000">
                <a:latin typeface="Cambria"/>
                <a:cs typeface="Cambr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43000" y="3429000"/>
            <a:ext cx="7543800" cy="1752600"/>
          </a:xfrm>
        </p:spPr>
        <p:txBody>
          <a:bodyPr/>
          <a:lstStyle>
            <a:lvl1pPr marL="0" indent="0">
              <a:buFontTx/>
              <a:buNone/>
              <a:defRPr>
                <a:latin typeface="Cambria"/>
                <a:cs typeface="Cambria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9144000" cy="15567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0C108-D860-4D4B-87C4-6FA8FD0AC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4F558-6264-5343-A297-CD0629837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89E1F-0670-BE44-86B4-7BDF3E169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37757-576B-EF4D-9700-0443DE010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81D97-6BD2-DD4A-97EA-2D5D21692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245E3-F26D-5F48-9B3C-B613005A7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D5A85-2DB4-A94A-9780-56D67215F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D3BC9-7EE2-3642-912D-4C42C29ED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EEEDA-D3B5-9F46-A138-1B4482F61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10E2D-38FA-BF43-85AB-BFE78B7D4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Tema Powerpoint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248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BEDEB640-6874-6A40-8044-0F9FD6D4E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MN_IFI_A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" y="228600"/>
            <a:ext cx="37099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e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7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6" Type="http://schemas.openxmlformats.org/officeDocument/2006/relationships/image" Target="../media/image14.tiff"/><Relationship Id="rId7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56992"/>
            <a:ext cx="4770892" cy="2096941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2492896"/>
            <a:ext cx="6669360" cy="1368152"/>
          </a:xfrm>
        </p:spPr>
        <p:txBody>
          <a:bodyPr/>
          <a:lstStyle/>
          <a:p>
            <a:pPr eaLnBrk="1" hangingPunct="1"/>
            <a:r>
              <a:rPr lang="nb-NO" sz="3200" dirty="0" smtClean="0"/>
              <a:t>Kvinner i informatikken –        informatikk for og med kvinner</a:t>
            </a:r>
            <a:endParaRPr lang="nb-NO" sz="3200" dirty="0">
              <a:latin typeface="Cambria"/>
              <a:cs typeface="Cambria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7664" y="4149080"/>
            <a:ext cx="7344816" cy="1584176"/>
          </a:xfrm>
        </p:spPr>
        <p:txBody>
          <a:bodyPr/>
          <a:lstStyle/>
          <a:p>
            <a:pPr eaLnBrk="1" hangingPunct="1"/>
            <a:endParaRPr lang="nb-NO" sz="2400" dirty="0" smtClean="0">
              <a:latin typeface="Cambria"/>
              <a:cs typeface="Cambria"/>
            </a:endParaRPr>
          </a:p>
          <a:p>
            <a:pPr eaLnBrk="1" hangingPunct="1"/>
            <a:r>
              <a:rPr lang="nb-NO" sz="2000" dirty="0" smtClean="0">
                <a:latin typeface="Cambria"/>
                <a:cs typeface="Cambria"/>
              </a:rPr>
              <a:t>Tone Bratteteig</a:t>
            </a:r>
          </a:p>
          <a:p>
            <a:pPr eaLnBrk="1" hangingPunct="1"/>
            <a:r>
              <a:rPr lang="nb-NO" sz="1600" dirty="0" smtClean="0">
                <a:latin typeface="Cambria"/>
                <a:cs typeface="Cambria"/>
              </a:rPr>
              <a:t>Design av Informasjonssystemer</a:t>
            </a:r>
          </a:p>
          <a:p>
            <a:pPr eaLnBrk="1" hangingPunct="1"/>
            <a:endParaRPr lang="nb-NO" sz="2000" dirty="0" smtClean="0">
              <a:latin typeface="Cambria"/>
              <a:cs typeface="Cambria"/>
            </a:endParaRPr>
          </a:p>
          <a:p>
            <a:pPr eaLnBrk="1" hangingPunct="1"/>
            <a:endParaRPr lang="nb-NO" sz="2000" dirty="0" smtClean="0">
              <a:latin typeface="Cambria"/>
              <a:cs typeface="Cambria"/>
            </a:endParaRPr>
          </a:p>
          <a:p>
            <a:pPr eaLnBrk="1" hangingPunct="1"/>
            <a:endParaRPr lang="nb-NO" sz="2000" dirty="0">
              <a:latin typeface="Cambria"/>
              <a:cs typeface="Cambria"/>
            </a:endParaRPr>
          </a:p>
          <a:p>
            <a:r>
              <a:rPr lang="nb-NO" sz="1400" i="1" dirty="0" smtClean="0"/>
              <a:t>Ada </a:t>
            </a:r>
            <a:r>
              <a:rPr lang="nb-NO" sz="1400" i="1" dirty="0" err="1" smtClean="0"/>
              <a:t>Lovelace</a:t>
            </a:r>
            <a:r>
              <a:rPr lang="nb-NO" sz="1400" i="1" dirty="0" smtClean="0"/>
              <a:t> 200-jubileum 13/10 2015</a:t>
            </a:r>
            <a:endParaRPr lang="nb-NO" sz="1800" dirty="0">
              <a:latin typeface="Cambria"/>
              <a:cs typeface="Cambria"/>
            </a:endParaRPr>
          </a:p>
          <a:p>
            <a:pPr eaLnBrk="1" hangingPunct="1"/>
            <a:r>
              <a:rPr lang="nb-NO" sz="2000" dirty="0" smtClean="0">
                <a:latin typeface="Cambria"/>
                <a:cs typeface="Cambria"/>
              </a:rPr>
              <a:t> </a:t>
            </a:r>
          </a:p>
          <a:p>
            <a:pPr eaLnBrk="1" hangingPunct="1"/>
            <a:endParaRPr lang="nb-NO" sz="2000" dirty="0">
              <a:latin typeface="Cambria"/>
              <a:cs typeface="Cambria"/>
            </a:endParaRPr>
          </a:p>
          <a:p>
            <a:pPr eaLnBrk="1" hangingPunct="1"/>
            <a:endParaRPr lang="nb-NO" sz="2000" dirty="0" smtClean="0">
              <a:latin typeface="Cambria"/>
              <a:cs typeface="Cambria"/>
            </a:endParaRPr>
          </a:p>
          <a:p>
            <a:pPr eaLnBrk="1" hangingPunct="1"/>
            <a:endParaRPr lang="nb-NO" sz="24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sabloggerAndreaBadendyck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2088232" cy="1172623"/>
          </a:xfrm>
          <a:prstGeom prst="rect">
            <a:avLst/>
          </a:prstGeom>
        </p:spPr>
      </p:pic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597351"/>
            <a:ext cx="683568" cy="251767"/>
          </a:xfrm>
          <a:noFill/>
        </p:spPr>
        <p:txBody>
          <a:bodyPr/>
          <a:lstStyle/>
          <a:p>
            <a:fld id="{03B59E7D-4875-E84C-ADF8-E4B21EAF8B60}" type="slidenum">
              <a:rPr lang="en-US" smtClean="0">
                <a:latin typeface="Cambria"/>
                <a:cs typeface="Cambria"/>
              </a:rPr>
              <a:pPr/>
              <a:t>11</a:t>
            </a:fld>
            <a:endParaRPr lang="en-US" dirty="0" smtClean="0">
              <a:latin typeface="Cambria"/>
              <a:cs typeface="Cambria"/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1628800"/>
            <a:ext cx="7696200" cy="1000472"/>
          </a:xfrm>
        </p:spPr>
        <p:txBody>
          <a:bodyPr/>
          <a:lstStyle/>
          <a:p>
            <a:r>
              <a:rPr lang="nb-NO" sz="9600" b="0" dirty="0">
                <a:latin typeface="Cambria"/>
                <a:cs typeface="Cambria"/>
              </a:rPr>
              <a:t> </a:t>
            </a:r>
            <a:r>
              <a:rPr lang="nb-NO" sz="9600" b="0" dirty="0" smtClean="0">
                <a:latin typeface="Cambria"/>
                <a:cs typeface="Cambria"/>
              </a:rPr>
              <a:t>    </a:t>
            </a:r>
            <a:r>
              <a:rPr lang="nb-NO" sz="9600" b="0" dirty="0">
                <a:solidFill>
                  <a:srgbClr val="FF6AD8"/>
                </a:solidFill>
                <a:latin typeface="Cambria"/>
                <a:cs typeface="Cambria"/>
              </a:rPr>
              <a:t>&gt;         &gt; 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776" y="2996952"/>
            <a:ext cx="2592288" cy="1728192"/>
          </a:xfrm>
          <a:ln>
            <a:solidFill>
              <a:srgbClr val="FF6AD8"/>
            </a:solidFill>
          </a:ln>
        </p:spPr>
        <p:txBody>
          <a:bodyPr/>
          <a:lstStyle/>
          <a:p>
            <a:pPr marL="0" indent="0" eaLnBrk="1" hangingPunct="1">
              <a:buNone/>
            </a:pPr>
            <a:r>
              <a:rPr lang="nb-NO" sz="1800" dirty="0" smtClean="0">
                <a:latin typeface="Cambria"/>
                <a:cs typeface="Cambria"/>
              </a:rPr>
              <a:t>-mestringsforventninger</a:t>
            </a:r>
          </a:p>
          <a:p>
            <a:pPr marL="0" indent="0" eaLnBrk="1" hangingPunct="1">
              <a:buNone/>
            </a:pPr>
            <a:r>
              <a:rPr lang="nb-NO" sz="1800" dirty="0" smtClean="0">
                <a:latin typeface="Cambria"/>
                <a:cs typeface="Cambria"/>
              </a:rPr>
              <a:t>-interesser og trivsel</a:t>
            </a:r>
          </a:p>
          <a:p>
            <a:pPr marL="0" indent="0" eaLnBrk="1" hangingPunct="1">
              <a:buNone/>
            </a:pPr>
            <a:r>
              <a:rPr lang="nb-NO" sz="1800" dirty="0" smtClean="0">
                <a:latin typeface="Cambria"/>
                <a:cs typeface="Cambria"/>
              </a:rPr>
              <a:t>-måloppnåelse</a:t>
            </a:r>
          </a:p>
          <a:p>
            <a:pPr marL="0" indent="0" eaLnBrk="1" hangingPunct="1">
              <a:buNone/>
            </a:pPr>
            <a:r>
              <a:rPr lang="nb-NO" sz="1800" dirty="0" smtClean="0">
                <a:latin typeface="Cambria"/>
                <a:cs typeface="Cambria"/>
              </a:rPr>
              <a:t>-nytteverdi</a:t>
            </a:r>
          </a:p>
          <a:p>
            <a:pPr marL="0" indent="0" eaLnBrk="1" hangingPunct="1">
              <a:buNone/>
            </a:pPr>
            <a:r>
              <a:rPr lang="nb-NO" sz="1800" dirty="0" smtClean="0">
                <a:latin typeface="Cambria"/>
                <a:cs typeface="Cambria"/>
              </a:rPr>
              <a:t>-relativ kostnad</a:t>
            </a:r>
          </a:p>
          <a:p>
            <a:pPr marL="457200" lvl="1" indent="0">
              <a:buNone/>
            </a:pPr>
            <a:endParaRPr lang="nb-NO" sz="1800" dirty="0" smtClean="0">
              <a:latin typeface="Cambria"/>
              <a:cs typeface="Cambria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71600" y="1916832"/>
            <a:ext cx="798423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000" dirty="0" err="1" smtClean="0">
                <a:latin typeface="Cambria"/>
                <a:cs typeface="Cambria"/>
              </a:rPr>
              <a:t>motivasjon</a:t>
            </a:r>
            <a:r>
              <a:rPr lang="en-US" sz="2000" dirty="0" smtClean="0">
                <a:latin typeface="Cambria"/>
                <a:cs typeface="Cambria"/>
              </a:rPr>
              <a:t>	        </a:t>
            </a:r>
            <a:r>
              <a:rPr lang="en-US" sz="2000" dirty="0" err="1" smtClean="0">
                <a:latin typeface="Cambria"/>
                <a:cs typeface="Cambria"/>
              </a:rPr>
              <a:t>utdanning</a:t>
            </a:r>
            <a:r>
              <a:rPr lang="en-US" sz="2000" dirty="0" smtClean="0">
                <a:latin typeface="Cambria"/>
                <a:cs typeface="Cambria"/>
              </a:rPr>
              <a:t>		             	</a:t>
            </a:r>
            <a:r>
              <a:rPr lang="en-US" sz="2000" dirty="0" err="1" smtClean="0">
                <a:latin typeface="Cambria"/>
                <a:cs typeface="Cambria"/>
              </a:rPr>
              <a:t>arbeidsliv</a:t>
            </a:r>
            <a:endParaRPr lang="en-US" sz="2000" dirty="0" smtClean="0">
              <a:latin typeface="Cambria"/>
              <a:cs typeface="Cambria"/>
            </a:endParaRPr>
          </a:p>
          <a:p>
            <a:pPr marL="0" indent="0">
              <a:buFontTx/>
              <a:buNone/>
            </a:pPr>
            <a:r>
              <a:rPr lang="en-US" sz="2000" dirty="0" err="1" smtClean="0">
                <a:latin typeface="Cambria"/>
                <a:cs typeface="Cambria"/>
              </a:rPr>
              <a:t>evner</a:t>
            </a:r>
            <a:r>
              <a:rPr lang="en-US" sz="2000" dirty="0" smtClean="0">
                <a:latin typeface="Cambria"/>
                <a:cs typeface="Cambria"/>
              </a:rPr>
              <a:t>						</a:t>
            </a:r>
            <a:r>
              <a:rPr lang="en-US" sz="2000" dirty="0" err="1" smtClean="0">
                <a:latin typeface="Cambria"/>
                <a:cs typeface="Cambria"/>
              </a:rPr>
              <a:t>samfunnets</a:t>
            </a:r>
            <a:r>
              <a:rPr lang="en-US" sz="2000" dirty="0" smtClean="0">
                <a:latin typeface="Cambria"/>
                <a:cs typeface="Cambria"/>
              </a:rPr>
              <a:t> </a:t>
            </a:r>
            <a:r>
              <a:rPr lang="en-US" sz="2000" dirty="0" err="1" smtClean="0">
                <a:latin typeface="Cambria"/>
                <a:cs typeface="Cambria"/>
              </a:rPr>
              <a:t>behov</a:t>
            </a:r>
            <a:endParaRPr lang="en-US" sz="2000" dirty="0">
              <a:latin typeface="Cambria"/>
              <a:cs typeface="Cambria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07504" y="2780928"/>
            <a:ext cx="2232248" cy="1440160"/>
          </a:xfrm>
          <a:prstGeom prst="rect">
            <a:avLst/>
          </a:prstGeom>
          <a:noFill/>
          <a:ln w="9525">
            <a:solidFill>
              <a:srgbClr val="FF6AD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nb-NO" sz="1800" dirty="0" smtClean="0">
                <a:latin typeface="Cambria"/>
                <a:cs typeface="Cambria"/>
              </a:rPr>
              <a:t>-matte/IKT</a:t>
            </a:r>
          </a:p>
          <a:p>
            <a:pPr marL="0" indent="0">
              <a:buFontTx/>
              <a:buNone/>
            </a:pPr>
            <a:r>
              <a:rPr lang="nb-NO" sz="1800" dirty="0" smtClean="0">
                <a:latin typeface="Cambria"/>
                <a:cs typeface="Cambria"/>
              </a:rPr>
              <a:t>-programmering</a:t>
            </a:r>
          </a:p>
          <a:p>
            <a:pPr marL="0" indent="0">
              <a:buNone/>
            </a:pPr>
            <a:r>
              <a:rPr lang="nb-NO" sz="1800" dirty="0" smtClean="0">
                <a:latin typeface="Cambria"/>
                <a:cs typeface="Cambria"/>
              </a:rPr>
              <a:t>  -erfaring/</a:t>
            </a:r>
            <a:r>
              <a:rPr lang="nb-NO" sz="1800" dirty="0" err="1" smtClean="0">
                <a:latin typeface="Cambria"/>
                <a:cs typeface="Cambria"/>
              </a:rPr>
              <a:t>hands-on</a:t>
            </a:r>
            <a:endParaRPr lang="nb-NO" sz="1800" dirty="0" smtClean="0">
              <a:latin typeface="Cambria"/>
              <a:cs typeface="Cambria"/>
            </a:endParaRPr>
          </a:p>
          <a:p>
            <a:pPr marL="0" indent="0">
              <a:buFontTx/>
              <a:buNone/>
            </a:pPr>
            <a:r>
              <a:rPr lang="nb-NO" sz="1800" dirty="0">
                <a:latin typeface="Cambria"/>
                <a:cs typeface="Cambria"/>
              </a:rPr>
              <a:t> </a:t>
            </a:r>
            <a:r>
              <a:rPr lang="nb-NO" sz="1800" dirty="0" smtClean="0">
                <a:latin typeface="Cambria"/>
                <a:cs typeface="Cambria"/>
              </a:rPr>
              <a:t> -mengdetrening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563888" y="4869160"/>
            <a:ext cx="2880320" cy="1008112"/>
          </a:xfrm>
          <a:prstGeom prst="rect">
            <a:avLst/>
          </a:prstGeom>
          <a:noFill/>
          <a:ln w="9525">
            <a:solidFill>
              <a:srgbClr val="FF6AD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nb-NO" sz="1800" dirty="0" smtClean="0">
                <a:latin typeface="Cambria"/>
                <a:cs typeface="Cambria"/>
              </a:rPr>
              <a:t>-helhet – idealisme, mening</a:t>
            </a:r>
          </a:p>
          <a:p>
            <a:pPr marL="0" indent="0">
              <a:buFontTx/>
              <a:buNone/>
            </a:pPr>
            <a:r>
              <a:rPr lang="nb-NO" sz="1800" dirty="0" smtClean="0">
                <a:latin typeface="Cambria"/>
                <a:cs typeface="Cambria"/>
              </a:rPr>
              <a:t>-samarbeid – utadrettet </a:t>
            </a:r>
          </a:p>
          <a:p>
            <a:pPr marL="0" indent="0">
              <a:buFontTx/>
              <a:buNone/>
            </a:pPr>
            <a:r>
              <a:rPr lang="nb-NO" sz="1800" dirty="0" smtClean="0">
                <a:latin typeface="Cambria"/>
                <a:cs typeface="Cambria"/>
              </a:rPr>
              <a:t>-sikker jobb</a:t>
            </a:r>
          </a:p>
        </p:txBody>
      </p:sp>
      <p:sp>
        <p:nvSpPr>
          <p:cNvPr id="10" name="Bent Arrow 9"/>
          <p:cNvSpPr/>
          <p:nvPr/>
        </p:nvSpPr>
        <p:spPr bwMode="auto">
          <a:xfrm rot="5400000">
            <a:off x="4427984" y="3789040"/>
            <a:ext cx="1440160" cy="720080"/>
          </a:xfrm>
          <a:prstGeom prst="bentArrow">
            <a:avLst/>
          </a:prstGeom>
          <a:solidFill>
            <a:schemeClr val="bg1"/>
          </a:solidFill>
          <a:ln w="9525" cap="flat" cmpd="sng" algn="ctr">
            <a:solidFill>
              <a:srgbClr val="FF6AD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1" name="Date Placeholder 3"/>
          <p:cNvSpPr txBox="1">
            <a:spLocks/>
          </p:cNvSpPr>
          <p:nvPr/>
        </p:nvSpPr>
        <p:spPr bwMode="auto">
          <a:xfrm rot="16200000">
            <a:off x="7869478" y="5250821"/>
            <a:ext cx="2304256" cy="244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nb-NO" sz="1100" i="1" dirty="0" smtClean="0">
                <a:latin typeface="Cambria"/>
                <a:cs typeface="Cambria"/>
              </a:rPr>
              <a:t>Naturfagssenteret: vilje-con-valg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026" y="6597352"/>
            <a:ext cx="3317838" cy="260648"/>
          </a:xfrm>
          <a:noFill/>
        </p:spPr>
        <p:txBody>
          <a:bodyPr/>
          <a:lstStyle/>
          <a:p>
            <a:r>
              <a:rPr lang="nb-NO" i="1" dirty="0" smtClean="0">
                <a:latin typeface="Cambria"/>
                <a:cs typeface="Cambria"/>
              </a:rPr>
              <a:t>Tone Bratteteig, 13/10  2015 Ada </a:t>
            </a:r>
            <a:r>
              <a:rPr lang="nb-NO" i="1" dirty="0" err="1" smtClean="0">
                <a:latin typeface="Cambria"/>
                <a:cs typeface="Cambria"/>
              </a:rPr>
              <a:t>Lovelace</a:t>
            </a:r>
            <a:r>
              <a:rPr lang="nb-NO" i="1" dirty="0" smtClean="0">
                <a:latin typeface="Cambria"/>
                <a:cs typeface="Cambria"/>
              </a:rPr>
              <a:t> 200-jubileum</a:t>
            </a:r>
          </a:p>
        </p:txBody>
      </p:sp>
    </p:spTree>
    <p:extLst>
      <p:ext uri="{BB962C8B-B14F-4D97-AF65-F5344CB8AC3E}">
        <p14:creationId xmlns:p14="http://schemas.microsoft.com/office/powerpoint/2010/main" val="145218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597351"/>
            <a:ext cx="683568" cy="251767"/>
          </a:xfrm>
          <a:noFill/>
        </p:spPr>
        <p:txBody>
          <a:bodyPr/>
          <a:lstStyle/>
          <a:p>
            <a:fld id="{03B59E7D-4875-E84C-ADF8-E4B21EAF8B60}" type="slidenum">
              <a:rPr lang="en-US" smtClean="0">
                <a:latin typeface="Cambria"/>
                <a:cs typeface="Cambria"/>
              </a:rPr>
              <a:pPr/>
              <a:t>12</a:t>
            </a:fld>
            <a:endParaRPr lang="en-US" dirty="0" smtClean="0">
              <a:latin typeface="Cambria"/>
              <a:cs typeface="Cambria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026" y="6597352"/>
            <a:ext cx="3317838" cy="260648"/>
          </a:xfrm>
          <a:noFill/>
        </p:spPr>
        <p:txBody>
          <a:bodyPr/>
          <a:lstStyle/>
          <a:p>
            <a:r>
              <a:rPr lang="nb-NO" i="1" dirty="0" smtClean="0">
                <a:latin typeface="Cambria"/>
                <a:cs typeface="Cambria"/>
              </a:rPr>
              <a:t>Tone Bratteteig, 13/10  2015 Ada </a:t>
            </a:r>
            <a:r>
              <a:rPr lang="nb-NO" i="1" dirty="0" err="1" smtClean="0">
                <a:latin typeface="Cambria"/>
                <a:cs typeface="Cambria"/>
              </a:rPr>
              <a:t>Lovelace</a:t>
            </a:r>
            <a:r>
              <a:rPr lang="nb-NO" i="1" dirty="0" smtClean="0">
                <a:latin typeface="Cambria"/>
                <a:cs typeface="Cambria"/>
              </a:rPr>
              <a:t> 200-jubileum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1981200"/>
            <a:ext cx="1493168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3" name="Picture 2" descr="what-keps-women-ou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7524328" cy="5516905"/>
          </a:xfrm>
          <a:prstGeom prst="rect">
            <a:avLst/>
          </a:prstGeom>
        </p:spPr>
      </p:pic>
      <p:pic>
        <p:nvPicPr>
          <p:cNvPr id="7" name="Picture 6" descr="978-080704657-9.jp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4460">
            <a:off x="7556706" y="4918659"/>
            <a:ext cx="1184920" cy="17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4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ヒラギノ角ゴ Pro W3" charset="0"/>
                <a:cs typeface="Calibri" charset="0"/>
              </a:rPr>
              <a:t> 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>
                <a:latin typeface="Calibri" charset="0"/>
                <a:ea typeface="ヒラギノ角ゴ Pro W3" charset="0"/>
                <a:cs typeface="Calibri" charset="0"/>
              </a:rPr>
              <a:t>   </a:t>
            </a:r>
          </a:p>
        </p:txBody>
      </p:sp>
      <p:pic>
        <p:nvPicPr>
          <p:cNvPr id="23555" name="Picture 3" descr="users-programm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6666571" cy="577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3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597351"/>
            <a:ext cx="683568" cy="251767"/>
          </a:xfrm>
          <a:noFill/>
        </p:spPr>
        <p:txBody>
          <a:bodyPr/>
          <a:lstStyle/>
          <a:p>
            <a:fld id="{03B59E7D-4875-E84C-ADF8-E4B21EAF8B60}" type="slidenum">
              <a:rPr lang="en-US" smtClean="0">
                <a:latin typeface="Cambria"/>
                <a:cs typeface="Cambria"/>
              </a:rPr>
              <a:pPr/>
              <a:t>14</a:t>
            </a:fld>
            <a:endParaRPr lang="en-US" dirty="0" smtClean="0">
              <a:latin typeface="Cambria"/>
              <a:cs typeface="Cambria"/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8640960" cy="1143000"/>
          </a:xfrm>
        </p:spPr>
        <p:txBody>
          <a:bodyPr/>
          <a:lstStyle/>
          <a:p>
            <a:r>
              <a:rPr lang="en-US" dirty="0" err="1" smtClean="0">
                <a:latin typeface="Cambria"/>
                <a:cs typeface="Cambria"/>
              </a:rPr>
              <a:t>endre</a:t>
            </a:r>
            <a:r>
              <a:rPr lang="en-US" dirty="0" smtClean="0">
                <a:latin typeface="Cambria"/>
                <a:cs typeface="Cambria"/>
              </a:rPr>
              <a:t> </a:t>
            </a:r>
            <a:r>
              <a:rPr lang="en-US" dirty="0" err="1" smtClean="0">
                <a:latin typeface="Cambria"/>
                <a:cs typeface="Cambria"/>
              </a:rPr>
              <a:t>navn</a:t>
            </a:r>
            <a:endParaRPr lang="nb-NO" dirty="0">
              <a:latin typeface="Cambria"/>
              <a:cs typeface="Cambria"/>
            </a:endParaRP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636912"/>
            <a:ext cx="7696200" cy="34590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latin typeface="Cambria"/>
                <a:cs typeface="Cambria"/>
              </a:rPr>
              <a:t>  </a:t>
            </a:r>
            <a:endParaRPr lang="en-US" sz="1800" dirty="0">
              <a:latin typeface="Cambria"/>
              <a:cs typeface="Cambria"/>
            </a:endParaRPr>
          </a:p>
        </p:txBody>
      </p:sp>
      <p:pic>
        <p:nvPicPr>
          <p:cNvPr id="3" name="Picture 2" descr="dn-studier-forsi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19872" y="-315416"/>
            <a:ext cx="5075644" cy="71734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2483768" y="2276872"/>
            <a:ext cx="2376264" cy="2232248"/>
          </a:xfrm>
          <a:prstGeom prst="ellipse">
            <a:avLst/>
          </a:prstGeom>
          <a:noFill/>
          <a:ln w="57150" cap="flat" cmpd="sng" algn="ctr">
            <a:solidFill>
              <a:srgbClr val="FF6AD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026" y="6597352"/>
            <a:ext cx="3317838" cy="260648"/>
          </a:xfrm>
          <a:noFill/>
        </p:spPr>
        <p:txBody>
          <a:bodyPr/>
          <a:lstStyle/>
          <a:p>
            <a:r>
              <a:rPr lang="nb-NO" i="1" dirty="0" smtClean="0">
                <a:latin typeface="Cambria"/>
                <a:cs typeface="Cambria"/>
              </a:rPr>
              <a:t>Tone Bratteteig, 13/10  2015 Ada </a:t>
            </a:r>
            <a:r>
              <a:rPr lang="nb-NO" i="1" dirty="0" err="1" smtClean="0">
                <a:latin typeface="Cambria"/>
                <a:cs typeface="Cambria"/>
              </a:rPr>
              <a:t>Lovelace</a:t>
            </a:r>
            <a:r>
              <a:rPr lang="nb-NO" i="1" dirty="0" smtClean="0">
                <a:latin typeface="Cambria"/>
                <a:cs typeface="Cambria"/>
              </a:rPr>
              <a:t> 200-jubileum</a:t>
            </a:r>
          </a:p>
        </p:txBody>
      </p:sp>
    </p:spTree>
    <p:extLst>
      <p:ext uri="{BB962C8B-B14F-4D97-AF65-F5344CB8AC3E}">
        <p14:creationId xmlns:p14="http://schemas.microsoft.com/office/powerpoint/2010/main" val="3932540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597351"/>
            <a:ext cx="683568" cy="251767"/>
          </a:xfrm>
          <a:noFill/>
        </p:spPr>
        <p:txBody>
          <a:bodyPr/>
          <a:lstStyle/>
          <a:p>
            <a:fld id="{03B59E7D-4875-E84C-ADF8-E4B21EAF8B60}" type="slidenum">
              <a:rPr lang="en-US" smtClean="0">
                <a:latin typeface="Cambria"/>
                <a:cs typeface="Cambria"/>
              </a:rPr>
              <a:pPr/>
              <a:t>15</a:t>
            </a:fld>
            <a:endParaRPr lang="en-US" dirty="0" smtClean="0">
              <a:latin typeface="Cambria"/>
              <a:cs typeface="Cambria"/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8640960" cy="1143000"/>
          </a:xfrm>
        </p:spPr>
        <p:txBody>
          <a:bodyPr/>
          <a:lstStyle/>
          <a:p>
            <a:r>
              <a:rPr lang="en-US" dirty="0" err="1" smtClean="0">
                <a:latin typeface="Cambria"/>
                <a:cs typeface="Cambria"/>
              </a:rPr>
              <a:t>endre</a:t>
            </a:r>
            <a:r>
              <a:rPr lang="en-US" dirty="0" smtClean="0">
                <a:latin typeface="Cambria"/>
                <a:cs typeface="Cambria"/>
              </a:rPr>
              <a:t> </a:t>
            </a:r>
            <a:r>
              <a:rPr lang="en-US" dirty="0" err="1" smtClean="0">
                <a:latin typeface="Cambria"/>
                <a:cs typeface="Cambria"/>
              </a:rPr>
              <a:t>navn</a:t>
            </a:r>
            <a:endParaRPr lang="nb-NO" dirty="0">
              <a:latin typeface="Cambria"/>
              <a:cs typeface="Cambria"/>
            </a:endParaRP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636912"/>
            <a:ext cx="7696200" cy="34590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latin typeface="Cambria"/>
                <a:cs typeface="Cambria"/>
              </a:rPr>
              <a:t>  </a:t>
            </a:r>
            <a:endParaRPr lang="en-US" sz="1800" dirty="0">
              <a:latin typeface="Cambria"/>
              <a:cs typeface="Cambria"/>
            </a:endParaRPr>
          </a:p>
        </p:txBody>
      </p:sp>
      <p:pic>
        <p:nvPicPr>
          <p:cNvPr id="2" name="Picture 1" descr="dn-studier-art-s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07" y="116632"/>
            <a:ext cx="4755346" cy="6720739"/>
          </a:xfrm>
          <a:prstGeom prst="rect">
            <a:avLst/>
          </a:prstGeom>
        </p:spPr>
      </p:pic>
      <p:pic>
        <p:nvPicPr>
          <p:cNvPr id="4" name="Picture 3" descr="dn-studier-art-s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27983" y="-315417"/>
            <a:ext cx="4840269" cy="684076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026" y="6597352"/>
            <a:ext cx="3317838" cy="260648"/>
          </a:xfrm>
          <a:noFill/>
        </p:spPr>
        <p:txBody>
          <a:bodyPr/>
          <a:lstStyle/>
          <a:p>
            <a:r>
              <a:rPr lang="nb-NO" i="1" dirty="0" smtClean="0">
                <a:latin typeface="Cambria"/>
                <a:cs typeface="Cambria"/>
              </a:rPr>
              <a:t>Tone Bratteteig, 13/10  2015 Ada </a:t>
            </a:r>
            <a:r>
              <a:rPr lang="nb-NO" i="1" dirty="0" err="1" smtClean="0">
                <a:latin typeface="Cambria"/>
                <a:cs typeface="Cambria"/>
              </a:rPr>
              <a:t>Lovelace</a:t>
            </a:r>
            <a:r>
              <a:rPr lang="nb-NO" i="1" dirty="0" smtClean="0">
                <a:latin typeface="Cambria"/>
                <a:cs typeface="Cambria"/>
              </a:rPr>
              <a:t> 200-jubileum</a:t>
            </a:r>
          </a:p>
        </p:txBody>
      </p:sp>
    </p:spTree>
    <p:extLst>
      <p:ext uri="{BB962C8B-B14F-4D97-AF65-F5344CB8AC3E}">
        <p14:creationId xmlns:p14="http://schemas.microsoft.com/office/powerpoint/2010/main" val="1155973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597351"/>
            <a:ext cx="683568" cy="251767"/>
          </a:xfrm>
          <a:noFill/>
        </p:spPr>
        <p:txBody>
          <a:bodyPr/>
          <a:lstStyle/>
          <a:p>
            <a:fld id="{03B59E7D-4875-E84C-ADF8-E4B21EAF8B60}" type="slidenum">
              <a:rPr lang="en-US" smtClean="0">
                <a:latin typeface="Cambria"/>
                <a:cs typeface="Cambria"/>
              </a:rPr>
              <a:pPr/>
              <a:t>16</a:t>
            </a:fld>
            <a:endParaRPr lang="en-US" dirty="0" smtClean="0">
              <a:latin typeface="Cambria"/>
              <a:cs typeface="Cambria"/>
            </a:endParaRP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636912"/>
            <a:ext cx="7696200" cy="34590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latin typeface="Cambria"/>
                <a:cs typeface="Cambria"/>
              </a:rPr>
              <a:t>  </a:t>
            </a:r>
            <a:endParaRPr lang="en-US" sz="1800" dirty="0">
              <a:latin typeface="Cambria"/>
              <a:cs typeface="Cambria"/>
            </a:endParaRPr>
          </a:p>
        </p:txBody>
      </p:sp>
      <p:pic>
        <p:nvPicPr>
          <p:cNvPr id="2" name="Picture 1" descr="dn-studier-art-s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8961" y="-12484768"/>
            <a:ext cx="16762615" cy="2369063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2267744" y="2060848"/>
            <a:ext cx="4896544" cy="4796408"/>
          </a:xfrm>
          <a:prstGeom prst="ellipse">
            <a:avLst/>
          </a:prstGeom>
          <a:noFill/>
          <a:ln w="57150" cap="flat" cmpd="sng" algn="ctr">
            <a:solidFill>
              <a:srgbClr val="FF6AD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8640960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Cambria"/>
                <a:cs typeface="Cambria"/>
              </a:rPr>
              <a:t>endre</a:t>
            </a:r>
            <a:r>
              <a:rPr lang="en-US" dirty="0" smtClean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/>
                <a:cs typeface="Cambria"/>
              </a:rPr>
              <a:t>studiene</a:t>
            </a:r>
            <a:endParaRPr lang="nb-NO" dirty="0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026" y="6597352"/>
            <a:ext cx="3317838" cy="260648"/>
          </a:xfrm>
          <a:noFill/>
        </p:spPr>
        <p:txBody>
          <a:bodyPr/>
          <a:lstStyle/>
          <a:p>
            <a:r>
              <a:rPr lang="nb-NO" i="1" dirty="0" smtClean="0">
                <a:latin typeface="Cambria"/>
                <a:cs typeface="Cambria"/>
              </a:rPr>
              <a:t>Tone Bratteteig, 13/10  2015 Ada </a:t>
            </a:r>
            <a:r>
              <a:rPr lang="nb-NO" i="1" dirty="0" err="1" smtClean="0">
                <a:latin typeface="Cambria"/>
                <a:cs typeface="Cambria"/>
              </a:rPr>
              <a:t>Lovelace</a:t>
            </a:r>
            <a:r>
              <a:rPr lang="nb-NO" i="1" dirty="0" smtClean="0">
                <a:latin typeface="Cambria"/>
                <a:cs typeface="Cambria"/>
              </a:rPr>
              <a:t> 200-jubileum</a:t>
            </a:r>
          </a:p>
        </p:txBody>
      </p:sp>
    </p:spTree>
    <p:extLst>
      <p:ext uri="{BB962C8B-B14F-4D97-AF65-F5344CB8AC3E}">
        <p14:creationId xmlns:p14="http://schemas.microsoft.com/office/powerpoint/2010/main" val="3451007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urkle-papert-ar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81" y="-315416"/>
            <a:ext cx="6949520" cy="7920880"/>
          </a:xfrm>
          <a:prstGeom prst="rect">
            <a:avLst/>
          </a:prstGeom>
        </p:spPr>
      </p:pic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597351"/>
            <a:ext cx="683568" cy="251767"/>
          </a:xfrm>
          <a:noFill/>
        </p:spPr>
        <p:txBody>
          <a:bodyPr/>
          <a:lstStyle/>
          <a:p>
            <a:fld id="{03B59E7D-4875-E84C-ADF8-E4B21EAF8B60}" type="slidenum">
              <a:rPr lang="en-US" smtClean="0">
                <a:latin typeface="Cambria"/>
                <a:cs typeface="Cambria"/>
              </a:rPr>
              <a:pPr/>
              <a:t>17</a:t>
            </a:fld>
            <a:endParaRPr lang="en-US" dirty="0" smtClean="0">
              <a:latin typeface="Cambria"/>
              <a:cs typeface="Cambria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026" y="6597352"/>
            <a:ext cx="3317838" cy="260648"/>
          </a:xfrm>
          <a:noFill/>
        </p:spPr>
        <p:txBody>
          <a:bodyPr/>
          <a:lstStyle/>
          <a:p>
            <a:r>
              <a:rPr lang="nb-NO" i="1" dirty="0" smtClean="0">
                <a:latin typeface="Cambria"/>
                <a:cs typeface="Cambria"/>
              </a:rPr>
              <a:t>Tone Bratteteig, 13/10  2015 Ada </a:t>
            </a:r>
            <a:r>
              <a:rPr lang="nb-NO" i="1" dirty="0" err="1" smtClean="0">
                <a:latin typeface="Cambria"/>
                <a:cs typeface="Cambria"/>
              </a:rPr>
              <a:t>Lovelace</a:t>
            </a:r>
            <a:r>
              <a:rPr lang="nb-NO" i="1" dirty="0" smtClean="0">
                <a:latin typeface="Cambria"/>
                <a:cs typeface="Cambria"/>
              </a:rPr>
              <a:t> 200-jubileum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916832"/>
            <a:ext cx="2232248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 smtClean="0">
                <a:latin typeface="Cambria"/>
                <a:cs typeface="Cambria"/>
              </a:rPr>
              <a:t>forskjellige</a:t>
            </a:r>
            <a:r>
              <a:rPr lang="en-US" sz="2000" dirty="0" smtClean="0">
                <a:latin typeface="Cambria"/>
                <a:cs typeface="Cambria"/>
              </a:rPr>
              <a:t> </a:t>
            </a:r>
            <a:r>
              <a:rPr lang="en-US" sz="2000" dirty="0" err="1" smtClean="0">
                <a:latin typeface="Cambria"/>
                <a:cs typeface="Cambria"/>
              </a:rPr>
              <a:t>tenkemåter</a:t>
            </a:r>
            <a:r>
              <a:rPr lang="en-US" sz="2000" dirty="0" smtClean="0">
                <a:latin typeface="Cambria"/>
                <a:cs typeface="Cambria"/>
              </a:rPr>
              <a:t>: </a:t>
            </a:r>
          </a:p>
          <a:p>
            <a:pPr>
              <a:buFontTx/>
              <a:buChar char="-"/>
            </a:pPr>
            <a:r>
              <a:rPr lang="en-US" sz="2000" dirty="0" err="1" smtClean="0">
                <a:latin typeface="Cambria"/>
                <a:cs typeface="Cambria"/>
              </a:rPr>
              <a:t>konkret</a:t>
            </a:r>
            <a:r>
              <a:rPr lang="en-US" sz="2000" dirty="0" smtClean="0">
                <a:latin typeface="Cambria"/>
                <a:cs typeface="Cambria"/>
              </a:rPr>
              <a:t>         </a:t>
            </a:r>
          </a:p>
          <a:p>
            <a:pPr>
              <a:buFontTx/>
              <a:buChar char="-"/>
            </a:pPr>
            <a:r>
              <a:rPr lang="en-US" sz="2000" dirty="0" err="1" smtClean="0">
                <a:latin typeface="Cambria"/>
                <a:cs typeface="Cambria"/>
              </a:rPr>
              <a:t>abstrakt</a:t>
            </a:r>
            <a:endParaRPr lang="en-US" sz="2000" dirty="0">
              <a:latin typeface="Cambria"/>
              <a:cs typeface="Cambri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352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597351"/>
            <a:ext cx="683568" cy="251767"/>
          </a:xfrm>
          <a:noFill/>
        </p:spPr>
        <p:txBody>
          <a:bodyPr/>
          <a:lstStyle/>
          <a:p>
            <a:fld id="{03B59E7D-4875-E84C-ADF8-E4B21EAF8B60}" type="slidenum">
              <a:rPr lang="en-US" smtClean="0">
                <a:latin typeface="Cambria"/>
                <a:cs typeface="Cambria"/>
              </a:rPr>
              <a:pPr/>
              <a:t>18</a:t>
            </a:fld>
            <a:endParaRPr lang="en-US" dirty="0" smtClean="0">
              <a:latin typeface="Cambria"/>
              <a:cs typeface="Cambria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026" y="6597352"/>
            <a:ext cx="3317838" cy="260648"/>
          </a:xfrm>
          <a:noFill/>
        </p:spPr>
        <p:txBody>
          <a:bodyPr/>
          <a:lstStyle/>
          <a:p>
            <a:r>
              <a:rPr lang="nb-NO" i="1" dirty="0" smtClean="0">
                <a:latin typeface="Cambria"/>
                <a:cs typeface="Cambria"/>
              </a:rPr>
              <a:t>Tone Bratteteig, 13/10  2015 Ada </a:t>
            </a:r>
            <a:r>
              <a:rPr lang="nb-NO" i="1" dirty="0" err="1" smtClean="0">
                <a:latin typeface="Cambria"/>
                <a:cs typeface="Cambria"/>
              </a:rPr>
              <a:t>Lovelace</a:t>
            </a:r>
            <a:r>
              <a:rPr lang="nb-NO" i="1" dirty="0" smtClean="0">
                <a:latin typeface="Cambria"/>
                <a:cs typeface="Cambria"/>
              </a:rPr>
              <a:t> 200-jubileum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1981200"/>
            <a:ext cx="1493168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5" name="Picture 4" descr="linux-dam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691115"/>
            <a:ext cx="6482450" cy="6166885"/>
          </a:xfrm>
          <a:prstGeom prst="rect">
            <a:avLst/>
          </a:prstGeom>
        </p:spPr>
      </p:pic>
      <p:pic>
        <p:nvPicPr>
          <p:cNvPr id="7" name="Picture 6" descr="978-080704657-9.jp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5103">
            <a:off x="1076433" y="3668359"/>
            <a:ext cx="1184920" cy="17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7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597351"/>
            <a:ext cx="683568" cy="251767"/>
          </a:xfrm>
          <a:noFill/>
        </p:spPr>
        <p:txBody>
          <a:bodyPr/>
          <a:lstStyle/>
          <a:p>
            <a:fld id="{03B59E7D-4875-E84C-ADF8-E4B21EAF8B60}" type="slidenum">
              <a:rPr lang="en-US" smtClean="0">
                <a:latin typeface="Cambria"/>
                <a:cs typeface="Cambria"/>
              </a:rPr>
              <a:pPr/>
              <a:t>19</a:t>
            </a:fld>
            <a:endParaRPr lang="en-US" dirty="0" smtClean="0">
              <a:latin typeface="Cambria"/>
              <a:cs typeface="Cambria"/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8640960" cy="1143000"/>
          </a:xfrm>
        </p:spPr>
        <p:txBody>
          <a:bodyPr/>
          <a:lstStyle/>
          <a:p>
            <a:r>
              <a:rPr lang="en-US" dirty="0" err="1" smtClean="0">
                <a:latin typeface="Cambria"/>
                <a:cs typeface="Cambria"/>
              </a:rPr>
              <a:t>Informatikk</a:t>
            </a:r>
            <a:r>
              <a:rPr lang="en-US" dirty="0" smtClean="0">
                <a:latin typeface="Cambria"/>
                <a:cs typeface="Cambria"/>
              </a:rPr>
              <a:t> for </a:t>
            </a:r>
            <a:r>
              <a:rPr lang="en-US" dirty="0" err="1" smtClean="0">
                <a:latin typeface="Cambria"/>
                <a:cs typeface="Cambria"/>
              </a:rPr>
              <a:t>og</a:t>
            </a:r>
            <a:r>
              <a:rPr lang="en-US" dirty="0" smtClean="0">
                <a:latin typeface="Cambria"/>
                <a:cs typeface="Cambria"/>
              </a:rPr>
              <a:t> med </a:t>
            </a:r>
            <a:r>
              <a:rPr lang="en-US" dirty="0" err="1" smtClean="0">
                <a:latin typeface="Cambria"/>
                <a:cs typeface="Cambria"/>
              </a:rPr>
              <a:t>kvinner</a:t>
            </a:r>
            <a:endParaRPr lang="nb-NO" dirty="0">
              <a:latin typeface="Cambria"/>
              <a:cs typeface="Cambria"/>
            </a:endParaRP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132856"/>
            <a:ext cx="8064896" cy="4323184"/>
          </a:xfrm>
        </p:spPr>
        <p:txBody>
          <a:bodyPr/>
          <a:lstStyle/>
          <a:p>
            <a:pPr>
              <a:buFontTx/>
              <a:buChar char="-"/>
            </a:pPr>
            <a:r>
              <a:rPr lang="nb-NO" sz="2000" dirty="0" smtClean="0">
                <a:solidFill>
                  <a:srgbClr val="000000"/>
                </a:solidFill>
                <a:latin typeface="Cambria"/>
                <a:cs typeface="Cambria"/>
              </a:rPr>
              <a:t>informatikk i samfunnet</a:t>
            </a:r>
          </a:p>
          <a:p>
            <a:pPr lvl="1">
              <a:buFontTx/>
              <a:buChar char="-"/>
            </a:pPr>
            <a:r>
              <a:rPr lang="nb-NO" sz="2000" dirty="0" smtClean="0">
                <a:solidFill>
                  <a:srgbClr val="000000"/>
                </a:solidFill>
                <a:latin typeface="Cambria"/>
                <a:cs typeface="Cambria"/>
              </a:rPr>
              <a:t>konsekvenser: IT i kontekst</a:t>
            </a:r>
          </a:p>
          <a:p>
            <a:pPr lvl="1">
              <a:buFontTx/>
              <a:buChar char="-"/>
            </a:pPr>
            <a:r>
              <a:rPr lang="nb-NO" sz="2000" dirty="0" smtClean="0">
                <a:solidFill>
                  <a:srgbClr val="000000"/>
                </a:solidFill>
                <a:latin typeface="Cambria"/>
                <a:cs typeface="Cambria"/>
              </a:rPr>
              <a:t>bruk: nytte</a:t>
            </a:r>
          </a:p>
          <a:p>
            <a:pPr>
              <a:buFontTx/>
              <a:buChar char="-"/>
            </a:pPr>
            <a:r>
              <a:rPr lang="nb-NO" sz="2000" dirty="0" smtClean="0">
                <a:solidFill>
                  <a:srgbClr val="000000"/>
                </a:solidFill>
                <a:latin typeface="Cambria"/>
                <a:cs typeface="Cambria"/>
              </a:rPr>
              <a:t>informatikk som fag</a:t>
            </a:r>
          </a:p>
          <a:p>
            <a:pPr lvl="1">
              <a:buFontTx/>
              <a:buChar char="-"/>
            </a:pPr>
            <a:r>
              <a:rPr lang="nb-NO" sz="2000" dirty="0" smtClean="0">
                <a:solidFill>
                  <a:srgbClr val="000000"/>
                </a:solidFill>
                <a:latin typeface="Cambria"/>
                <a:cs typeface="Cambria"/>
              </a:rPr>
              <a:t>verdier: mulig </a:t>
            </a:r>
            <a:r>
              <a:rPr lang="nb-NO" sz="2000" dirty="0">
                <a:solidFill>
                  <a:srgbClr val="000000"/>
                </a:solidFill>
                <a:latin typeface="Cambria"/>
                <a:cs typeface="Cambria"/>
              </a:rPr>
              <a:t>og </a:t>
            </a:r>
            <a:r>
              <a:rPr lang="nb-NO" sz="2000" dirty="0" smtClean="0">
                <a:solidFill>
                  <a:srgbClr val="000000"/>
                </a:solidFill>
                <a:latin typeface="Cambria"/>
                <a:cs typeface="Cambria"/>
              </a:rPr>
              <a:t>ønskelig teknologi</a:t>
            </a:r>
            <a:endParaRPr lang="nb-NO" sz="2000" dirty="0">
              <a:solidFill>
                <a:srgbClr val="000000"/>
              </a:solidFill>
              <a:latin typeface="Cambria"/>
              <a:cs typeface="Cambria"/>
            </a:endParaRPr>
          </a:p>
          <a:p>
            <a:pPr lvl="1">
              <a:buFontTx/>
              <a:buChar char="-"/>
            </a:pPr>
            <a:r>
              <a:rPr lang="nb-NO" sz="2000" dirty="0" smtClean="0">
                <a:solidFill>
                  <a:srgbClr val="000000"/>
                </a:solidFill>
                <a:latin typeface="Cambria"/>
                <a:cs typeface="Cambria"/>
              </a:rPr>
              <a:t>kunnskap om hele systemutviklingsprosessen</a:t>
            </a:r>
          </a:p>
          <a:p>
            <a:pPr lvl="1">
              <a:buFontTx/>
              <a:buChar char="-"/>
            </a:pPr>
            <a:r>
              <a:rPr lang="nb-NO" sz="2000" dirty="0" smtClean="0">
                <a:solidFill>
                  <a:srgbClr val="000000"/>
                </a:solidFill>
                <a:latin typeface="Cambria"/>
                <a:cs typeface="Cambria"/>
              </a:rPr>
              <a:t>design: forme ideer</a:t>
            </a:r>
          </a:p>
          <a:p>
            <a:pPr>
              <a:buFontTx/>
              <a:buChar char="-"/>
            </a:pPr>
            <a:r>
              <a:rPr lang="nb-NO" sz="2000" dirty="0" smtClean="0">
                <a:solidFill>
                  <a:srgbClr val="000000"/>
                </a:solidFill>
                <a:latin typeface="Cambria"/>
                <a:cs typeface="Cambria"/>
              </a:rPr>
              <a:t>informatikk som yrke</a:t>
            </a:r>
          </a:p>
          <a:p>
            <a:pPr lvl="1">
              <a:buFontTx/>
              <a:buChar char="-"/>
            </a:pPr>
            <a:r>
              <a:rPr lang="nb-NO" sz="2000" dirty="0" smtClean="0">
                <a:solidFill>
                  <a:srgbClr val="000000"/>
                </a:solidFill>
                <a:latin typeface="Cambria"/>
                <a:cs typeface="Cambria"/>
              </a:rPr>
              <a:t>kompetanse</a:t>
            </a:r>
          </a:p>
          <a:p>
            <a:pPr lvl="1">
              <a:buFontTx/>
              <a:buChar char="-"/>
            </a:pPr>
            <a:r>
              <a:rPr lang="nb-NO" sz="2000" dirty="0" smtClean="0">
                <a:solidFill>
                  <a:srgbClr val="000000"/>
                </a:solidFill>
                <a:latin typeface="Cambria"/>
                <a:cs typeface="Cambria"/>
              </a:rPr>
              <a:t>samarbeid 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026" y="6597352"/>
            <a:ext cx="3317838" cy="260648"/>
          </a:xfrm>
          <a:noFill/>
        </p:spPr>
        <p:txBody>
          <a:bodyPr/>
          <a:lstStyle/>
          <a:p>
            <a:r>
              <a:rPr lang="nb-NO" i="1" dirty="0" smtClean="0">
                <a:latin typeface="Cambria"/>
                <a:cs typeface="Cambria"/>
              </a:rPr>
              <a:t>Tone Bratteteig, 13/10  2015 Ada </a:t>
            </a:r>
            <a:r>
              <a:rPr lang="nb-NO" i="1" dirty="0" err="1" smtClean="0">
                <a:latin typeface="Cambria"/>
                <a:cs typeface="Cambria"/>
              </a:rPr>
              <a:t>Lovelace</a:t>
            </a:r>
            <a:r>
              <a:rPr lang="nb-NO" i="1" dirty="0" smtClean="0">
                <a:latin typeface="Cambria"/>
                <a:cs typeface="Cambria"/>
              </a:rPr>
              <a:t> 200-jubileum</a:t>
            </a:r>
          </a:p>
        </p:txBody>
      </p:sp>
      <p:pic>
        <p:nvPicPr>
          <p:cNvPr id="13" name="Picture 12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88" y="4731384"/>
            <a:ext cx="4770892" cy="209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8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597351"/>
            <a:ext cx="683568" cy="251767"/>
          </a:xfrm>
          <a:noFill/>
        </p:spPr>
        <p:txBody>
          <a:bodyPr/>
          <a:lstStyle/>
          <a:p>
            <a:fld id="{03B59E7D-4875-E84C-ADF8-E4B21EAF8B60}" type="slidenum">
              <a:rPr lang="en-US" smtClean="0">
                <a:latin typeface="Cambria"/>
                <a:cs typeface="Cambria"/>
              </a:rPr>
              <a:pPr/>
              <a:t>3</a:t>
            </a:fld>
            <a:endParaRPr lang="en-US" dirty="0" smtClean="0">
              <a:latin typeface="Cambria"/>
              <a:cs typeface="Cambria"/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8640960" cy="1143000"/>
          </a:xfrm>
        </p:spPr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Ada Lovelace </a:t>
            </a:r>
            <a:r>
              <a:rPr lang="en-US" b="0" dirty="0" smtClean="0">
                <a:latin typeface="Cambria"/>
                <a:cs typeface="Cambria"/>
              </a:rPr>
              <a:t>(1815-1852)</a:t>
            </a:r>
            <a:endParaRPr lang="nb-NO" b="0" dirty="0">
              <a:latin typeface="Cambria"/>
              <a:cs typeface="Cambria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026" y="6597352"/>
            <a:ext cx="3317838" cy="260648"/>
          </a:xfrm>
          <a:noFill/>
        </p:spPr>
        <p:txBody>
          <a:bodyPr/>
          <a:lstStyle/>
          <a:p>
            <a:r>
              <a:rPr lang="nb-NO" i="1" dirty="0" smtClean="0">
                <a:latin typeface="Cambria"/>
                <a:cs typeface="Cambria"/>
              </a:rPr>
              <a:t>Tone Bratteteig, 13/10  2015 Ada </a:t>
            </a:r>
            <a:r>
              <a:rPr lang="nb-NO" i="1" dirty="0" err="1" smtClean="0">
                <a:latin typeface="Cambria"/>
                <a:cs typeface="Cambria"/>
              </a:rPr>
              <a:t>Lovelace</a:t>
            </a:r>
            <a:r>
              <a:rPr lang="nb-NO" i="1" dirty="0" smtClean="0">
                <a:latin typeface="Cambria"/>
                <a:cs typeface="Cambria"/>
              </a:rPr>
              <a:t> 200-jubileum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Cambria"/>
                <a:cs typeface="Cambria"/>
              </a:rPr>
              <a:t>  </a:t>
            </a:r>
            <a:endParaRPr lang="en-US" sz="2400" dirty="0">
              <a:latin typeface="Cambria"/>
              <a:cs typeface="Cambria"/>
            </a:endParaRPr>
          </a:p>
        </p:txBody>
      </p:sp>
      <p:pic>
        <p:nvPicPr>
          <p:cNvPr id="21" name="Picture 20" descr="1210-ada-lovelace-charles-babb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212976"/>
            <a:ext cx="5102324" cy="3401549"/>
          </a:xfrm>
          <a:prstGeom prst="rect">
            <a:avLst/>
          </a:prstGeom>
        </p:spPr>
      </p:pic>
      <p:pic>
        <p:nvPicPr>
          <p:cNvPr id="9" name="Picture 8" descr="Unknown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2448273" cy="18338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 descr="MTE4MDAzNDEwODQwOTQ2MTk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12776"/>
            <a:ext cx="3059832" cy="305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2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597351"/>
            <a:ext cx="683568" cy="251767"/>
          </a:xfrm>
          <a:noFill/>
        </p:spPr>
        <p:txBody>
          <a:bodyPr/>
          <a:lstStyle/>
          <a:p>
            <a:fld id="{03B59E7D-4875-E84C-ADF8-E4B21EAF8B60}" type="slidenum">
              <a:rPr lang="en-US" smtClean="0">
                <a:latin typeface="Cambria"/>
                <a:cs typeface="Cambria"/>
              </a:rPr>
              <a:pPr/>
              <a:t>4</a:t>
            </a:fld>
            <a:endParaRPr lang="en-US" dirty="0" smtClean="0">
              <a:latin typeface="Cambria"/>
              <a:cs typeface="Cambria"/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8640960" cy="1512168"/>
          </a:xfrm>
        </p:spPr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de </a:t>
            </a:r>
            <a:r>
              <a:rPr lang="en-US" dirty="0" err="1" smtClean="0">
                <a:latin typeface="Cambria"/>
                <a:cs typeface="Cambria"/>
              </a:rPr>
              <a:t>første</a:t>
            </a:r>
            <a:r>
              <a:rPr lang="en-US" dirty="0" smtClean="0">
                <a:latin typeface="Cambria"/>
                <a:cs typeface="Cambria"/>
              </a:rPr>
              <a:t> </a:t>
            </a:r>
            <a:r>
              <a:rPr lang="en-US" dirty="0" err="1" smtClean="0">
                <a:latin typeface="Cambria"/>
                <a:cs typeface="Cambria"/>
              </a:rPr>
              <a:t>programmererne</a:t>
            </a:r>
            <a:r>
              <a:rPr lang="en-US" dirty="0" smtClean="0">
                <a:latin typeface="Cambria"/>
                <a:cs typeface="Cambria"/>
              </a:rPr>
              <a:t/>
            </a:r>
            <a:br>
              <a:rPr lang="en-US" dirty="0" smtClean="0">
                <a:latin typeface="Cambria"/>
                <a:cs typeface="Cambria"/>
              </a:rPr>
            </a:br>
            <a:r>
              <a:rPr lang="en-US" dirty="0">
                <a:latin typeface="Cambria"/>
                <a:cs typeface="Cambria"/>
              </a:rPr>
              <a:t> </a:t>
            </a:r>
            <a:r>
              <a:rPr lang="en-US" dirty="0" smtClean="0">
                <a:latin typeface="Cambria"/>
                <a:cs typeface="Cambria"/>
              </a:rPr>
              <a:t>                                 </a:t>
            </a:r>
            <a:r>
              <a:rPr lang="en-US" dirty="0" err="1" smtClean="0">
                <a:latin typeface="Cambria"/>
                <a:cs typeface="Cambria"/>
              </a:rPr>
              <a:t>var</a:t>
            </a:r>
            <a:r>
              <a:rPr lang="en-US" dirty="0" smtClean="0">
                <a:latin typeface="Cambria"/>
                <a:cs typeface="Cambria"/>
              </a:rPr>
              <a:t> </a:t>
            </a:r>
            <a:r>
              <a:rPr lang="en-US" dirty="0" err="1" smtClean="0">
                <a:latin typeface="Cambria"/>
                <a:cs typeface="Cambria"/>
              </a:rPr>
              <a:t>damer</a:t>
            </a:r>
            <a:endParaRPr lang="nb-NO" b="0" dirty="0">
              <a:latin typeface="Cambria"/>
              <a:cs typeface="Cambria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quarter" idx="10"/>
          </p:nvPr>
        </p:nvSpPr>
        <p:spPr>
          <a:xfrm rot="16200000">
            <a:off x="7354757" y="4885587"/>
            <a:ext cx="3317838" cy="260648"/>
          </a:xfrm>
          <a:noFill/>
        </p:spPr>
        <p:txBody>
          <a:bodyPr/>
          <a:lstStyle/>
          <a:p>
            <a:r>
              <a:rPr lang="nb-NO" i="1" dirty="0" smtClean="0">
                <a:latin typeface="Cambria"/>
                <a:cs typeface="Cambria"/>
              </a:rPr>
              <a:t>Tone Bratteteig, 13/10  2015 Ada </a:t>
            </a:r>
            <a:r>
              <a:rPr lang="nb-NO" i="1" dirty="0" err="1" smtClean="0">
                <a:latin typeface="Cambria"/>
                <a:cs typeface="Cambria"/>
              </a:rPr>
              <a:t>Lovelace</a:t>
            </a:r>
            <a:r>
              <a:rPr lang="nb-NO" i="1" dirty="0" smtClean="0">
                <a:latin typeface="Cambria"/>
                <a:cs typeface="Cambria"/>
              </a:rPr>
              <a:t> 200-jubileum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87624" y="5877272"/>
            <a:ext cx="3312368" cy="980728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 smtClean="0">
                <a:latin typeface="Cambria"/>
                <a:cs typeface="Cambria"/>
              </a:rPr>
              <a:t>Jean Jennings (</a:t>
            </a:r>
            <a:r>
              <a:rPr lang="en-US" sz="1400" dirty="0" err="1" smtClean="0">
                <a:latin typeface="Cambria"/>
                <a:cs typeface="Cambria"/>
              </a:rPr>
              <a:t>tv</a:t>
            </a:r>
            <a:r>
              <a:rPr lang="en-US" sz="1400" dirty="0" smtClean="0">
                <a:latin typeface="Cambria"/>
                <a:cs typeface="Cambria"/>
              </a:rPr>
              <a:t>)</a:t>
            </a:r>
            <a:r>
              <a:rPr lang="en-US" sz="1400" baseline="0" dirty="0" smtClean="0">
                <a:latin typeface="Cambria"/>
                <a:cs typeface="Cambria"/>
              </a:rPr>
              <a:t> og Frances </a:t>
            </a:r>
            <a:r>
              <a:rPr lang="en-US" sz="1400" baseline="0" dirty="0" err="1" smtClean="0">
                <a:latin typeface="Cambria"/>
                <a:cs typeface="Cambria"/>
              </a:rPr>
              <a:t>Bilas</a:t>
            </a:r>
            <a:endParaRPr lang="en-US" sz="1400" baseline="0" dirty="0" smtClean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en-US" sz="1400" dirty="0" smtClean="0">
                <a:latin typeface="Cambria"/>
                <a:cs typeface="Cambria"/>
              </a:rPr>
              <a:t>med Kay McNulty, Betty Snyder,         </a:t>
            </a:r>
            <a:r>
              <a:rPr lang="en-US" sz="1400" dirty="0" err="1" smtClean="0">
                <a:latin typeface="Cambria"/>
                <a:cs typeface="Cambria"/>
              </a:rPr>
              <a:t>Marlyn</a:t>
            </a:r>
            <a:r>
              <a:rPr lang="en-US" sz="1400" dirty="0" smtClean="0">
                <a:latin typeface="Cambria"/>
                <a:cs typeface="Cambria"/>
              </a:rPr>
              <a:t> </a:t>
            </a:r>
            <a:r>
              <a:rPr lang="en-US" sz="1400" dirty="0" err="1" smtClean="0">
                <a:latin typeface="Cambria"/>
                <a:cs typeface="Cambria"/>
              </a:rPr>
              <a:t>Wescoff</a:t>
            </a:r>
            <a:r>
              <a:rPr lang="en-US" sz="1400" dirty="0" smtClean="0">
                <a:latin typeface="Cambria"/>
                <a:cs typeface="Cambria"/>
              </a:rPr>
              <a:t>, Ruth </a:t>
            </a:r>
            <a:r>
              <a:rPr lang="en-US" sz="1400" dirty="0" err="1" smtClean="0">
                <a:latin typeface="Cambria"/>
                <a:cs typeface="Cambria"/>
              </a:rPr>
              <a:t>Lichterman</a:t>
            </a:r>
            <a:r>
              <a:rPr lang="en-US" sz="1400" dirty="0" smtClean="0">
                <a:latin typeface="Cambria"/>
                <a:cs typeface="Cambria"/>
              </a:rPr>
              <a:t> &amp; Adele </a:t>
            </a:r>
            <a:r>
              <a:rPr lang="en-US" sz="1400" dirty="0" err="1" smtClean="0">
                <a:latin typeface="Cambria"/>
                <a:cs typeface="Cambria"/>
              </a:rPr>
              <a:t>Goldstine</a:t>
            </a:r>
            <a:r>
              <a:rPr lang="en-US" sz="1400" dirty="0" smtClean="0">
                <a:latin typeface="Cambria"/>
                <a:cs typeface="Cambria"/>
              </a:rPr>
              <a:t> (</a:t>
            </a:r>
            <a:r>
              <a:rPr lang="en-US" sz="1400" dirty="0" err="1" smtClean="0">
                <a:latin typeface="Cambria"/>
                <a:cs typeface="Cambria"/>
              </a:rPr>
              <a:t>teknisk</a:t>
            </a:r>
            <a:r>
              <a:rPr lang="en-US" sz="1400" dirty="0" smtClean="0">
                <a:latin typeface="Cambria"/>
                <a:cs typeface="Cambria"/>
              </a:rPr>
              <a:t> </a:t>
            </a:r>
            <a:r>
              <a:rPr lang="en-US" sz="1400" dirty="0" err="1" smtClean="0">
                <a:latin typeface="Cambria"/>
                <a:cs typeface="Cambria"/>
              </a:rPr>
              <a:t>beskriv</a:t>
            </a:r>
            <a:r>
              <a:rPr lang="en-US" sz="1400" dirty="0" smtClean="0">
                <a:latin typeface="Cambria"/>
                <a:cs typeface="Cambria"/>
              </a:rPr>
              <a:t>. ENIAC)</a:t>
            </a:r>
            <a:endParaRPr lang="en-US" sz="1400" dirty="0">
              <a:latin typeface="Cambria"/>
              <a:cs typeface="Cambria"/>
            </a:endParaRPr>
          </a:p>
        </p:txBody>
      </p:sp>
      <p:pic>
        <p:nvPicPr>
          <p:cNvPr id="2" name="Picture 1" descr="images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861048"/>
            <a:ext cx="3178243" cy="2088232"/>
          </a:xfrm>
          <a:prstGeom prst="rect">
            <a:avLst/>
          </a:prstGeom>
        </p:spPr>
      </p:pic>
      <p:pic>
        <p:nvPicPr>
          <p:cNvPr id="3" name="Picture 2" descr="images-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973987"/>
            <a:ext cx="2016224" cy="2805181"/>
          </a:xfrm>
          <a:prstGeom prst="rect">
            <a:avLst/>
          </a:prstGeom>
        </p:spPr>
      </p:pic>
      <p:pic>
        <p:nvPicPr>
          <p:cNvPr id="6" name="Picture 5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861048"/>
            <a:ext cx="4137967" cy="2814426"/>
          </a:xfrm>
          <a:prstGeom prst="rect">
            <a:avLst/>
          </a:prstGeom>
        </p:spPr>
      </p:pic>
      <p:pic>
        <p:nvPicPr>
          <p:cNvPr id="5" name="Picture 4" descr="images-3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916833"/>
            <a:ext cx="2901922" cy="1872208"/>
          </a:xfrm>
          <a:prstGeom prst="rect">
            <a:avLst/>
          </a:prstGeom>
        </p:spPr>
      </p:pic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107504" y="4365104"/>
            <a:ext cx="122413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400" dirty="0" smtClean="0">
                <a:latin typeface="Cambria"/>
                <a:cs typeface="Cambria"/>
              </a:rPr>
              <a:t>ENIAC </a:t>
            </a:r>
            <a:r>
              <a:rPr lang="en-US" sz="1200" dirty="0" smtClean="0">
                <a:latin typeface="Cambria"/>
                <a:cs typeface="Cambria"/>
              </a:rPr>
              <a:t>(1946) </a:t>
            </a:r>
            <a:r>
              <a:rPr lang="en-US" sz="1200" i="1" dirty="0" smtClean="0">
                <a:latin typeface="Cambria"/>
                <a:cs typeface="Cambria"/>
              </a:rPr>
              <a:t>Electronic Numerical Integrator And Computer</a:t>
            </a:r>
            <a:endParaRPr lang="en-US" sz="1200" i="1" dirty="0">
              <a:latin typeface="Cambria"/>
              <a:cs typeface="Cambria"/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 bwMode="auto">
          <a:xfrm>
            <a:off x="3779912" y="2636912"/>
            <a:ext cx="2808312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400" dirty="0" smtClean="0">
                <a:latin typeface="Cambria"/>
                <a:cs typeface="Cambria"/>
              </a:rPr>
              <a:t>Grace Hopper (1906-1992)</a:t>
            </a:r>
          </a:p>
          <a:p>
            <a:pPr marL="0" indent="0">
              <a:buFontTx/>
              <a:buNone/>
            </a:pPr>
            <a:r>
              <a:rPr lang="en-US" sz="1400" dirty="0" err="1" smtClean="0">
                <a:latin typeface="Cambria"/>
                <a:cs typeface="Cambria"/>
              </a:rPr>
              <a:t>fant</a:t>
            </a:r>
            <a:r>
              <a:rPr lang="en-US" sz="1400" dirty="0" smtClean="0">
                <a:latin typeface="Cambria"/>
                <a:cs typeface="Cambria"/>
              </a:rPr>
              <a:t> </a:t>
            </a:r>
            <a:r>
              <a:rPr lang="en-US" sz="1400" dirty="0" err="1" smtClean="0">
                <a:latin typeface="Cambria"/>
                <a:cs typeface="Cambria"/>
              </a:rPr>
              <a:t>opp</a:t>
            </a:r>
            <a:r>
              <a:rPr lang="en-US" sz="1400" dirty="0" smtClean="0">
                <a:latin typeface="Cambria"/>
                <a:cs typeface="Cambria"/>
              </a:rPr>
              <a:t> den </a:t>
            </a:r>
            <a:r>
              <a:rPr lang="en-US" sz="1400" dirty="0" err="1" smtClean="0">
                <a:latin typeface="Cambria"/>
                <a:cs typeface="Cambria"/>
              </a:rPr>
              <a:t>første</a:t>
            </a:r>
            <a:r>
              <a:rPr lang="en-US" sz="1400" dirty="0" smtClean="0">
                <a:latin typeface="Cambria"/>
                <a:cs typeface="Cambria"/>
              </a:rPr>
              <a:t> </a:t>
            </a:r>
            <a:r>
              <a:rPr lang="en-US" sz="1400" dirty="0" err="1" smtClean="0">
                <a:latin typeface="Cambria"/>
                <a:cs typeface="Cambria"/>
              </a:rPr>
              <a:t>kompilatoren</a:t>
            </a:r>
            <a:r>
              <a:rPr lang="en-US" sz="1400" dirty="0" smtClean="0">
                <a:latin typeface="Cambria"/>
                <a:cs typeface="Cambria"/>
              </a:rPr>
              <a:t>              (A compiler UNIVAC I (50-tallet))</a:t>
            </a:r>
          </a:p>
          <a:p>
            <a:pPr marL="0" indent="0">
              <a:buFontTx/>
              <a:buNone/>
            </a:pPr>
            <a:r>
              <a:rPr lang="en-US" sz="1400" dirty="0" smtClean="0">
                <a:latin typeface="Cambria"/>
                <a:cs typeface="Cambria"/>
              </a:rPr>
              <a:t>og </a:t>
            </a:r>
            <a:r>
              <a:rPr lang="en-US" sz="1400" dirty="0" err="1" smtClean="0">
                <a:latin typeface="Cambria"/>
                <a:cs typeface="Cambria"/>
              </a:rPr>
              <a:t>språket</a:t>
            </a:r>
            <a:r>
              <a:rPr lang="en-US" sz="1400" dirty="0" smtClean="0">
                <a:latin typeface="Cambria"/>
                <a:cs typeface="Cambria"/>
              </a:rPr>
              <a:t> COBOL</a:t>
            </a:r>
          </a:p>
          <a:p>
            <a:pPr marL="0" indent="0">
              <a:buFontTx/>
              <a:buNone/>
            </a:pPr>
            <a:endParaRPr lang="en-US" sz="1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597032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fi-2014aarsrappo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106"/>
            <a:ext cx="6799173" cy="9621688"/>
          </a:xfrm>
          <a:prstGeom prst="rect">
            <a:avLst/>
          </a:prstGeom>
        </p:spPr>
      </p:pic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597351"/>
            <a:ext cx="683568" cy="251767"/>
          </a:xfrm>
          <a:noFill/>
        </p:spPr>
        <p:txBody>
          <a:bodyPr/>
          <a:lstStyle/>
          <a:p>
            <a:fld id="{03B59E7D-4875-E84C-ADF8-E4B21EAF8B60}" type="slidenum">
              <a:rPr lang="en-US" smtClean="0">
                <a:latin typeface="Cambria"/>
                <a:cs typeface="Cambria"/>
              </a:rPr>
              <a:pPr/>
              <a:t>5</a:t>
            </a:fld>
            <a:endParaRPr lang="en-US" dirty="0" smtClean="0">
              <a:latin typeface="Cambria"/>
              <a:cs typeface="Cambria"/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8640960" cy="1143000"/>
          </a:xfrm>
        </p:spPr>
        <p:txBody>
          <a:bodyPr/>
          <a:lstStyle/>
          <a:p>
            <a:r>
              <a:rPr lang="en-US" dirty="0" err="1" smtClean="0">
                <a:latin typeface="Cambria"/>
                <a:cs typeface="Cambria"/>
              </a:rPr>
              <a:t>på</a:t>
            </a:r>
            <a:r>
              <a:rPr lang="en-US" dirty="0" smtClean="0">
                <a:latin typeface="Cambria"/>
                <a:cs typeface="Cambria"/>
              </a:rPr>
              <a:t> Ifi</a:t>
            </a:r>
            <a:endParaRPr lang="nb-NO" dirty="0">
              <a:latin typeface="Cambria"/>
              <a:cs typeface="Cambria"/>
            </a:endParaRP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36912"/>
            <a:ext cx="8379768" cy="34590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latin typeface="Cambria"/>
                <a:cs typeface="Cambria"/>
              </a:rPr>
              <a:t>                       </a:t>
            </a:r>
            <a:r>
              <a:rPr lang="en-US" sz="2000" dirty="0" err="1" smtClean="0">
                <a:latin typeface="Cambria"/>
                <a:cs typeface="Cambria"/>
              </a:rPr>
              <a:t>menn</a:t>
            </a:r>
            <a:r>
              <a:rPr lang="en-US" sz="2000" dirty="0" smtClean="0">
                <a:latin typeface="Cambria"/>
                <a:cs typeface="Cambria"/>
              </a:rPr>
              <a:t>        </a:t>
            </a:r>
            <a:r>
              <a:rPr lang="en-US" sz="2000" dirty="0" err="1" smtClean="0">
                <a:latin typeface="Cambria"/>
                <a:cs typeface="Cambria"/>
              </a:rPr>
              <a:t>kvinner</a:t>
            </a:r>
            <a:endParaRPr lang="en-US" sz="2000" dirty="0" smtClean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en-US" sz="2000" dirty="0" smtClean="0">
                <a:latin typeface="Cambria"/>
                <a:cs typeface="Cambria"/>
              </a:rPr>
              <a:t>professor   	31 	5</a:t>
            </a:r>
          </a:p>
          <a:p>
            <a:pPr marL="0" indent="0">
              <a:buNone/>
            </a:pPr>
            <a:r>
              <a:rPr lang="en-US" sz="2000" dirty="0" smtClean="0">
                <a:latin typeface="Cambria"/>
                <a:cs typeface="Cambria"/>
              </a:rPr>
              <a:t>prof II: 	     	26 	1</a:t>
            </a:r>
          </a:p>
          <a:p>
            <a:pPr marL="0" indent="0">
              <a:buNone/>
            </a:pPr>
            <a:r>
              <a:rPr lang="en-US" sz="2000" dirty="0" smtClean="0">
                <a:latin typeface="Cambria"/>
                <a:cs typeface="Cambria"/>
              </a:rPr>
              <a:t>1.aman:      	11 	6</a:t>
            </a:r>
          </a:p>
          <a:p>
            <a:pPr marL="0" indent="0">
              <a:buNone/>
            </a:pPr>
            <a:r>
              <a:rPr lang="en-US" sz="2000" dirty="0" smtClean="0">
                <a:latin typeface="Cambria"/>
                <a:cs typeface="Cambria"/>
              </a:rPr>
              <a:t>1.am II:	     	14  	3</a:t>
            </a:r>
          </a:p>
          <a:p>
            <a:pPr marL="0" indent="0">
              <a:buNone/>
            </a:pPr>
            <a:r>
              <a:rPr lang="en-US" sz="2000" dirty="0" err="1" smtClean="0">
                <a:latin typeface="Cambria"/>
                <a:cs typeface="Cambria"/>
              </a:rPr>
              <a:t>post.doc</a:t>
            </a:r>
            <a:r>
              <a:rPr lang="en-US" sz="2000" dirty="0" smtClean="0">
                <a:latin typeface="Cambria"/>
                <a:cs typeface="Cambria"/>
              </a:rPr>
              <a:t>.    	11 	5</a:t>
            </a:r>
          </a:p>
          <a:p>
            <a:pPr marL="0" indent="0">
              <a:buNone/>
            </a:pPr>
            <a:r>
              <a:rPr lang="en-US" sz="2000" dirty="0" err="1" smtClean="0">
                <a:latin typeface="Cambria"/>
                <a:cs typeface="Cambria"/>
              </a:rPr>
              <a:t>stipendiat</a:t>
            </a:r>
            <a:r>
              <a:rPr lang="en-US" sz="2000" dirty="0" smtClean="0">
                <a:latin typeface="Cambria"/>
                <a:cs typeface="Cambria"/>
              </a:rPr>
              <a:t>  	40 	12</a:t>
            </a:r>
          </a:p>
          <a:p>
            <a:pPr marL="0" indent="0">
              <a:buNone/>
            </a:pPr>
            <a:r>
              <a:rPr lang="en-US" sz="2000" dirty="0">
                <a:latin typeface="Cambria"/>
                <a:cs typeface="Cambria"/>
              </a:rPr>
              <a:t> </a:t>
            </a:r>
            <a:r>
              <a:rPr lang="en-US" sz="2000" dirty="0" smtClean="0">
                <a:latin typeface="Cambria"/>
                <a:cs typeface="Cambria"/>
              </a:rPr>
              <a:t>  </a:t>
            </a:r>
            <a:endParaRPr lang="en-US" sz="2000" dirty="0">
              <a:latin typeface="Cambria"/>
              <a:cs typeface="Cambria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491880" y="3068960"/>
            <a:ext cx="5256584" cy="144016"/>
          </a:xfrm>
          <a:prstGeom prst="rect">
            <a:avLst/>
          </a:prstGeom>
          <a:solidFill>
            <a:srgbClr val="FFFF00">
              <a:alpha val="2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026" y="6597352"/>
            <a:ext cx="3317838" cy="260648"/>
          </a:xfrm>
          <a:noFill/>
        </p:spPr>
        <p:txBody>
          <a:bodyPr/>
          <a:lstStyle/>
          <a:p>
            <a:r>
              <a:rPr lang="nb-NO" i="1" dirty="0" smtClean="0">
                <a:latin typeface="Cambria"/>
                <a:cs typeface="Cambria"/>
              </a:rPr>
              <a:t>Tone Bratteteig, 13/10  2015 Ada </a:t>
            </a:r>
            <a:r>
              <a:rPr lang="nb-NO" i="1" dirty="0" err="1" smtClean="0">
                <a:latin typeface="Cambria"/>
                <a:cs typeface="Cambria"/>
              </a:rPr>
              <a:t>Lovelace</a:t>
            </a:r>
            <a:r>
              <a:rPr lang="nb-NO" i="1" dirty="0" smtClean="0">
                <a:latin typeface="Cambria"/>
                <a:cs typeface="Cambria"/>
              </a:rPr>
              <a:t> 200-jubileum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491880" y="4437112"/>
            <a:ext cx="5328592" cy="360040"/>
          </a:xfrm>
          <a:prstGeom prst="rect">
            <a:avLst/>
          </a:prstGeom>
          <a:solidFill>
            <a:srgbClr val="FFFF00">
              <a:alpha val="2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563888" y="5661248"/>
            <a:ext cx="5256584" cy="144016"/>
          </a:xfrm>
          <a:prstGeom prst="rect">
            <a:avLst/>
          </a:prstGeom>
          <a:solidFill>
            <a:srgbClr val="FFFF00">
              <a:alpha val="2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331640" y="2780928"/>
            <a:ext cx="0" cy="25202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2339752" y="2780928"/>
            <a:ext cx="0" cy="25202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3491880" y="2780928"/>
            <a:ext cx="0" cy="25202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107504" y="2996952"/>
            <a:ext cx="3456384" cy="83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1991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597351"/>
            <a:ext cx="683568" cy="251767"/>
          </a:xfrm>
          <a:noFill/>
        </p:spPr>
        <p:txBody>
          <a:bodyPr/>
          <a:lstStyle/>
          <a:p>
            <a:fld id="{03B59E7D-4875-E84C-ADF8-E4B21EAF8B60}" type="slidenum">
              <a:rPr lang="en-US" smtClean="0">
                <a:latin typeface="Cambria"/>
                <a:cs typeface="Cambria"/>
              </a:rPr>
              <a:pPr/>
              <a:t>6</a:t>
            </a:fld>
            <a:endParaRPr lang="en-US" dirty="0" smtClean="0">
              <a:latin typeface="Cambria"/>
              <a:cs typeface="Cambria"/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8640960" cy="1143000"/>
          </a:xfrm>
        </p:spPr>
        <p:txBody>
          <a:bodyPr/>
          <a:lstStyle/>
          <a:p>
            <a:r>
              <a:rPr lang="en-US" dirty="0">
                <a:latin typeface="Cambria"/>
                <a:cs typeface="Cambria"/>
              </a:rPr>
              <a:t> </a:t>
            </a:r>
            <a:r>
              <a:rPr lang="en-US" dirty="0" smtClean="0">
                <a:latin typeface="Cambria"/>
                <a:cs typeface="Cambria"/>
              </a:rPr>
              <a:t>  </a:t>
            </a:r>
            <a:endParaRPr lang="nb-NO" dirty="0">
              <a:latin typeface="Cambria"/>
              <a:cs typeface="Cambria"/>
            </a:endParaRP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5589240"/>
            <a:ext cx="7696200" cy="506760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 smtClean="0">
                <a:latin typeface="Cambria"/>
                <a:cs typeface="Cambria"/>
              </a:rPr>
              <a:t>  </a:t>
            </a:r>
            <a:r>
              <a:rPr lang="en-US" sz="1200" dirty="0" err="1" smtClean="0">
                <a:latin typeface="Cambria"/>
                <a:cs typeface="Cambria"/>
              </a:rPr>
              <a:t>Kilde</a:t>
            </a:r>
            <a:r>
              <a:rPr lang="en-US" sz="1200" dirty="0" smtClean="0">
                <a:latin typeface="Cambria"/>
                <a:cs typeface="Cambria"/>
              </a:rPr>
              <a:t>: Fritz </a:t>
            </a:r>
            <a:r>
              <a:rPr lang="en-US" sz="1200" dirty="0" err="1" smtClean="0">
                <a:latin typeface="Cambria"/>
                <a:cs typeface="Cambria"/>
              </a:rPr>
              <a:t>Albregtsen</a:t>
            </a:r>
            <a:r>
              <a:rPr lang="en-US" sz="1200" dirty="0" smtClean="0">
                <a:latin typeface="Cambria"/>
                <a:cs typeface="Cambria"/>
              </a:rPr>
              <a:t> (PhD-</a:t>
            </a:r>
            <a:r>
              <a:rPr lang="en-US" sz="1200" dirty="0" err="1" smtClean="0">
                <a:latin typeface="Cambria"/>
                <a:cs typeface="Cambria"/>
              </a:rPr>
              <a:t>utvalget</a:t>
            </a:r>
            <a:r>
              <a:rPr lang="en-US" sz="1200" dirty="0" smtClean="0">
                <a:latin typeface="Cambria"/>
                <a:cs typeface="Cambria"/>
              </a:rPr>
              <a:t>)</a:t>
            </a:r>
            <a:endParaRPr lang="en-US" sz="1200" dirty="0">
              <a:latin typeface="Cambria"/>
              <a:cs typeface="Cambria"/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026" y="6597352"/>
            <a:ext cx="3317838" cy="260648"/>
          </a:xfrm>
          <a:noFill/>
        </p:spPr>
        <p:txBody>
          <a:bodyPr/>
          <a:lstStyle/>
          <a:p>
            <a:r>
              <a:rPr lang="nb-NO" i="1" dirty="0" smtClean="0">
                <a:latin typeface="Cambria"/>
                <a:cs typeface="Cambria"/>
              </a:rPr>
              <a:t>Tone Bratteteig, 13/10  2015 Ada </a:t>
            </a:r>
            <a:r>
              <a:rPr lang="nb-NO" i="1" dirty="0" err="1" smtClean="0">
                <a:latin typeface="Cambria"/>
                <a:cs typeface="Cambria"/>
              </a:rPr>
              <a:t>Lovelace</a:t>
            </a:r>
            <a:r>
              <a:rPr lang="nb-NO" i="1" dirty="0" smtClean="0">
                <a:latin typeface="Cambria"/>
                <a:cs typeface="Cambria"/>
              </a:rPr>
              <a:t> 200-jubileum</a:t>
            </a:r>
          </a:p>
        </p:txBody>
      </p:sp>
      <p:pic>
        <p:nvPicPr>
          <p:cNvPr id="4" name="Picture 3" descr="phd-opptak-ifi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7488832" cy="398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8" name="Picture 7" descr="progr-b-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2320607" cy="2160240"/>
          </a:xfrm>
          <a:prstGeom prst="rect">
            <a:avLst/>
          </a:prstGeom>
        </p:spPr>
      </p:pic>
      <p:pic>
        <p:nvPicPr>
          <p:cNvPr id="13" name="Picture 12" descr="progr-m-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1944216" cy="1880620"/>
          </a:xfrm>
          <a:prstGeom prst="rect">
            <a:avLst/>
          </a:prstGeom>
        </p:spPr>
      </p:pic>
      <p:pic>
        <p:nvPicPr>
          <p:cNvPr id="6" name="Picture 5" descr="progr-m-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68760"/>
            <a:ext cx="1944216" cy="2060869"/>
          </a:xfrm>
          <a:prstGeom prst="rect">
            <a:avLst/>
          </a:prstGeom>
        </p:spPr>
      </p:pic>
      <p:pic>
        <p:nvPicPr>
          <p:cNvPr id="9" name="Picture 8" descr="progr-m-p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628800"/>
            <a:ext cx="2160240" cy="1401756"/>
          </a:xfrm>
          <a:prstGeom prst="rect">
            <a:avLst/>
          </a:prstGeom>
        </p:spPr>
      </p:pic>
      <p:pic>
        <p:nvPicPr>
          <p:cNvPr id="10" name="Picture 9" descr="progr-m-n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96752"/>
            <a:ext cx="2008971" cy="2018583"/>
          </a:xfrm>
          <a:prstGeom prst="rect">
            <a:avLst/>
          </a:prstGeom>
        </p:spPr>
      </p:pic>
      <p:pic>
        <p:nvPicPr>
          <p:cNvPr id="15" name="Picture 14" descr="progr-m-tek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2656"/>
            <a:ext cx="2164338" cy="1389337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743606"/>
              </p:ext>
            </p:extLst>
          </p:nvPr>
        </p:nvGraphicFramePr>
        <p:xfrm>
          <a:off x="2123728" y="5157192"/>
          <a:ext cx="3098800" cy="1173480"/>
        </p:xfrm>
        <a:graphic>
          <a:graphicData uri="http://schemas.openxmlformats.org/drawingml/2006/table">
            <a:tbl>
              <a:tblPr/>
              <a:tblGrid>
                <a:gridCol w="520700"/>
                <a:gridCol w="495300"/>
                <a:gridCol w="419100"/>
                <a:gridCol w="393700"/>
                <a:gridCol w="342900"/>
                <a:gridCol w="508000"/>
                <a:gridCol w="4191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I:S(m)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søkertall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 </a:t>
                      </a:r>
                      <a:r>
                        <a:rPr lang="en-US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prioritet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uteksaminerte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147904"/>
              </p:ext>
            </p:extLst>
          </p:nvPr>
        </p:nvGraphicFramePr>
        <p:xfrm>
          <a:off x="179512" y="3429000"/>
          <a:ext cx="3098800" cy="1173480"/>
        </p:xfrm>
        <a:graphic>
          <a:graphicData uri="http://schemas.openxmlformats.org/drawingml/2006/table">
            <a:tbl>
              <a:tblPr/>
              <a:tblGrid>
                <a:gridCol w="520700"/>
                <a:gridCol w="495300"/>
                <a:gridCol w="419100"/>
                <a:gridCol w="393700"/>
                <a:gridCol w="342900"/>
                <a:gridCol w="508000"/>
                <a:gridCol w="4191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I:D(m)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søkertall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 prioritet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uteksaminerte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en-US" sz="12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 smtClean="0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        k</a:t>
                      </a:r>
                      <a:endParaRPr lang="en-US" sz="1200" b="0" i="1" u="none" strike="noStrike" dirty="0">
                        <a:solidFill>
                          <a:srgbClr val="963634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    k</a:t>
                      </a:r>
                      <a:endParaRPr lang="en-US" sz="1200" b="0" i="1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56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800453"/>
              </p:ext>
            </p:extLst>
          </p:nvPr>
        </p:nvGraphicFramePr>
        <p:xfrm>
          <a:off x="3995936" y="3429000"/>
          <a:ext cx="3098800" cy="1173480"/>
        </p:xfrm>
        <a:graphic>
          <a:graphicData uri="http://schemas.openxmlformats.org/drawingml/2006/table">
            <a:tbl>
              <a:tblPr/>
              <a:tblGrid>
                <a:gridCol w="520700"/>
                <a:gridCol w="495300"/>
                <a:gridCol w="419100"/>
                <a:gridCol w="393700"/>
                <a:gridCol w="342900"/>
                <a:gridCol w="508000"/>
                <a:gridCol w="4191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I:P(m)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søkertall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 prioritet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uteksaminerte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465604"/>
              </p:ext>
            </p:extLst>
          </p:nvPr>
        </p:nvGraphicFramePr>
        <p:xfrm>
          <a:off x="5796136" y="5157192"/>
          <a:ext cx="3098800" cy="1173480"/>
        </p:xfrm>
        <a:graphic>
          <a:graphicData uri="http://schemas.openxmlformats.org/drawingml/2006/table">
            <a:tbl>
              <a:tblPr/>
              <a:tblGrid>
                <a:gridCol w="520700"/>
                <a:gridCol w="495300"/>
                <a:gridCol w="419100"/>
                <a:gridCol w="393700"/>
                <a:gridCol w="342900"/>
                <a:gridCol w="508000"/>
                <a:gridCol w="419100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I:N(m)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søkertall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 prioritet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uteksaminerte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963634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 bwMode="auto">
          <a:xfrm>
            <a:off x="107504" y="3429000"/>
            <a:ext cx="3312368" cy="1224136"/>
          </a:xfrm>
          <a:prstGeom prst="rect">
            <a:avLst/>
          </a:prstGeom>
          <a:noFill/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923928" y="3429000"/>
            <a:ext cx="3240360" cy="1224136"/>
          </a:xfrm>
          <a:prstGeom prst="rect">
            <a:avLst/>
          </a:prstGeom>
          <a:noFill/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051720" y="5157192"/>
            <a:ext cx="3240360" cy="1224136"/>
          </a:xfrm>
          <a:prstGeom prst="rect">
            <a:avLst/>
          </a:prstGeom>
          <a:noFill/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724128" y="5157192"/>
            <a:ext cx="3240360" cy="1224136"/>
          </a:xfrm>
          <a:prstGeom prst="rect">
            <a:avLst/>
          </a:prstGeom>
          <a:noFill/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6" name="Down Arrow 25"/>
          <p:cNvSpPr/>
          <p:nvPr/>
        </p:nvSpPr>
        <p:spPr bwMode="auto">
          <a:xfrm>
            <a:off x="1331640" y="2924944"/>
            <a:ext cx="360040" cy="504056"/>
          </a:xfrm>
          <a:prstGeom prst="downArrow">
            <a:avLst/>
          </a:prstGeom>
          <a:solidFill>
            <a:srgbClr val="FFFFFF"/>
          </a:solidFill>
          <a:ln w="9525" cap="flat" cmpd="sng" algn="ctr">
            <a:solidFill>
              <a:srgbClr val="9ED3D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7" name="Down Arrow 26"/>
          <p:cNvSpPr/>
          <p:nvPr/>
        </p:nvSpPr>
        <p:spPr bwMode="auto">
          <a:xfrm>
            <a:off x="4499992" y="2924944"/>
            <a:ext cx="360040" cy="504056"/>
          </a:xfrm>
          <a:prstGeom prst="downArrow">
            <a:avLst/>
          </a:prstGeom>
          <a:solidFill>
            <a:srgbClr val="FFFFFF"/>
          </a:solidFill>
          <a:ln w="9525" cap="flat" cmpd="sng" algn="ctr">
            <a:solidFill>
              <a:srgbClr val="9ED3D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8" name="Down Arrow 27"/>
          <p:cNvSpPr/>
          <p:nvPr/>
        </p:nvSpPr>
        <p:spPr bwMode="auto">
          <a:xfrm>
            <a:off x="3419872" y="2996952"/>
            <a:ext cx="360040" cy="2232248"/>
          </a:xfrm>
          <a:prstGeom prst="downArrow">
            <a:avLst/>
          </a:prstGeom>
          <a:solidFill>
            <a:srgbClr val="FFFFFF"/>
          </a:solidFill>
          <a:ln w="9525" cap="flat" cmpd="sng" algn="ctr">
            <a:solidFill>
              <a:srgbClr val="9ED3D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9" name="Down Arrow 28"/>
          <p:cNvSpPr/>
          <p:nvPr/>
        </p:nvSpPr>
        <p:spPr bwMode="auto">
          <a:xfrm>
            <a:off x="7452320" y="2924944"/>
            <a:ext cx="360040" cy="2232248"/>
          </a:xfrm>
          <a:prstGeom prst="downArrow">
            <a:avLst/>
          </a:prstGeom>
          <a:solidFill>
            <a:srgbClr val="FFFFFF"/>
          </a:solidFill>
          <a:ln w="9525" cap="flat" cmpd="sng" algn="ctr">
            <a:solidFill>
              <a:srgbClr val="9ED3D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107504" y="3861048"/>
            <a:ext cx="331236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3923928" y="3861048"/>
            <a:ext cx="32403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2051720" y="5589240"/>
            <a:ext cx="32403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5724128" y="5589240"/>
            <a:ext cx="32403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683568" y="3429000"/>
            <a:ext cx="72008" cy="12241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4499992" y="3429000"/>
            <a:ext cx="72008" cy="12241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2627784" y="5157192"/>
            <a:ext cx="72008" cy="12241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6300192" y="5157192"/>
            <a:ext cx="72008" cy="12241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026" y="6597352"/>
            <a:ext cx="3317838" cy="260648"/>
          </a:xfrm>
          <a:noFill/>
        </p:spPr>
        <p:txBody>
          <a:bodyPr/>
          <a:lstStyle/>
          <a:p>
            <a:r>
              <a:rPr lang="nb-NO" i="1" dirty="0" smtClean="0">
                <a:latin typeface="Cambria"/>
                <a:cs typeface="Cambria"/>
              </a:rPr>
              <a:t>Tone Bratteteig, 13/10  2015 Ada </a:t>
            </a:r>
            <a:r>
              <a:rPr lang="nb-NO" i="1" dirty="0" err="1" smtClean="0">
                <a:latin typeface="Cambria"/>
                <a:cs typeface="Cambria"/>
              </a:rPr>
              <a:t>Lovelace</a:t>
            </a:r>
            <a:r>
              <a:rPr lang="nb-NO" i="1" dirty="0" smtClean="0">
                <a:latin typeface="Cambria"/>
                <a:cs typeface="Cambria"/>
              </a:rPr>
              <a:t> 200-jubileum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908720"/>
            <a:ext cx="3563888" cy="57606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 smtClean="0">
                <a:solidFill>
                  <a:srgbClr val="FF0000"/>
                </a:solidFill>
                <a:latin typeface="Cambria"/>
                <a:cs typeface="Cambria"/>
              </a:rPr>
              <a:t>totalt</a:t>
            </a:r>
            <a:r>
              <a:rPr lang="en-US" sz="2000" baseline="0" dirty="0" smtClean="0">
                <a:solidFill>
                  <a:srgbClr val="FF0000"/>
                </a:solidFill>
                <a:latin typeface="Cambria"/>
                <a:cs typeface="Cambria"/>
              </a:rPr>
              <a:t> 23% </a:t>
            </a:r>
            <a:r>
              <a:rPr lang="en-US" sz="2000" baseline="0" dirty="0" err="1" smtClean="0">
                <a:solidFill>
                  <a:srgbClr val="FF0000"/>
                </a:solidFill>
                <a:latin typeface="Cambria"/>
                <a:cs typeface="Cambria"/>
              </a:rPr>
              <a:t>kvinner</a:t>
            </a:r>
            <a:r>
              <a:rPr lang="en-US" sz="2000" baseline="0" dirty="0" smtClean="0">
                <a:solidFill>
                  <a:srgbClr val="FF0000"/>
                </a:solidFill>
                <a:latin typeface="Cambria"/>
                <a:cs typeface="Cambria"/>
              </a:rPr>
              <a:t> </a:t>
            </a:r>
          </a:p>
          <a:p>
            <a:pPr marL="0" indent="0">
              <a:buNone/>
            </a:pPr>
            <a:endParaRPr lang="en-US" sz="2000" baseline="0" dirty="0" smtClean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107504" y="4725144"/>
            <a:ext cx="216024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600" dirty="0" err="1">
                <a:solidFill>
                  <a:srgbClr val="FF0000"/>
                </a:solidFill>
                <a:latin typeface="Cambria"/>
                <a:cs typeface="Cambria"/>
              </a:rPr>
              <a:t>u</a:t>
            </a:r>
            <a:r>
              <a:rPr lang="en-US" sz="1600" dirty="0" err="1" smtClean="0">
                <a:solidFill>
                  <a:srgbClr val="FF0000"/>
                </a:solidFill>
                <a:latin typeface="Cambria"/>
                <a:cs typeface="Cambria"/>
              </a:rPr>
              <a:t>teksaminerte</a:t>
            </a:r>
            <a:r>
              <a:rPr lang="en-US" sz="1600" dirty="0" smtClean="0">
                <a:solidFill>
                  <a:srgbClr val="FF0000"/>
                </a:solidFill>
                <a:latin typeface="Cambria"/>
                <a:cs typeface="Cambria"/>
              </a:rPr>
              <a:t> i 2014:</a:t>
            </a:r>
          </a:p>
          <a:p>
            <a:pPr marL="0" indent="0">
              <a:buFontTx/>
              <a:buNone/>
            </a:pPr>
            <a:r>
              <a:rPr lang="en-US" sz="1600" dirty="0" smtClean="0">
                <a:solidFill>
                  <a:srgbClr val="FF0000"/>
                </a:solidFill>
                <a:latin typeface="Cambria"/>
                <a:cs typeface="Cambria"/>
              </a:rPr>
              <a:t> 44 </a:t>
            </a:r>
            <a:r>
              <a:rPr lang="en-US" sz="1600" dirty="0" err="1" smtClean="0">
                <a:solidFill>
                  <a:srgbClr val="FF0000"/>
                </a:solidFill>
                <a:latin typeface="Cambria"/>
                <a:cs typeface="Cambria"/>
              </a:rPr>
              <a:t>studenter</a:t>
            </a:r>
            <a:r>
              <a:rPr lang="en-US" sz="1600" dirty="0" smtClean="0">
                <a:solidFill>
                  <a:srgbClr val="FF0000"/>
                </a:solidFill>
                <a:latin typeface="Cambria"/>
                <a:cs typeface="Cambria"/>
              </a:rPr>
              <a:t> </a:t>
            </a:r>
          </a:p>
          <a:p>
            <a:pPr marL="0" indent="0">
              <a:buFontTx/>
              <a:buNone/>
            </a:pPr>
            <a:r>
              <a:rPr lang="en-US" sz="1600" dirty="0" smtClean="0">
                <a:solidFill>
                  <a:srgbClr val="FF0000"/>
                </a:solidFill>
                <a:latin typeface="Cambria"/>
                <a:cs typeface="Cambria"/>
              </a:rPr>
              <a:t>80% </a:t>
            </a:r>
            <a:r>
              <a:rPr lang="en-US" sz="1600" dirty="0" err="1" smtClean="0">
                <a:solidFill>
                  <a:srgbClr val="FF0000"/>
                </a:solidFill>
                <a:latin typeface="Cambria"/>
                <a:cs typeface="Cambria"/>
              </a:rPr>
              <a:t>kvinner</a:t>
            </a:r>
            <a:endParaRPr lang="en-US" sz="1600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28658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tet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243408"/>
            <a:ext cx="5656389" cy="7288040"/>
          </a:xfrm>
          <a:prstGeom prst="rect">
            <a:avLst/>
          </a:prstGeom>
        </p:spPr>
      </p:pic>
      <p:pic>
        <p:nvPicPr>
          <p:cNvPr id="25" name="Picture 24" descr="progr-b-n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869160"/>
            <a:ext cx="1181441" cy="1296144"/>
          </a:xfrm>
          <a:prstGeom prst="rect">
            <a:avLst/>
          </a:prstGeom>
        </p:spPr>
      </p:pic>
      <p:pic>
        <p:nvPicPr>
          <p:cNvPr id="24" name="Picture 23" descr="progr-b-p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0" y="2492896"/>
            <a:ext cx="1245996" cy="1368152"/>
          </a:xfrm>
          <a:prstGeom prst="rect">
            <a:avLst/>
          </a:prstGeom>
        </p:spPr>
      </p:pic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597351"/>
            <a:ext cx="683568" cy="251767"/>
          </a:xfrm>
          <a:noFill/>
        </p:spPr>
        <p:txBody>
          <a:bodyPr/>
          <a:lstStyle/>
          <a:p>
            <a:fld id="{03B59E7D-4875-E84C-ADF8-E4B21EAF8B60}" type="slidenum">
              <a:rPr lang="en-US" smtClean="0">
                <a:latin typeface="Cambria"/>
                <a:cs typeface="Cambria"/>
              </a:rPr>
              <a:pPr/>
              <a:t>8</a:t>
            </a:fld>
            <a:endParaRPr lang="en-US" dirty="0" smtClean="0">
              <a:latin typeface="Cambria"/>
              <a:cs typeface="Cambria"/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8640960" cy="1143000"/>
          </a:xfrm>
        </p:spPr>
        <p:txBody>
          <a:bodyPr/>
          <a:lstStyle/>
          <a:p>
            <a:r>
              <a:rPr lang="en-US" dirty="0">
                <a:latin typeface="Cambria"/>
                <a:cs typeface="Cambria"/>
              </a:rPr>
              <a:t> </a:t>
            </a:r>
            <a:r>
              <a:rPr lang="en-US" dirty="0" smtClean="0">
                <a:latin typeface="Cambria"/>
                <a:cs typeface="Cambria"/>
              </a:rPr>
              <a:t>  </a:t>
            </a:r>
            <a:endParaRPr lang="nb-NO" dirty="0">
              <a:latin typeface="Cambria"/>
              <a:cs typeface="Cambria"/>
            </a:endParaRP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636912"/>
            <a:ext cx="7696200" cy="34590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latin typeface="Cambria"/>
                <a:cs typeface="Cambria"/>
              </a:rPr>
              <a:t>  </a:t>
            </a:r>
            <a:endParaRPr lang="en-US" sz="1800" dirty="0">
              <a:latin typeface="Cambria"/>
              <a:cs typeface="Cambria"/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026" y="6597352"/>
            <a:ext cx="3317838" cy="260648"/>
          </a:xfrm>
          <a:noFill/>
        </p:spPr>
        <p:txBody>
          <a:bodyPr/>
          <a:lstStyle/>
          <a:p>
            <a:r>
              <a:rPr lang="nb-NO" i="1" dirty="0" smtClean="0">
                <a:latin typeface="Cambria"/>
                <a:cs typeface="Cambria"/>
              </a:rPr>
              <a:t>Tone Bratteteig, 13/10  2015 Ada </a:t>
            </a:r>
            <a:r>
              <a:rPr lang="nb-NO" i="1" dirty="0" err="1" smtClean="0">
                <a:latin typeface="Cambria"/>
                <a:cs typeface="Cambria"/>
              </a:rPr>
              <a:t>Lovelace</a:t>
            </a:r>
            <a:r>
              <a:rPr lang="nb-NO" i="1" dirty="0" smtClean="0">
                <a:latin typeface="Cambria"/>
                <a:cs typeface="Cambria"/>
              </a:rPr>
              <a:t> 200-jubileum</a:t>
            </a:r>
          </a:p>
        </p:txBody>
      </p:sp>
      <p:pic>
        <p:nvPicPr>
          <p:cNvPr id="22" name="Picture 21" descr="progr-b-d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" y="620688"/>
            <a:ext cx="1469718" cy="1368152"/>
          </a:xfrm>
          <a:prstGeom prst="rect">
            <a:avLst/>
          </a:prstGeom>
        </p:spPr>
      </p:pic>
      <p:pic>
        <p:nvPicPr>
          <p:cNvPr id="23" name="Picture 22" descr="progr-b-s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08" y="4869160"/>
            <a:ext cx="1423156" cy="79696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978618"/>
              </p:ext>
            </p:extLst>
          </p:nvPr>
        </p:nvGraphicFramePr>
        <p:xfrm>
          <a:off x="1259632" y="980728"/>
          <a:ext cx="3035300" cy="1747520"/>
        </p:xfrm>
        <a:graphic>
          <a:graphicData uri="http://schemas.openxmlformats.org/drawingml/2006/table">
            <a:tbl>
              <a:tblPr/>
              <a:tblGrid>
                <a:gridCol w="825500"/>
                <a:gridCol w="660400"/>
                <a:gridCol w="469900"/>
                <a:gridCol w="622300"/>
                <a:gridCol w="457200"/>
              </a:tblGrid>
              <a:tr h="2667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søkertall I:D bachelor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1pri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416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351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1221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421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470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1587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523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004958"/>
              </p:ext>
            </p:extLst>
          </p:nvPr>
        </p:nvGraphicFramePr>
        <p:xfrm>
          <a:off x="1259632" y="2924944"/>
          <a:ext cx="3035300" cy="1747520"/>
        </p:xfrm>
        <a:graphic>
          <a:graphicData uri="http://schemas.openxmlformats.org/drawingml/2006/table">
            <a:tbl>
              <a:tblPr/>
              <a:tblGrid>
                <a:gridCol w="825500"/>
                <a:gridCol w="660400"/>
                <a:gridCol w="469900"/>
                <a:gridCol w="622300"/>
                <a:gridCol w="457200"/>
              </a:tblGrid>
              <a:tr h="2667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søkertall I:Pro bach.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1pri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180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1221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251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185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1462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266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642959"/>
              </p:ext>
            </p:extLst>
          </p:nvPr>
        </p:nvGraphicFramePr>
        <p:xfrm>
          <a:off x="1259632" y="4869162"/>
          <a:ext cx="3035300" cy="1988838"/>
        </p:xfrm>
        <a:graphic>
          <a:graphicData uri="http://schemas.openxmlformats.org/drawingml/2006/table">
            <a:tbl>
              <a:tblPr/>
              <a:tblGrid>
                <a:gridCol w="825500"/>
                <a:gridCol w="660400"/>
                <a:gridCol w="469900"/>
                <a:gridCol w="622300"/>
                <a:gridCol w="457200"/>
              </a:tblGrid>
              <a:tr h="32665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søkertall I:NL bachelor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1pri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665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58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170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58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58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197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58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251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58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221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58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267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912333"/>
              </p:ext>
            </p:extLst>
          </p:nvPr>
        </p:nvGraphicFramePr>
        <p:xfrm>
          <a:off x="5652120" y="5087442"/>
          <a:ext cx="3035300" cy="1747520"/>
        </p:xfrm>
        <a:graphic>
          <a:graphicData uri="http://schemas.openxmlformats.org/drawingml/2006/table">
            <a:tbl>
              <a:tblPr/>
              <a:tblGrid>
                <a:gridCol w="825500"/>
                <a:gridCol w="660400"/>
                <a:gridCol w="469900"/>
                <a:gridCol w="622300"/>
                <a:gridCol w="457200"/>
              </a:tblGrid>
              <a:tr h="20482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søkertall I:Robin bach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1pri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95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182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878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597351"/>
            <a:ext cx="683568" cy="251767"/>
          </a:xfrm>
          <a:noFill/>
        </p:spPr>
        <p:txBody>
          <a:bodyPr/>
          <a:lstStyle/>
          <a:p>
            <a:fld id="{03B59E7D-4875-E84C-ADF8-E4B21EAF8B60}" type="slidenum">
              <a:rPr lang="en-US" smtClean="0">
                <a:latin typeface="Cambria"/>
                <a:cs typeface="Cambria"/>
              </a:rPr>
              <a:pPr/>
              <a:t>9</a:t>
            </a:fld>
            <a:endParaRPr lang="en-US" dirty="0" smtClean="0">
              <a:latin typeface="Cambria"/>
              <a:cs typeface="Cambria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026" y="6597352"/>
            <a:ext cx="3317838" cy="260648"/>
          </a:xfrm>
          <a:noFill/>
        </p:spPr>
        <p:txBody>
          <a:bodyPr/>
          <a:lstStyle/>
          <a:p>
            <a:r>
              <a:rPr lang="nb-NO" i="1" dirty="0" smtClean="0">
                <a:latin typeface="Cambria"/>
                <a:cs typeface="Cambria"/>
              </a:rPr>
              <a:t>Tone Bratteteig, 13/10  2015 Ada </a:t>
            </a:r>
            <a:r>
              <a:rPr lang="nb-NO" i="1" dirty="0" err="1" smtClean="0">
                <a:latin typeface="Cambria"/>
                <a:cs typeface="Cambria"/>
              </a:rPr>
              <a:t>Lovelace</a:t>
            </a:r>
            <a:r>
              <a:rPr lang="nb-NO" i="1" dirty="0" smtClean="0">
                <a:latin typeface="Cambria"/>
                <a:cs typeface="Cambria"/>
              </a:rPr>
              <a:t> 200-jubileum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1981200"/>
            <a:ext cx="1493168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3" name="Picture 2" descr="jenter-realf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2874" y="1783670"/>
            <a:ext cx="7765422" cy="5439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597351"/>
            <a:ext cx="683568" cy="251767"/>
          </a:xfrm>
          <a:noFill/>
        </p:spPr>
        <p:txBody>
          <a:bodyPr/>
          <a:lstStyle/>
          <a:p>
            <a:fld id="{03B59E7D-4875-E84C-ADF8-E4B21EAF8B60}" type="slidenum">
              <a:rPr lang="en-US" smtClean="0">
                <a:latin typeface="Cambria"/>
                <a:cs typeface="Cambria"/>
              </a:rPr>
              <a:pPr/>
              <a:t>10</a:t>
            </a:fld>
            <a:endParaRPr lang="en-US" dirty="0" smtClean="0">
              <a:latin typeface="Cambria"/>
              <a:cs typeface="Cambria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026" y="6597352"/>
            <a:ext cx="3317838" cy="260648"/>
          </a:xfrm>
          <a:noFill/>
        </p:spPr>
        <p:txBody>
          <a:bodyPr/>
          <a:lstStyle/>
          <a:p>
            <a:r>
              <a:rPr lang="nb-NO" i="1" dirty="0" smtClean="0">
                <a:latin typeface="Cambria"/>
                <a:cs typeface="Cambria"/>
              </a:rPr>
              <a:t>Tone Bratteteig, 13/10  2015 Ada </a:t>
            </a:r>
            <a:r>
              <a:rPr lang="nb-NO" i="1" dirty="0" err="1" smtClean="0">
                <a:latin typeface="Cambria"/>
                <a:cs typeface="Cambria"/>
              </a:rPr>
              <a:t>Lovelace</a:t>
            </a:r>
            <a:r>
              <a:rPr lang="nb-NO" i="1" dirty="0" smtClean="0">
                <a:latin typeface="Cambria"/>
                <a:cs typeface="Cambria"/>
              </a:rPr>
              <a:t> 200-jubileum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1981200"/>
            <a:ext cx="1493168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3" name="Picture 2" descr="coding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0759"/>
            <a:ext cx="5112567" cy="5220769"/>
          </a:xfrm>
          <a:prstGeom prst="rect">
            <a:avLst/>
          </a:prstGeom>
        </p:spPr>
      </p:pic>
      <p:pic>
        <p:nvPicPr>
          <p:cNvPr id="5" name="Picture 4" descr="coding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221" y="836712"/>
            <a:ext cx="4660154" cy="6021288"/>
          </a:xfrm>
          <a:prstGeom prst="rect">
            <a:avLst/>
          </a:prstGeom>
        </p:spPr>
      </p:pic>
      <p:pic>
        <p:nvPicPr>
          <p:cNvPr id="8" name="Picture 7" descr="computer_ner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68960"/>
            <a:ext cx="3038097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7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io-ppt-mal-norsk-1(1)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uio-ppt-mal-norsk-1(1).potx</Template>
  <TotalTime>2791</TotalTime>
  <Words>784</Words>
  <Application>Microsoft Macintosh PowerPoint</Application>
  <PresentationFormat>On-screen Show (4:3)</PresentationFormat>
  <Paragraphs>411</Paragraphs>
  <Slides>18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uio-ppt-mal-norsk-1(1)</vt:lpstr>
      <vt:lpstr>Kvinner i informatikken –        informatikk for og med kvinner</vt:lpstr>
      <vt:lpstr>Ada Lovelace (1815-1852)</vt:lpstr>
      <vt:lpstr>de første programmererne                                   var damer</vt:lpstr>
      <vt:lpstr>på Ifi</vt:lpstr>
      <vt:lpstr>   </vt:lpstr>
      <vt:lpstr>  </vt:lpstr>
      <vt:lpstr>   </vt:lpstr>
      <vt:lpstr>   </vt:lpstr>
      <vt:lpstr>   </vt:lpstr>
      <vt:lpstr>     &gt;         &gt; </vt:lpstr>
      <vt:lpstr>   </vt:lpstr>
      <vt:lpstr> </vt:lpstr>
      <vt:lpstr>endre navn</vt:lpstr>
      <vt:lpstr>endre navn</vt:lpstr>
      <vt:lpstr>endre studiene</vt:lpstr>
      <vt:lpstr>   </vt:lpstr>
      <vt:lpstr>   </vt:lpstr>
      <vt:lpstr>Informatikk for og med kvinner</vt:lpstr>
    </vt:vector>
  </TitlesOfParts>
  <Manager/>
  <Company>Rayon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Henrik Haugan</dc:creator>
  <cp:keywords/>
  <dc:description/>
  <cp:lastModifiedBy>Bruker ved UiO</cp:lastModifiedBy>
  <cp:revision>139</cp:revision>
  <cp:lastPrinted>2015-10-13T10:53:43Z</cp:lastPrinted>
  <dcterms:created xsi:type="dcterms:W3CDTF">2012-11-05T12:34:24Z</dcterms:created>
  <dcterms:modified xsi:type="dcterms:W3CDTF">2015-10-13T12:26:19Z</dcterms:modified>
  <cp:category/>
</cp:coreProperties>
</file>