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92" r:id="rId15"/>
    <p:sldId id="270" r:id="rId16"/>
    <p:sldId id="271" r:id="rId17"/>
    <p:sldId id="289" r:id="rId18"/>
    <p:sldId id="282" r:id="rId19"/>
    <p:sldId id="273" r:id="rId20"/>
    <p:sldId id="295" r:id="rId21"/>
    <p:sldId id="274" r:id="rId22"/>
    <p:sldId id="296" r:id="rId23"/>
    <p:sldId id="275" r:id="rId24"/>
    <p:sldId id="293" r:id="rId25"/>
    <p:sldId id="283" r:id="rId26"/>
    <p:sldId id="284" r:id="rId27"/>
    <p:sldId id="291" r:id="rId28"/>
    <p:sldId id="294" r:id="rId2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343" autoAdjust="0"/>
  </p:normalViewPr>
  <p:slideViewPr>
    <p:cSldViewPr>
      <p:cViewPr>
        <p:scale>
          <a:sx n="100" d="100"/>
          <a:sy n="100" d="100"/>
        </p:scale>
        <p:origin x="-1932" y="-46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8BA5E-9724-4186-B8AD-34FBD71D58E8}" type="datetimeFigureOut">
              <a:rPr lang="nb-NO" smtClean="0"/>
              <a:t>24.09.2015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3060-37C9-4464-8CDA-9BF191D299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70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2A49-75C4-4441-A3D8-D5F0E7148D22}" type="datetimeFigureOut">
              <a:rPr lang="nb-NO" smtClean="0"/>
              <a:t>24.09.2015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213E-7DF0-44D5-BB12-AE211BFAE3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2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b-NO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C226A2-48E4-4D7B-921B-8C5E093A5D78}" type="slidenum">
              <a:rPr lang="en-US" altLang="nb-NO" smtClean="0"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nb-N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65AB3B-AB3D-490F-A89D-B956D03A65FD}" type="slidenum">
              <a:rPr lang="nb-NO" altLang="nb-NO" smtClean="0"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 altLang="nb-N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40" y="4705073"/>
            <a:ext cx="4982421" cy="445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nb-NO" smtClean="0"/>
              <a:t>Next, I want to show you a schematic overview of the half-lives of different serum proteins. To emphasize the importance</a:t>
            </a:r>
            <a:r>
              <a:rPr lang="nb-NO" altLang="nb-NO" smtClean="0"/>
              <a:t> of the function of FcRn. Albumin and IgG is unique in their half-lives of up to 22 days. This is utilized in designing theraputics, in order to decrease the frequency of injections, genetically fused to Fc or HSA will give a prolonged serum persistance.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B047E-B6B5-4C7C-961C-D03399EFE41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60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Legemiddelutvikling 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Nasjonalt samspill med eget Big Pharma er ikke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viktig – den som ser mulighetene, er i forkant.</a:t>
            </a:r>
          </a:p>
          <a:p>
            <a:endParaRPr lang="nb-NO" dirty="0" smtClean="0"/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Life </a:t>
            </a:r>
            <a:r>
              <a:rPr lang="nb-NO" sz="1200" dirty="0" err="1" smtClean="0">
                <a:cs typeface="Arial" charset="0"/>
              </a:rPr>
              <a:t>Science</a:t>
            </a:r>
            <a:r>
              <a:rPr lang="nb-NO" sz="1200" dirty="0" smtClean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1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andre vil gå hele veien til marked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9213E-7DF0-44D5-BB12-AE211BFAE3C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6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Legemiddelutvikling 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2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Nasjonalt samspill med eget Big Pharma er ikke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 dirty="0" smtClean="0">
                <a:solidFill>
                  <a:srgbClr val="C00000"/>
                </a:solidFill>
              </a:rPr>
              <a:t>viktig – den som ser mulighetene, er i forkant.</a:t>
            </a:r>
          </a:p>
          <a:p>
            <a:endParaRPr lang="nb-NO" dirty="0" smtClean="0"/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Life </a:t>
            </a:r>
            <a:r>
              <a:rPr lang="nb-NO" sz="1200" dirty="0" err="1" smtClean="0">
                <a:cs typeface="Arial" charset="0"/>
              </a:rPr>
              <a:t>Science</a:t>
            </a:r>
            <a:r>
              <a:rPr lang="nb-NO" sz="1200" dirty="0" smtClean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12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1200" dirty="0" smtClean="0">
              <a:cs typeface="Arial" charset="0"/>
            </a:endParaRPr>
          </a:p>
          <a:p>
            <a:pPr>
              <a:defRPr/>
            </a:pPr>
            <a:r>
              <a:rPr lang="nb-NO" sz="1200" dirty="0" smtClean="0">
                <a:cs typeface="Arial" charset="0"/>
              </a:rPr>
              <a:t>andre vil gå hele veien til marked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9213E-7DF0-44D5-BB12-AE211BFAE3C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1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0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7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18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3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8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53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12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18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5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url?sa=i&amp;rct=j&amp;q=&amp;esrc=s&amp;frm=1&amp;source=images&amp;cd=&amp;cad=rja&amp;uact=8&amp;ved=0CAcQjRxqFQoTCO34xYHG0McCFSrzcgodPuYAdA&amp;url=http%3A%2F%2Fwww.cmocro.com%2Fcompany%2FVaccibody%2BAS%2Findex.html&amp;ei=DdTiVa2-OKrmywO-zIOgBw&amp;psig=AFQjCNHz_FNR0Gc-tVM0fD08q_hBAI39iw&amp;ust=1441015178055203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1.jpeg"/><Relationship Id="rId10" Type="http://schemas.openxmlformats.org/officeDocument/2006/relationships/hyperlink" Target="http://www.nextera.no/" TargetMode="External"/><Relationship Id="rId4" Type="http://schemas.openxmlformats.org/officeDocument/2006/relationships/hyperlink" Target="http://www.google.no/url?sa=i&amp;rct=j&amp;q=&amp;esrc=s&amp;frm=1&amp;source=images&amp;cd=&amp;cad=rja&amp;uact=8&amp;ved=0CAcQjRxqFQoTCObNkrbE0McCFQbPcgodYVMBgw&amp;url=http%3A%2F%2Fwww.abcnyheter.no%2Flivet%2F2015%2F06%2F14%2F226012%2Flovende-norsk-kreftvaksine-skal-testes-pa-mennesker&amp;ei=Y9LiVaaQFoaeywPhpoWYCA&amp;psig=AFQjCNEWjCOtBnazVo387PBcE_gT-T1dDw&amp;ust=1441014722437016" TargetMode="External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nextera.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altLang="nb-NO" sz="4000" dirty="0" smtClean="0"/>
              <a:t>Inger Sandlie</a:t>
            </a:r>
          </a:p>
        </p:txBody>
      </p:sp>
      <p:sp>
        <p:nvSpPr>
          <p:cNvPr id="13315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nb-NO" altLang="nb-NO" dirty="0" err="1" smtClean="0">
                <a:latin typeface="Arial" pitchFamily="34" charset="0"/>
                <a:cs typeface="Arial" pitchFamily="34" charset="0"/>
              </a:rPr>
              <a:t>Biotorsdag</a:t>
            </a:r>
            <a:r>
              <a:rPr lang="nb-NO" altLang="nb-NO" dirty="0" smtClean="0">
                <a:latin typeface="Arial" pitchFamily="34" charset="0"/>
                <a:cs typeface="Arial" pitchFamily="34" charset="0"/>
              </a:rPr>
              <a:t> 24 september</a:t>
            </a:r>
            <a:endParaRPr lang="nb-NO" altLang="nb-NO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Q:\gkm\Livsvitenskap kommunikasjon\Foto og grafisk\14-11-UiO-Livsvitenskap-Logo og profil\UiO-Livsmerke\UiO-Livsmer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0"/>
          <a:stretch/>
        </p:blipFill>
        <p:spPr bwMode="auto">
          <a:xfrm>
            <a:off x="1972452" y="5254853"/>
            <a:ext cx="943364" cy="11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media.giantbomb.com/uploads/0/2134/440795-drug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8040">
            <a:off x="7735888" y="1455738"/>
            <a:ext cx="1050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0825" y="404813"/>
            <a:ext cx="85328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nb-NO" b="1">
                <a:solidFill>
                  <a:srgbClr val="FF0000"/>
                </a:solidFill>
                <a:latin typeface="Comic Sans MS" pitchFamily="66" charset="0"/>
              </a:rPr>
            </a:br>
            <a:endParaRPr lang="nb-NO" altLang="nb-NO" b="1">
              <a:solidFill>
                <a:srgbClr val="FF0000"/>
              </a:solidFill>
            </a:endParaRPr>
          </a:p>
        </p:txBody>
      </p:sp>
      <p:grpSp>
        <p:nvGrpSpPr>
          <p:cNvPr id="9220" name="Group 67"/>
          <p:cNvGrpSpPr>
            <a:grpSpLocks/>
          </p:cNvGrpSpPr>
          <p:nvPr/>
        </p:nvGrpSpPr>
        <p:grpSpPr bwMode="auto">
          <a:xfrm>
            <a:off x="179388" y="2349500"/>
            <a:ext cx="8756650" cy="2628900"/>
            <a:chOff x="179512" y="4077072"/>
            <a:chExt cx="8756609" cy="2629421"/>
          </a:xfrm>
        </p:grpSpPr>
        <p:pic>
          <p:nvPicPr>
            <p:cNvPr id="9229" name="Picture 4" descr="http://g.api.no/obscura/www.halden-dagblad.no/298x510r/02142/1221144453000_immunologi-nett_2142654298x510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112"/>
              <a:ext cx="1345575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0" name="Group 4"/>
            <p:cNvGrpSpPr>
              <a:grpSpLocks/>
            </p:cNvGrpSpPr>
            <p:nvPr/>
          </p:nvGrpSpPr>
          <p:grpSpPr bwMode="auto">
            <a:xfrm>
              <a:off x="2843815" y="5229210"/>
              <a:ext cx="1447802" cy="609602"/>
              <a:chOff x="3239" y="1435"/>
              <a:chExt cx="912" cy="384"/>
            </a:xfrm>
          </p:grpSpPr>
          <p:sp>
            <p:nvSpPr>
              <p:cNvPr id="9262" name="Freeform 5"/>
              <p:cNvSpPr>
                <a:spLocks/>
              </p:cNvSpPr>
              <p:nvPr/>
            </p:nvSpPr>
            <p:spPr bwMode="auto">
              <a:xfrm flipH="1">
                <a:off x="3770" y="1547"/>
                <a:ext cx="381" cy="139"/>
              </a:xfrm>
              <a:custGeom>
                <a:avLst/>
                <a:gdLst>
                  <a:gd name="T0" fmla="*/ 0 w 1590"/>
                  <a:gd name="T1" fmla="*/ 0 h 754"/>
                  <a:gd name="T2" fmla="*/ 0 w 1590"/>
                  <a:gd name="T3" fmla="*/ 0 h 754"/>
                  <a:gd name="T4" fmla="*/ 0 w 1590"/>
                  <a:gd name="T5" fmla="*/ 0 h 754"/>
                  <a:gd name="T6" fmla="*/ 0 w 1590"/>
                  <a:gd name="T7" fmla="*/ 0 h 754"/>
                  <a:gd name="T8" fmla="*/ 0 w 1590"/>
                  <a:gd name="T9" fmla="*/ 0 h 754"/>
                  <a:gd name="T10" fmla="*/ 0 w 1590"/>
                  <a:gd name="T11" fmla="*/ 0 h 754"/>
                  <a:gd name="T12" fmla="*/ 0 w 1590"/>
                  <a:gd name="T13" fmla="*/ 0 h 754"/>
                  <a:gd name="T14" fmla="*/ 0 w 1590"/>
                  <a:gd name="T15" fmla="*/ 0 h 754"/>
                  <a:gd name="T16" fmla="*/ 0 w 1590"/>
                  <a:gd name="T17" fmla="*/ 0 h 754"/>
                  <a:gd name="T18" fmla="*/ 0 w 1590"/>
                  <a:gd name="T19" fmla="*/ 0 h 754"/>
                  <a:gd name="T20" fmla="*/ 0 w 1590"/>
                  <a:gd name="T21" fmla="*/ 0 h 754"/>
                  <a:gd name="T22" fmla="*/ 0 w 1590"/>
                  <a:gd name="T23" fmla="*/ 0 h 754"/>
                  <a:gd name="T24" fmla="*/ 0 w 1590"/>
                  <a:gd name="T25" fmla="*/ 0 h 754"/>
                  <a:gd name="T26" fmla="*/ 0 w 1590"/>
                  <a:gd name="T27" fmla="*/ 0 h 754"/>
                  <a:gd name="T28" fmla="*/ 0 w 1590"/>
                  <a:gd name="T29" fmla="*/ 0 h 754"/>
                  <a:gd name="T30" fmla="*/ 0 w 1590"/>
                  <a:gd name="T31" fmla="*/ 0 h 754"/>
                  <a:gd name="T32" fmla="*/ 0 w 1590"/>
                  <a:gd name="T33" fmla="*/ 0 h 754"/>
                  <a:gd name="T34" fmla="*/ 0 w 1590"/>
                  <a:gd name="T35" fmla="*/ 0 h 754"/>
                  <a:gd name="T36" fmla="*/ 0 w 1590"/>
                  <a:gd name="T37" fmla="*/ 0 h 754"/>
                  <a:gd name="T38" fmla="*/ 0 w 1590"/>
                  <a:gd name="T39" fmla="*/ 0 h 754"/>
                  <a:gd name="T40" fmla="*/ 0 w 1590"/>
                  <a:gd name="T41" fmla="*/ 0 h 754"/>
                  <a:gd name="T42" fmla="*/ 0 w 1590"/>
                  <a:gd name="T43" fmla="*/ 0 h 754"/>
                  <a:gd name="T44" fmla="*/ 0 w 1590"/>
                  <a:gd name="T45" fmla="*/ 0 h 754"/>
                  <a:gd name="T46" fmla="*/ 0 w 1590"/>
                  <a:gd name="T47" fmla="*/ 0 h 754"/>
                  <a:gd name="T48" fmla="*/ 0 w 1590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0"/>
                  <a:gd name="T76" fmla="*/ 0 h 754"/>
                  <a:gd name="T77" fmla="*/ 1590 w 1590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0" h="754">
                    <a:moveTo>
                      <a:pt x="1590" y="554"/>
                    </a:moveTo>
                    <a:cubicBezTo>
                      <a:pt x="1586" y="554"/>
                      <a:pt x="1396" y="557"/>
                      <a:pt x="1323" y="544"/>
                    </a:cubicBezTo>
                    <a:cubicBezTo>
                      <a:pt x="1259" y="532"/>
                      <a:pt x="1202" y="508"/>
                      <a:pt x="1139" y="498"/>
                    </a:cubicBezTo>
                    <a:cubicBezTo>
                      <a:pt x="1096" y="478"/>
                      <a:pt x="1050" y="490"/>
                      <a:pt x="1005" y="477"/>
                    </a:cubicBezTo>
                    <a:cubicBezTo>
                      <a:pt x="967" y="466"/>
                      <a:pt x="892" y="442"/>
                      <a:pt x="892" y="442"/>
                    </a:cubicBezTo>
                    <a:cubicBezTo>
                      <a:pt x="840" y="400"/>
                      <a:pt x="842" y="403"/>
                      <a:pt x="759" y="375"/>
                    </a:cubicBezTo>
                    <a:cubicBezTo>
                      <a:pt x="689" y="319"/>
                      <a:pt x="610" y="206"/>
                      <a:pt x="528" y="180"/>
                    </a:cubicBezTo>
                    <a:cubicBezTo>
                      <a:pt x="472" y="124"/>
                      <a:pt x="455" y="100"/>
                      <a:pt x="374" y="83"/>
                    </a:cubicBezTo>
                    <a:cubicBezTo>
                      <a:pt x="260" y="0"/>
                      <a:pt x="141" y="15"/>
                      <a:pt x="0" y="11"/>
                    </a:cubicBezTo>
                    <a:cubicBezTo>
                      <a:pt x="48" y="39"/>
                      <a:pt x="99" y="53"/>
                      <a:pt x="154" y="62"/>
                    </a:cubicBezTo>
                    <a:cubicBezTo>
                      <a:pt x="178" y="78"/>
                      <a:pt x="192" y="91"/>
                      <a:pt x="221" y="98"/>
                    </a:cubicBezTo>
                    <a:cubicBezTo>
                      <a:pt x="237" y="108"/>
                      <a:pt x="257" y="113"/>
                      <a:pt x="272" y="124"/>
                    </a:cubicBezTo>
                    <a:cubicBezTo>
                      <a:pt x="300" y="144"/>
                      <a:pt x="314" y="169"/>
                      <a:pt x="349" y="180"/>
                    </a:cubicBezTo>
                    <a:cubicBezTo>
                      <a:pt x="386" y="204"/>
                      <a:pt x="404" y="222"/>
                      <a:pt x="451" y="231"/>
                    </a:cubicBezTo>
                    <a:cubicBezTo>
                      <a:pt x="472" y="252"/>
                      <a:pt x="494" y="264"/>
                      <a:pt x="513" y="288"/>
                    </a:cubicBezTo>
                    <a:cubicBezTo>
                      <a:pt x="539" y="320"/>
                      <a:pt x="562" y="374"/>
                      <a:pt x="605" y="390"/>
                    </a:cubicBezTo>
                    <a:cubicBezTo>
                      <a:pt x="635" y="401"/>
                      <a:pt x="667" y="407"/>
                      <a:pt x="698" y="416"/>
                    </a:cubicBezTo>
                    <a:cubicBezTo>
                      <a:pt x="743" y="455"/>
                      <a:pt x="767" y="466"/>
                      <a:pt x="826" y="483"/>
                    </a:cubicBezTo>
                    <a:cubicBezTo>
                      <a:pt x="852" y="522"/>
                      <a:pt x="896" y="530"/>
                      <a:pt x="933" y="554"/>
                    </a:cubicBezTo>
                    <a:cubicBezTo>
                      <a:pt x="950" y="564"/>
                      <a:pt x="976" y="596"/>
                      <a:pt x="995" y="601"/>
                    </a:cubicBezTo>
                    <a:cubicBezTo>
                      <a:pt x="1042" y="613"/>
                      <a:pt x="1091" y="621"/>
                      <a:pt x="1139" y="631"/>
                    </a:cubicBezTo>
                    <a:cubicBezTo>
                      <a:pt x="1163" y="636"/>
                      <a:pt x="1186" y="650"/>
                      <a:pt x="1210" y="657"/>
                    </a:cubicBezTo>
                    <a:cubicBezTo>
                      <a:pt x="1270" y="674"/>
                      <a:pt x="1322" y="689"/>
                      <a:pt x="1385" y="693"/>
                    </a:cubicBezTo>
                    <a:cubicBezTo>
                      <a:pt x="1437" y="710"/>
                      <a:pt x="1489" y="720"/>
                      <a:pt x="1544" y="729"/>
                    </a:cubicBezTo>
                    <a:cubicBezTo>
                      <a:pt x="1561" y="737"/>
                      <a:pt x="1577" y="741"/>
                      <a:pt x="1590" y="754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3" name="Freeform 6"/>
              <p:cNvSpPr>
                <a:spLocks/>
              </p:cNvSpPr>
              <p:nvPr/>
            </p:nvSpPr>
            <p:spPr bwMode="auto">
              <a:xfrm flipH="1">
                <a:off x="3463" y="1691"/>
                <a:ext cx="79" cy="97"/>
              </a:xfrm>
              <a:custGeom>
                <a:avLst/>
                <a:gdLst>
                  <a:gd name="T0" fmla="*/ 0 w 511"/>
                  <a:gd name="T1" fmla="*/ 0 h 523"/>
                  <a:gd name="T2" fmla="*/ 0 w 511"/>
                  <a:gd name="T3" fmla="*/ 0 h 523"/>
                  <a:gd name="T4" fmla="*/ 0 w 511"/>
                  <a:gd name="T5" fmla="*/ 0 h 523"/>
                  <a:gd name="T6" fmla="*/ 0 w 511"/>
                  <a:gd name="T7" fmla="*/ 0 h 523"/>
                  <a:gd name="T8" fmla="*/ 0 w 511"/>
                  <a:gd name="T9" fmla="*/ 0 h 523"/>
                  <a:gd name="T10" fmla="*/ 0 w 511"/>
                  <a:gd name="T11" fmla="*/ 0 h 523"/>
                  <a:gd name="T12" fmla="*/ 0 w 511"/>
                  <a:gd name="T13" fmla="*/ 0 h 523"/>
                  <a:gd name="T14" fmla="*/ 0 w 511"/>
                  <a:gd name="T15" fmla="*/ 0 h 523"/>
                  <a:gd name="T16" fmla="*/ 0 w 511"/>
                  <a:gd name="T17" fmla="*/ 0 h 523"/>
                  <a:gd name="T18" fmla="*/ 0 w 511"/>
                  <a:gd name="T19" fmla="*/ 0 h 523"/>
                  <a:gd name="T20" fmla="*/ 0 w 511"/>
                  <a:gd name="T21" fmla="*/ 0 h 523"/>
                  <a:gd name="T22" fmla="*/ 0 w 511"/>
                  <a:gd name="T23" fmla="*/ 0 h 523"/>
                  <a:gd name="T24" fmla="*/ 0 w 511"/>
                  <a:gd name="T25" fmla="*/ 0 h 523"/>
                  <a:gd name="T26" fmla="*/ 0 w 511"/>
                  <a:gd name="T27" fmla="*/ 0 h 523"/>
                  <a:gd name="T28" fmla="*/ 0 w 511"/>
                  <a:gd name="T29" fmla="*/ 0 h 523"/>
                  <a:gd name="T30" fmla="*/ 0 w 511"/>
                  <a:gd name="T31" fmla="*/ 0 h 523"/>
                  <a:gd name="T32" fmla="*/ 0 w 511"/>
                  <a:gd name="T33" fmla="*/ 0 h 523"/>
                  <a:gd name="T34" fmla="*/ 0 w 511"/>
                  <a:gd name="T35" fmla="*/ 0 h 523"/>
                  <a:gd name="T36" fmla="*/ 0 w 511"/>
                  <a:gd name="T37" fmla="*/ 0 h 523"/>
                  <a:gd name="T38" fmla="*/ 0 w 511"/>
                  <a:gd name="T39" fmla="*/ 0 h 523"/>
                  <a:gd name="T40" fmla="*/ 0 w 511"/>
                  <a:gd name="T41" fmla="*/ 0 h 5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1"/>
                  <a:gd name="T64" fmla="*/ 0 h 523"/>
                  <a:gd name="T65" fmla="*/ 511 w 511"/>
                  <a:gd name="T66" fmla="*/ 523 h 5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1" h="523">
                    <a:moveTo>
                      <a:pt x="174" y="518"/>
                    </a:moveTo>
                    <a:cubicBezTo>
                      <a:pt x="237" y="514"/>
                      <a:pt x="281" y="502"/>
                      <a:pt x="343" y="492"/>
                    </a:cubicBezTo>
                    <a:cubicBezTo>
                      <a:pt x="363" y="484"/>
                      <a:pt x="386" y="481"/>
                      <a:pt x="405" y="472"/>
                    </a:cubicBezTo>
                    <a:cubicBezTo>
                      <a:pt x="419" y="466"/>
                      <a:pt x="446" y="451"/>
                      <a:pt x="446" y="451"/>
                    </a:cubicBezTo>
                    <a:cubicBezTo>
                      <a:pt x="476" y="405"/>
                      <a:pt x="462" y="430"/>
                      <a:pt x="487" y="369"/>
                    </a:cubicBezTo>
                    <a:cubicBezTo>
                      <a:pt x="490" y="361"/>
                      <a:pt x="497" y="344"/>
                      <a:pt x="497" y="344"/>
                    </a:cubicBezTo>
                    <a:cubicBezTo>
                      <a:pt x="506" y="268"/>
                      <a:pt x="511" y="209"/>
                      <a:pt x="497" y="128"/>
                    </a:cubicBezTo>
                    <a:cubicBezTo>
                      <a:pt x="496" y="121"/>
                      <a:pt x="476" y="104"/>
                      <a:pt x="471" y="97"/>
                    </a:cubicBezTo>
                    <a:cubicBezTo>
                      <a:pt x="439" y="54"/>
                      <a:pt x="440" y="52"/>
                      <a:pt x="394" y="26"/>
                    </a:cubicBezTo>
                    <a:cubicBezTo>
                      <a:pt x="385" y="21"/>
                      <a:pt x="378" y="14"/>
                      <a:pt x="369" y="10"/>
                    </a:cubicBezTo>
                    <a:cubicBezTo>
                      <a:pt x="359" y="5"/>
                      <a:pt x="338" y="0"/>
                      <a:pt x="338" y="0"/>
                    </a:cubicBezTo>
                    <a:cubicBezTo>
                      <a:pt x="297" y="3"/>
                      <a:pt x="256" y="4"/>
                      <a:pt x="215" y="10"/>
                    </a:cubicBezTo>
                    <a:cubicBezTo>
                      <a:pt x="199" y="12"/>
                      <a:pt x="200" y="24"/>
                      <a:pt x="189" y="31"/>
                    </a:cubicBezTo>
                    <a:cubicBezTo>
                      <a:pt x="152" y="57"/>
                      <a:pt x="105" y="77"/>
                      <a:pt x="81" y="118"/>
                    </a:cubicBezTo>
                    <a:cubicBezTo>
                      <a:pt x="69" y="139"/>
                      <a:pt x="58" y="158"/>
                      <a:pt x="40" y="174"/>
                    </a:cubicBezTo>
                    <a:cubicBezTo>
                      <a:pt x="16" y="224"/>
                      <a:pt x="42" y="163"/>
                      <a:pt x="25" y="267"/>
                    </a:cubicBezTo>
                    <a:cubicBezTo>
                      <a:pt x="23" y="280"/>
                      <a:pt x="14" y="291"/>
                      <a:pt x="10" y="303"/>
                    </a:cubicBezTo>
                    <a:cubicBezTo>
                      <a:pt x="5" y="343"/>
                      <a:pt x="0" y="362"/>
                      <a:pt x="10" y="405"/>
                    </a:cubicBezTo>
                    <a:cubicBezTo>
                      <a:pt x="12" y="415"/>
                      <a:pt x="20" y="422"/>
                      <a:pt x="25" y="431"/>
                    </a:cubicBezTo>
                    <a:cubicBezTo>
                      <a:pt x="37" y="450"/>
                      <a:pt x="43" y="475"/>
                      <a:pt x="61" y="487"/>
                    </a:cubicBezTo>
                    <a:cubicBezTo>
                      <a:pt x="115" y="523"/>
                      <a:pt x="166" y="523"/>
                      <a:pt x="230" y="523"/>
                    </a:cubicBez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4" name="Freeform 7"/>
              <p:cNvSpPr>
                <a:spLocks/>
              </p:cNvSpPr>
              <p:nvPr/>
            </p:nvSpPr>
            <p:spPr bwMode="auto">
              <a:xfrm flipH="1">
                <a:off x="3258" y="1435"/>
                <a:ext cx="523" cy="374"/>
              </a:xfrm>
              <a:custGeom>
                <a:avLst/>
                <a:gdLst>
                  <a:gd name="T0" fmla="*/ 0 w 3333"/>
                  <a:gd name="T1" fmla="*/ 0 h 2009"/>
                  <a:gd name="T2" fmla="*/ 0 w 3333"/>
                  <a:gd name="T3" fmla="*/ 0 h 2009"/>
                  <a:gd name="T4" fmla="*/ 0 w 3333"/>
                  <a:gd name="T5" fmla="*/ 0 h 2009"/>
                  <a:gd name="T6" fmla="*/ 0 w 3333"/>
                  <a:gd name="T7" fmla="*/ 0 h 2009"/>
                  <a:gd name="T8" fmla="*/ 0 w 3333"/>
                  <a:gd name="T9" fmla="*/ 0 h 2009"/>
                  <a:gd name="T10" fmla="*/ 0 w 3333"/>
                  <a:gd name="T11" fmla="*/ 0 h 2009"/>
                  <a:gd name="T12" fmla="*/ 0 w 3333"/>
                  <a:gd name="T13" fmla="*/ 0 h 2009"/>
                  <a:gd name="T14" fmla="*/ 0 w 3333"/>
                  <a:gd name="T15" fmla="*/ 0 h 2009"/>
                  <a:gd name="T16" fmla="*/ 0 w 3333"/>
                  <a:gd name="T17" fmla="*/ 0 h 2009"/>
                  <a:gd name="T18" fmla="*/ 0 w 3333"/>
                  <a:gd name="T19" fmla="*/ 0 h 2009"/>
                  <a:gd name="T20" fmla="*/ 0 w 3333"/>
                  <a:gd name="T21" fmla="*/ 0 h 2009"/>
                  <a:gd name="T22" fmla="*/ 0 w 3333"/>
                  <a:gd name="T23" fmla="*/ 0 h 2009"/>
                  <a:gd name="T24" fmla="*/ 0 w 3333"/>
                  <a:gd name="T25" fmla="*/ 0 h 2009"/>
                  <a:gd name="T26" fmla="*/ 0 w 3333"/>
                  <a:gd name="T27" fmla="*/ 0 h 2009"/>
                  <a:gd name="T28" fmla="*/ 0 w 3333"/>
                  <a:gd name="T29" fmla="*/ 0 h 2009"/>
                  <a:gd name="T30" fmla="*/ 0 w 3333"/>
                  <a:gd name="T31" fmla="*/ 0 h 2009"/>
                  <a:gd name="T32" fmla="*/ 0 w 3333"/>
                  <a:gd name="T33" fmla="*/ 0 h 2009"/>
                  <a:gd name="T34" fmla="*/ 0 w 3333"/>
                  <a:gd name="T35" fmla="*/ 0 h 2009"/>
                  <a:gd name="T36" fmla="*/ 0 w 3333"/>
                  <a:gd name="T37" fmla="*/ 0 h 2009"/>
                  <a:gd name="T38" fmla="*/ 0 w 3333"/>
                  <a:gd name="T39" fmla="*/ 0 h 2009"/>
                  <a:gd name="T40" fmla="*/ 0 w 3333"/>
                  <a:gd name="T41" fmla="*/ 0 h 2009"/>
                  <a:gd name="T42" fmla="*/ 0 w 3333"/>
                  <a:gd name="T43" fmla="*/ 0 h 2009"/>
                  <a:gd name="T44" fmla="*/ 0 w 3333"/>
                  <a:gd name="T45" fmla="*/ 0 h 2009"/>
                  <a:gd name="T46" fmla="*/ 0 w 3333"/>
                  <a:gd name="T47" fmla="*/ 0 h 2009"/>
                  <a:gd name="T48" fmla="*/ 0 w 3333"/>
                  <a:gd name="T49" fmla="*/ 0 h 2009"/>
                  <a:gd name="T50" fmla="*/ 0 w 3333"/>
                  <a:gd name="T51" fmla="*/ 0 h 2009"/>
                  <a:gd name="T52" fmla="*/ 0 w 3333"/>
                  <a:gd name="T53" fmla="*/ 0 h 2009"/>
                  <a:gd name="T54" fmla="*/ 0 w 3333"/>
                  <a:gd name="T55" fmla="*/ 0 h 2009"/>
                  <a:gd name="T56" fmla="*/ 0 w 3333"/>
                  <a:gd name="T57" fmla="*/ 0 h 2009"/>
                  <a:gd name="T58" fmla="*/ 0 w 3333"/>
                  <a:gd name="T59" fmla="*/ 0 h 2009"/>
                  <a:gd name="T60" fmla="*/ 0 w 3333"/>
                  <a:gd name="T61" fmla="*/ 0 h 2009"/>
                  <a:gd name="T62" fmla="*/ 0 w 3333"/>
                  <a:gd name="T63" fmla="*/ 0 h 2009"/>
                  <a:gd name="T64" fmla="*/ 0 w 3333"/>
                  <a:gd name="T65" fmla="*/ 0 h 2009"/>
                  <a:gd name="T66" fmla="*/ 0 w 3333"/>
                  <a:gd name="T67" fmla="*/ 0 h 2009"/>
                  <a:gd name="T68" fmla="*/ 0 w 3333"/>
                  <a:gd name="T69" fmla="*/ 0 h 2009"/>
                  <a:gd name="T70" fmla="*/ 0 w 3333"/>
                  <a:gd name="T71" fmla="*/ 0 h 2009"/>
                  <a:gd name="T72" fmla="*/ 0 w 3333"/>
                  <a:gd name="T73" fmla="*/ 0 h 2009"/>
                  <a:gd name="T74" fmla="*/ 0 w 3333"/>
                  <a:gd name="T75" fmla="*/ 0 h 2009"/>
                  <a:gd name="T76" fmla="*/ 0 w 3333"/>
                  <a:gd name="T77" fmla="*/ 0 h 2009"/>
                  <a:gd name="T78" fmla="*/ 0 w 3333"/>
                  <a:gd name="T79" fmla="*/ 0 h 2009"/>
                  <a:gd name="T80" fmla="*/ 0 w 3333"/>
                  <a:gd name="T81" fmla="*/ 0 h 2009"/>
                  <a:gd name="T82" fmla="*/ 0 w 3333"/>
                  <a:gd name="T83" fmla="*/ 0 h 2009"/>
                  <a:gd name="T84" fmla="*/ 0 w 3333"/>
                  <a:gd name="T85" fmla="*/ 0 h 2009"/>
                  <a:gd name="T86" fmla="*/ 0 w 3333"/>
                  <a:gd name="T87" fmla="*/ 0 h 2009"/>
                  <a:gd name="T88" fmla="*/ 0 w 3333"/>
                  <a:gd name="T89" fmla="*/ 0 h 2009"/>
                  <a:gd name="T90" fmla="*/ 0 w 3333"/>
                  <a:gd name="T91" fmla="*/ 0 h 2009"/>
                  <a:gd name="T92" fmla="*/ 0 w 3333"/>
                  <a:gd name="T93" fmla="*/ 0 h 2009"/>
                  <a:gd name="T94" fmla="*/ 0 w 3333"/>
                  <a:gd name="T95" fmla="*/ 0 h 2009"/>
                  <a:gd name="T96" fmla="*/ 0 w 3333"/>
                  <a:gd name="T97" fmla="*/ 0 h 2009"/>
                  <a:gd name="T98" fmla="*/ 0 w 3333"/>
                  <a:gd name="T99" fmla="*/ 0 h 2009"/>
                  <a:gd name="T100" fmla="*/ 0 w 3333"/>
                  <a:gd name="T101" fmla="*/ 0 h 2009"/>
                  <a:gd name="T102" fmla="*/ 0 w 3333"/>
                  <a:gd name="T103" fmla="*/ 0 h 2009"/>
                  <a:gd name="T104" fmla="*/ 0 w 3333"/>
                  <a:gd name="T105" fmla="*/ 0 h 20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33"/>
                  <a:gd name="T160" fmla="*/ 0 h 2009"/>
                  <a:gd name="T161" fmla="*/ 3333 w 3333"/>
                  <a:gd name="T162" fmla="*/ 2009 h 20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33" h="2009">
                    <a:moveTo>
                      <a:pt x="252" y="1689"/>
                    </a:moveTo>
                    <a:cubicBezTo>
                      <a:pt x="246" y="1649"/>
                      <a:pt x="238" y="1609"/>
                      <a:pt x="226" y="1571"/>
                    </a:cubicBezTo>
                    <a:cubicBezTo>
                      <a:pt x="214" y="1535"/>
                      <a:pt x="151" y="1568"/>
                      <a:pt x="113" y="1566"/>
                    </a:cubicBezTo>
                    <a:cubicBezTo>
                      <a:pt x="75" y="1547"/>
                      <a:pt x="27" y="1566"/>
                      <a:pt x="0" y="1530"/>
                    </a:cubicBezTo>
                    <a:cubicBezTo>
                      <a:pt x="11" y="1502"/>
                      <a:pt x="18" y="1476"/>
                      <a:pt x="31" y="1448"/>
                    </a:cubicBezTo>
                    <a:cubicBezTo>
                      <a:pt x="35" y="1430"/>
                      <a:pt x="40" y="1414"/>
                      <a:pt x="47" y="1397"/>
                    </a:cubicBezTo>
                    <a:cubicBezTo>
                      <a:pt x="44" y="1326"/>
                      <a:pt x="49" y="1293"/>
                      <a:pt x="31" y="1238"/>
                    </a:cubicBezTo>
                    <a:cubicBezTo>
                      <a:pt x="37" y="1141"/>
                      <a:pt x="34" y="1015"/>
                      <a:pt x="149" y="986"/>
                    </a:cubicBezTo>
                    <a:cubicBezTo>
                      <a:pt x="161" y="968"/>
                      <a:pt x="170" y="925"/>
                      <a:pt x="170" y="925"/>
                    </a:cubicBezTo>
                    <a:cubicBezTo>
                      <a:pt x="172" y="904"/>
                      <a:pt x="172" y="884"/>
                      <a:pt x="175" y="863"/>
                    </a:cubicBezTo>
                    <a:cubicBezTo>
                      <a:pt x="176" y="856"/>
                      <a:pt x="173" y="845"/>
                      <a:pt x="180" y="843"/>
                    </a:cubicBezTo>
                    <a:cubicBezTo>
                      <a:pt x="190" y="840"/>
                      <a:pt x="211" y="853"/>
                      <a:pt x="211" y="853"/>
                    </a:cubicBezTo>
                    <a:cubicBezTo>
                      <a:pt x="256" y="845"/>
                      <a:pt x="252" y="831"/>
                      <a:pt x="262" y="791"/>
                    </a:cubicBezTo>
                    <a:cubicBezTo>
                      <a:pt x="268" y="707"/>
                      <a:pt x="253" y="695"/>
                      <a:pt x="323" y="653"/>
                    </a:cubicBezTo>
                    <a:cubicBezTo>
                      <a:pt x="339" y="632"/>
                      <a:pt x="381" y="553"/>
                      <a:pt x="395" y="540"/>
                    </a:cubicBezTo>
                    <a:cubicBezTo>
                      <a:pt x="431" y="507"/>
                      <a:pt x="456" y="459"/>
                      <a:pt x="488" y="422"/>
                    </a:cubicBezTo>
                    <a:cubicBezTo>
                      <a:pt x="530" y="373"/>
                      <a:pt x="515" y="345"/>
                      <a:pt x="575" y="314"/>
                    </a:cubicBezTo>
                    <a:cubicBezTo>
                      <a:pt x="614" y="262"/>
                      <a:pt x="671" y="237"/>
                      <a:pt x="723" y="202"/>
                    </a:cubicBezTo>
                    <a:cubicBezTo>
                      <a:pt x="743" y="163"/>
                      <a:pt x="721" y="196"/>
                      <a:pt x="759" y="166"/>
                    </a:cubicBezTo>
                    <a:cubicBezTo>
                      <a:pt x="781" y="148"/>
                      <a:pt x="796" y="123"/>
                      <a:pt x="821" y="109"/>
                    </a:cubicBezTo>
                    <a:cubicBezTo>
                      <a:pt x="834" y="101"/>
                      <a:pt x="848" y="94"/>
                      <a:pt x="862" y="89"/>
                    </a:cubicBezTo>
                    <a:cubicBezTo>
                      <a:pt x="872" y="86"/>
                      <a:pt x="893" y="79"/>
                      <a:pt x="893" y="79"/>
                    </a:cubicBezTo>
                    <a:cubicBezTo>
                      <a:pt x="924" y="56"/>
                      <a:pt x="963" y="54"/>
                      <a:pt x="1000" y="48"/>
                    </a:cubicBezTo>
                    <a:cubicBezTo>
                      <a:pt x="1135" y="0"/>
                      <a:pt x="1284" y="31"/>
                      <a:pt x="1421" y="58"/>
                    </a:cubicBezTo>
                    <a:cubicBezTo>
                      <a:pt x="1433" y="64"/>
                      <a:pt x="1446" y="66"/>
                      <a:pt x="1457" y="73"/>
                    </a:cubicBezTo>
                    <a:cubicBezTo>
                      <a:pt x="1485" y="90"/>
                      <a:pt x="1503" y="107"/>
                      <a:pt x="1539" y="114"/>
                    </a:cubicBezTo>
                    <a:cubicBezTo>
                      <a:pt x="1612" y="144"/>
                      <a:pt x="1678" y="181"/>
                      <a:pt x="1749" y="217"/>
                    </a:cubicBezTo>
                    <a:cubicBezTo>
                      <a:pt x="1787" y="236"/>
                      <a:pt x="1836" y="242"/>
                      <a:pt x="1877" y="253"/>
                    </a:cubicBezTo>
                    <a:cubicBezTo>
                      <a:pt x="1896" y="258"/>
                      <a:pt x="1916" y="260"/>
                      <a:pt x="1934" y="268"/>
                    </a:cubicBezTo>
                    <a:cubicBezTo>
                      <a:pt x="1941" y="271"/>
                      <a:pt x="1948" y="275"/>
                      <a:pt x="1954" y="279"/>
                    </a:cubicBezTo>
                    <a:cubicBezTo>
                      <a:pt x="1961" y="284"/>
                      <a:pt x="1967" y="290"/>
                      <a:pt x="1975" y="294"/>
                    </a:cubicBezTo>
                    <a:cubicBezTo>
                      <a:pt x="1990" y="301"/>
                      <a:pt x="2006" y="304"/>
                      <a:pt x="2021" y="309"/>
                    </a:cubicBezTo>
                    <a:cubicBezTo>
                      <a:pt x="2026" y="311"/>
                      <a:pt x="2036" y="314"/>
                      <a:pt x="2036" y="314"/>
                    </a:cubicBezTo>
                    <a:cubicBezTo>
                      <a:pt x="2041" y="312"/>
                      <a:pt x="2051" y="315"/>
                      <a:pt x="2052" y="309"/>
                    </a:cubicBezTo>
                    <a:cubicBezTo>
                      <a:pt x="2054" y="295"/>
                      <a:pt x="2036" y="254"/>
                      <a:pt x="2031" y="238"/>
                    </a:cubicBezTo>
                    <a:cubicBezTo>
                      <a:pt x="2037" y="196"/>
                      <a:pt x="2049" y="166"/>
                      <a:pt x="2088" y="145"/>
                    </a:cubicBezTo>
                    <a:cubicBezTo>
                      <a:pt x="2103" y="137"/>
                      <a:pt x="2108" y="134"/>
                      <a:pt x="2124" y="130"/>
                    </a:cubicBezTo>
                    <a:cubicBezTo>
                      <a:pt x="2138" y="126"/>
                      <a:pt x="2165" y="120"/>
                      <a:pt x="2165" y="120"/>
                    </a:cubicBezTo>
                    <a:cubicBezTo>
                      <a:pt x="2262" y="129"/>
                      <a:pt x="2299" y="122"/>
                      <a:pt x="2354" y="196"/>
                    </a:cubicBezTo>
                    <a:cubicBezTo>
                      <a:pt x="2362" y="221"/>
                      <a:pt x="2379" y="236"/>
                      <a:pt x="2385" y="263"/>
                    </a:cubicBezTo>
                    <a:cubicBezTo>
                      <a:pt x="2388" y="277"/>
                      <a:pt x="2385" y="294"/>
                      <a:pt x="2395" y="304"/>
                    </a:cubicBezTo>
                    <a:cubicBezTo>
                      <a:pt x="2417" y="325"/>
                      <a:pt x="2513" y="333"/>
                      <a:pt x="2539" y="335"/>
                    </a:cubicBezTo>
                    <a:cubicBezTo>
                      <a:pt x="2554" y="342"/>
                      <a:pt x="2570" y="347"/>
                      <a:pt x="2585" y="355"/>
                    </a:cubicBezTo>
                    <a:cubicBezTo>
                      <a:pt x="2610" y="368"/>
                      <a:pt x="2628" y="396"/>
                      <a:pt x="2652" y="412"/>
                    </a:cubicBezTo>
                    <a:cubicBezTo>
                      <a:pt x="2669" y="424"/>
                      <a:pt x="2701" y="438"/>
                      <a:pt x="2713" y="453"/>
                    </a:cubicBezTo>
                    <a:cubicBezTo>
                      <a:pt x="2741" y="488"/>
                      <a:pt x="2772" y="521"/>
                      <a:pt x="2816" y="535"/>
                    </a:cubicBezTo>
                    <a:cubicBezTo>
                      <a:pt x="2873" y="578"/>
                      <a:pt x="2934" y="618"/>
                      <a:pt x="2985" y="668"/>
                    </a:cubicBezTo>
                    <a:cubicBezTo>
                      <a:pt x="3005" y="687"/>
                      <a:pt x="3023" y="732"/>
                      <a:pt x="3036" y="750"/>
                    </a:cubicBezTo>
                    <a:cubicBezTo>
                      <a:pt x="3057" y="779"/>
                      <a:pt x="3067" y="783"/>
                      <a:pt x="3088" y="807"/>
                    </a:cubicBezTo>
                    <a:cubicBezTo>
                      <a:pt x="3104" y="825"/>
                      <a:pt x="3112" y="847"/>
                      <a:pt x="3124" y="868"/>
                    </a:cubicBezTo>
                    <a:cubicBezTo>
                      <a:pt x="3132" y="900"/>
                      <a:pt x="3141" y="942"/>
                      <a:pt x="3165" y="966"/>
                    </a:cubicBezTo>
                    <a:cubicBezTo>
                      <a:pt x="3199" y="1000"/>
                      <a:pt x="3173" y="958"/>
                      <a:pt x="3206" y="1007"/>
                    </a:cubicBezTo>
                    <a:cubicBezTo>
                      <a:pt x="3212" y="1016"/>
                      <a:pt x="3218" y="1035"/>
                      <a:pt x="3226" y="1043"/>
                    </a:cubicBezTo>
                    <a:cubicBezTo>
                      <a:pt x="3245" y="1062"/>
                      <a:pt x="3270" y="1068"/>
                      <a:pt x="3288" y="1089"/>
                    </a:cubicBezTo>
                    <a:cubicBezTo>
                      <a:pt x="3305" y="1108"/>
                      <a:pt x="3311" y="1134"/>
                      <a:pt x="3329" y="1150"/>
                    </a:cubicBezTo>
                    <a:cubicBezTo>
                      <a:pt x="3327" y="1179"/>
                      <a:pt x="3333" y="1260"/>
                      <a:pt x="3293" y="1273"/>
                    </a:cubicBezTo>
                    <a:cubicBezTo>
                      <a:pt x="3276" y="1329"/>
                      <a:pt x="3303" y="1247"/>
                      <a:pt x="3277" y="1304"/>
                    </a:cubicBezTo>
                    <a:cubicBezTo>
                      <a:pt x="3272" y="1314"/>
                      <a:pt x="3267" y="1335"/>
                      <a:pt x="3267" y="1335"/>
                    </a:cubicBezTo>
                    <a:cubicBezTo>
                      <a:pt x="3265" y="1361"/>
                      <a:pt x="3274" y="1389"/>
                      <a:pt x="3262" y="1412"/>
                    </a:cubicBezTo>
                    <a:cubicBezTo>
                      <a:pt x="3259" y="1418"/>
                      <a:pt x="3192" y="1426"/>
                      <a:pt x="3185" y="1427"/>
                    </a:cubicBezTo>
                    <a:cubicBezTo>
                      <a:pt x="3150" y="1442"/>
                      <a:pt x="3074" y="1463"/>
                      <a:pt x="3036" y="1468"/>
                    </a:cubicBezTo>
                    <a:cubicBezTo>
                      <a:pt x="2970" y="1488"/>
                      <a:pt x="2939" y="1481"/>
                      <a:pt x="2852" y="1484"/>
                    </a:cubicBezTo>
                    <a:cubicBezTo>
                      <a:pt x="2801" y="1490"/>
                      <a:pt x="2823" y="1485"/>
                      <a:pt x="2780" y="1499"/>
                    </a:cubicBezTo>
                    <a:cubicBezTo>
                      <a:pt x="2775" y="1501"/>
                      <a:pt x="2765" y="1504"/>
                      <a:pt x="2765" y="1504"/>
                    </a:cubicBezTo>
                    <a:cubicBezTo>
                      <a:pt x="2754" y="1512"/>
                      <a:pt x="2740" y="1516"/>
                      <a:pt x="2729" y="1525"/>
                    </a:cubicBezTo>
                    <a:cubicBezTo>
                      <a:pt x="2711" y="1540"/>
                      <a:pt x="2713" y="1563"/>
                      <a:pt x="2703" y="1581"/>
                    </a:cubicBezTo>
                    <a:cubicBezTo>
                      <a:pt x="2688" y="1609"/>
                      <a:pt x="2654" y="1629"/>
                      <a:pt x="2631" y="1648"/>
                    </a:cubicBezTo>
                    <a:cubicBezTo>
                      <a:pt x="2613" y="1663"/>
                      <a:pt x="2590" y="1675"/>
                      <a:pt x="2575" y="1694"/>
                    </a:cubicBezTo>
                    <a:cubicBezTo>
                      <a:pt x="2567" y="1704"/>
                      <a:pt x="2554" y="1725"/>
                      <a:pt x="2554" y="1725"/>
                    </a:cubicBezTo>
                    <a:cubicBezTo>
                      <a:pt x="2521" y="1825"/>
                      <a:pt x="2722" y="1805"/>
                      <a:pt x="2759" y="1807"/>
                    </a:cubicBezTo>
                    <a:cubicBezTo>
                      <a:pt x="2765" y="1808"/>
                      <a:pt x="2791" y="1812"/>
                      <a:pt x="2800" y="1817"/>
                    </a:cubicBezTo>
                    <a:cubicBezTo>
                      <a:pt x="2836" y="1838"/>
                      <a:pt x="2845" y="1886"/>
                      <a:pt x="2888" y="1899"/>
                    </a:cubicBezTo>
                    <a:cubicBezTo>
                      <a:pt x="2939" y="1981"/>
                      <a:pt x="2744" y="1939"/>
                      <a:pt x="2724" y="1940"/>
                    </a:cubicBezTo>
                    <a:cubicBezTo>
                      <a:pt x="2726" y="1945"/>
                      <a:pt x="2728" y="1951"/>
                      <a:pt x="2729" y="1956"/>
                    </a:cubicBezTo>
                    <a:cubicBezTo>
                      <a:pt x="2731" y="1963"/>
                      <a:pt x="2732" y="1969"/>
                      <a:pt x="2734" y="1976"/>
                    </a:cubicBezTo>
                    <a:cubicBezTo>
                      <a:pt x="2737" y="1986"/>
                      <a:pt x="2755" y="2009"/>
                      <a:pt x="2744" y="2007"/>
                    </a:cubicBezTo>
                    <a:cubicBezTo>
                      <a:pt x="2695" y="1998"/>
                      <a:pt x="2650" y="1988"/>
                      <a:pt x="2600" y="1981"/>
                    </a:cubicBezTo>
                    <a:cubicBezTo>
                      <a:pt x="2595" y="1979"/>
                      <a:pt x="2590" y="1978"/>
                      <a:pt x="2585" y="1976"/>
                    </a:cubicBezTo>
                    <a:cubicBezTo>
                      <a:pt x="2578" y="1973"/>
                      <a:pt x="2572" y="1969"/>
                      <a:pt x="2565" y="1966"/>
                    </a:cubicBezTo>
                    <a:cubicBezTo>
                      <a:pt x="2555" y="1962"/>
                      <a:pt x="2534" y="1956"/>
                      <a:pt x="2534" y="1956"/>
                    </a:cubicBezTo>
                    <a:cubicBezTo>
                      <a:pt x="2488" y="1910"/>
                      <a:pt x="2437" y="1900"/>
                      <a:pt x="2375" y="1879"/>
                    </a:cubicBezTo>
                    <a:cubicBezTo>
                      <a:pt x="2350" y="1883"/>
                      <a:pt x="2327" y="1886"/>
                      <a:pt x="2303" y="1894"/>
                    </a:cubicBezTo>
                    <a:cubicBezTo>
                      <a:pt x="2126" y="1892"/>
                      <a:pt x="1974" y="1895"/>
                      <a:pt x="1806" y="1874"/>
                    </a:cubicBezTo>
                    <a:cubicBezTo>
                      <a:pt x="1788" y="1865"/>
                      <a:pt x="1774" y="1856"/>
                      <a:pt x="1759" y="1843"/>
                    </a:cubicBezTo>
                    <a:cubicBezTo>
                      <a:pt x="1747" y="1806"/>
                      <a:pt x="1755" y="1821"/>
                      <a:pt x="1739" y="1797"/>
                    </a:cubicBezTo>
                    <a:cubicBezTo>
                      <a:pt x="1732" y="1685"/>
                      <a:pt x="1733" y="1606"/>
                      <a:pt x="1780" y="1509"/>
                    </a:cubicBezTo>
                    <a:cubicBezTo>
                      <a:pt x="1790" y="1489"/>
                      <a:pt x="1794" y="1464"/>
                      <a:pt x="1811" y="1448"/>
                    </a:cubicBezTo>
                    <a:cubicBezTo>
                      <a:pt x="1829" y="1430"/>
                      <a:pt x="1858" y="1433"/>
                      <a:pt x="1882" y="1427"/>
                    </a:cubicBezTo>
                    <a:cubicBezTo>
                      <a:pt x="1849" y="1420"/>
                      <a:pt x="1819" y="1418"/>
                      <a:pt x="1790" y="1438"/>
                    </a:cubicBezTo>
                    <a:cubicBezTo>
                      <a:pt x="1782" y="1458"/>
                      <a:pt x="1777" y="1478"/>
                      <a:pt x="1770" y="1499"/>
                    </a:cubicBezTo>
                    <a:cubicBezTo>
                      <a:pt x="1763" y="1540"/>
                      <a:pt x="1761" y="1581"/>
                      <a:pt x="1754" y="1622"/>
                    </a:cubicBezTo>
                    <a:cubicBezTo>
                      <a:pt x="1749" y="1715"/>
                      <a:pt x="1744" y="1735"/>
                      <a:pt x="1749" y="1833"/>
                    </a:cubicBezTo>
                    <a:cubicBezTo>
                      <a:pt x="1746" y="1852"/>
                      <a:pt x="1757" y="1883"/>
                      <a:pt x="1739" y="1889"/>
                    </a:cubicBezTo>
                    <a:cubicBezTo>
                      <a:pt x="1724" y="1894"/>
                      <a:pt x="1577" y="1882"/>
                      <a:pt x="1534" y="1879"/>
                    </a:cubicBezTo>
                    <a:cubicBezTo>
                      <a:pt x="1510" y="1875"/>
                      <a:pt x="1486" y="1871"/>
                      <a:pt x="1462" y="1868"/>
                    </a:cubicBezTo>
                    <a:cubicBezTo>
                      <a:pt x="1435" y="1865"/>
                      <a:pt x="1407" y="1867"/>
                      <a:pt x="1380" y="1863"/>
                    </a:cubicBezTo>
                    <a:cubicBezTo>
                      <a:pt x="1318" y="1855"/>
                      <a:pt x="1261" y="1822"/>
                      <a:pt x="1200" y="1812"/>
                    </a:cubicBezTo>
                    <a:cubicBezTo>
                      <a:pt x="1152" y="1814"/>
                      <a:pt x="1104" y="1813"/>
                      <a:pt x="1057" y="1817"/>
                    </a:cubicBezTo>
                    <a:cubicBezTo>
                      <a:pt x="1038" y="1819"/>
                      <a:pt x="1006" y="1835"/>
                      <a:pt x="985" y="1838"/>
                    </a:cubicBezTo>
                    <a:cubicBezTo>
                      <a:pt x="934" y="1863"/>
                      <a:pt x="876" y="1837"/>
                      <a:pt x="826" y="1822"/>
                    </a:cubicBezTo>
                    <a:cubicBezTo>
                      <a:pt x="791" y="1799"/>
                      <a:pt x="807" y="1806"/>
                      <a:pt x="780" y="1797"/>
                    </a:cubicBezTo>
                    <a:cubicBezTo>
                      <a:pt x="764" y="1785"/>
                      <a:pt x="748" y="1777"/>
                      <a:pt x="729" y="1771"/>
                    </a:cubicBezTo>
                    <a:cubicBezTo>
                      <a:pt x="688" y="1716"/>
                      <a:pt x="667" y="1721"/>
                      <a:pt x="595" y="1709"/>
                    </a:cubicBezTo>
                    <a:cubicBezTo>
                      <a:pt x="481" y="1690"/>
                      <a:pt x="475" y="1687"/>
                      <a:pt x="313" y="1679"/>
                    </a:cubicBezTo>
                    <a:cubicBezTo>
                      <a:pt x="275" y="1662"/>
                      <a:pt x="259" y="1629"/>
                      <a:pt x="226" y="1607"/>
                    </a:cubicBezTo>
                    <a:cubicBezTo>
                      <a:pt x="216" y="1591"/>
                      <a:pt x="207" y="1588"/>
                      <a:pt x="195" y="157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5" name="Freeform 8"/>
              <p:cNvSpPr>
                <a:spLocks/>
              </p:cNvSpPr>
              <p:nvPr/>
            </p:nvSpPr>
            <p:spPr bwMode="auto">
              <a:xfrm flipH="1">
                <a:off x="3644" y="1735"/>
                <a:ext cx="102" cy="73"/>
              </a:xfrm>
              <a:custGeom>
                <a:avLst/>
                <a:gdLst>
                  <a:gd name="T0" fmla="*/ 0 w 651"/>
                  <a:gd name="T1" fmla="*/ 0 h 392"/>
                  <a:gd name="T2" fmla="*/ 0 w 651"/>
                  <a:gd name="T3" fmla="*/ 0 h 392"/>
                  <a:gd name="T4" fmla="*/ 0 w 651"/>
                  <a:gd name="T5" fmla="*/ 0 h 392"/>
                  <a:gd name="T6" fmla="*/ 0 w 651"/>
                  <a:gd name="T7" fmla="*/ 0 h 392"/>
                  <a:gd name="T8" fmla="*/ 0 w 651"/>
                  <a:gd name="T9" fmla="*/ 0 h 392"/>
                  <a:gd name="T10" fmla="*/ 0 w 651"/>
                  <a:gd name="T11" fmla="*/ 0 h 392"/>
                  <a:gd name="T12" fmla="*/ 0 w 651"/>
                  <a:gd name="T13" fmla="*/ 0 h 392"/>
                  <a:gd name="T14" fmla="*/ 0 w 651"/>
                  <a:gd name="T15" fmla="*/ 0 h 392"/>
                  <a:gd name="T16" fmla="*/ 0 w 651"/>
                  <a:gd name="T17" fmla="*/ 0 h 392"/>
                  <a:gd name="T18" fmla="*/ 0 w 651"/>
                  <a:gd name="T19" fmla="*/ 0 h 392"/>
                  <a:gd name="T20" fmla="*/ 0 w 651"/>
                  <a:gd name="T21" fmla="*/ 0 h 392"/>
                  <a:gd name="T22" fmla="*/ 0 w 651"/>
                  <a:gd name="T23" fmla="*/ 0 h 392"/>
                  <a:gd name="T24" fmla="*/ 0 w 651"/>
                  <a:gd name="T25" fmla="*/ 0 h 392"/>
                  <a:gd name="T26" fmla="*/ 0 w 651"/>
                  <a:gd name="T27" fmla="*/ 0 h 392"/>
                  <a:gd name="T28" fmla="*/ 0 w 651"/>
                  <a:gd name="T29" fmla="*/ 0 h 392"/>
                  <a:gd name="T30" fmla="*/ 0 w 651"/>
                  <a:gd name="T31" fmla="*/ 0 h 392"/>
                  <a:gd name="T32" fmla="*/ 0 w 651"/>
                  <a:gd name="T33" fmla="*/ 0 h 392"/>
                  <a:gd name="T34" fmla="*/ 0 w 651"/>
                  <a:gd name="T35" fmla="*/ 0 h 392"/>
                  <a:gd name="T36" fmla="*/ 0 w 651"/>
                  <a:gd name="T37" fmla="*/ 0 h 392"/>
                  <a:gd name="T38" fmla="*/ 0 w 651"/>
                  <a:gd name="T39" fmla="*/ 0 h 392"/>
                  <a:gd name="T40" fmla="*/ 0 w 651"/>
                  <a:gd name="T41" fmla="*/ 0 h 392"/>
                  <a:gd name="T42" fmla="*/ 0 w 651"/>
                  <a:gd name="T43" fmla="*/ 0 h 392"/>
                  <a:gd name="T44" fmla="*/ 0 w 651"/>
                  <a:gd name="T45" fmla="*/ 0 h 392"/>
                  <a:gd name="T46" fmla="*/ 0 w 651"/>
                  <a:gd name="T47" fmla="*/ 0 h 392"/>
                  <a:gd name="T48" fmla="*/ 0 w 651"/>
                  <a:gd name="T49" fmla="*/ 0 h 392"/>
                  <a:gd name="T50" fmla="*/ 0 w 651"/>
                  <a:gd name="T51" fmla="*/ 0 h 392"/>
                  <a:gd name="T52" fmla="*/ 0 w 651"/>
                  <a:gd name="T53" fmla="*/ 0 h 392"/>
                  <a:gd name="T54" fmla="*/ 0 w 651"/>
                  <a:gd name="T55" fmla="*/ 0 h 392"/>
                  <a:gd name="T56" fmla="*/ 0 w 651"/>
                  <a:gd name="T57" fmla="*/ 0 h 392"/>
                  <a:gd name="T58" fmla="*/ 0 w 651"/>
                  <a:gd name="T59" fmla="*/ 0 h 392"/>
                  <a:gd name="T60" fmla="*/ 0 w 651"/>
                  <a:gd name="T61" fmla="*/ 0 h 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1"/>
                  <a:gd name="T94" fmla="*/ 0 h 392"/>
                  <a:gd name="T95" fmla="*/ 651 w 651"/>
                  <a:gd name="T96" fmla="*/ 392 h 3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1" h="392">
                    <a:moveTo>
                      <a:pt x="66" y="84"/>
                    </a:moveTo>
                    <a:cubicBezTo>
                      <a:pt x="113" y="93"/>
                      <a:pt x="135" y="130"/>
                      <a:pt x="174" y="156"/>
                    </a:cubicBezTo>
                    <a:cubicBezTo>
                      <a:pt x="186" y="192"/>
                      <a:pt x="180" y="177"/>
                      <a:pt x="190" y="202"/>
                    </a:cubicBezTo>
                    <a:cubicBezTo>
                      <a:pt x="192" y="234"/>
                      <a:pt x="191" y="267"/>
                      <a:pt x="195" y="299"/>
                    </a:cubicBezTo>
                    <a:cubicBezTo>
                      <a:pt x="196" y="310"/>
                      <a:pt x="205" y="330"/>
                      <a:pt x="205" y="330"/>
                    </a:cubicBezTo>
                    <a:cubicBezTo>
                      <a:pt x="224" y="328"/>
                      <a:pt x="243" y="330"/>
                      <a:pt x="261" y="325"/>
                    </a:cubicBezTo>
                    <a:cubicBezTo>
                      <a:pt x="280" y="319"/>
                      <a:pt x="282" y="269"/>
                      <a:pt x="282" y="269"/>
                    </a:cubicBezTo>
                    <a:cubicBezTo>
                      <a:pt x="277" y="219"/>
                      <a:pt x="272" y="196"/>
                      <a:pt x="277" y="146"/>
                    </a:cubicBezTo>
                    <a:cubicBezTo>
                      <a:pt x="309" y="151"/>
                      <a:pt x="311" y="151"/>
                      <a:pt x="328" y="176"/>
                    </a:cubicBezTo>
                    <a:cubicBezTo>
                      <a:pt x="339" y="210"/>
                      <a:pt x="376" y="237"/>
                      <a:pt x="400" y="264"/>
                    </a:cubicBezTo>
                    <a:cubicBezTo>
                      <a:pt x="406" y="292"/>
                      <a:pt x="409" y="310"/>
                      <a:pt x="431" y="330"/>
                    </a:cubicBezTo>
                    <a:cubicBezTo>
                      <a:pt x="439" y="362"/>
                      <a:pt x="442" y="376"/>
                      <a:pt x="472" y="392"/>
                    </a:cubicBezTo>
                    <a:cubicBezTo>
                      <a:pt x="520" y="376"/>
                      <a:pt x="502" y="284"/>
                      <a:pt x="482" y="248"/>
                    </a:cubicBezTo>
                    <a:cubicBezTo>
                      <a:pt x="474" y="234"/>
                      <a:pt x="465" y="221"/>
                      <a:pt x="456" y="207"/>
                    </a:cubicBezTo>
                    <a:cubicBezTo>
                      <a:pt x="453" y="202"/>
                      <a:pt x="446" y="192"/>
                      <a:pt x="446" y="192"/>
                    </a:cubicBezTo>
                    <a:cubicBezTo>
                      <a:pt x="472" y="185"/>
                      <a:pt x="487" y="189"/>
                      <a:pt x="502" y="212"/>
                    </a:cubicBezTo>
                    <a:cubicBezTo>
                      <a:pt x="508" y="270"/>
                      <a:pt x="517" y="315"/>
                      <a:pt x="579" y="330"/>
                    </a:cubicBezTo>
                    <a:cubicBezTo>
                      <a:pt x="651" y="318"/>
                      <a:pt x="615" y="335"/>
                      <a:pt x="605" y="197"/>
                    </a:cubicBezTo>
                    <a:cubicBezTo>
                      <a:pt x="603" y="170"/>
                      <a:pt x="565" y="158"/>
                      <a:pt x="543" y="151"/>
                    </a:cubicBezTo>
                    <a:cubicBezTo>
                      <a:pt x="491" y="136"/>
                      <a:pt x="436" y="126"/>
                      <a:pt x="384" y="110"/>
                    </a:cubicBezTo>
                    <a:cubicBezTo>
                      <a:pt x="359" y="83"/>
                      <a:pt x="375" y="97"/>
                      <a:pt x="328" y="74"/>
                    </a:cubicBezTo>
                    <a:cubicBezTo>
                      <a:pt x="321" y="71"/>
                      <a:pt x="307" y="64"/>
                      <a:pt x="307" y="64"/>
                    </a:cubicBezTo>
                    <a:cubicBezTo>
                      <a:pt x="293" y="49"/>
                      <a:pt x="281" y="48"/>
                      <a:pt x="261" y="43"/>
                    </a:cubicBezTo>
                    <a:cubicBezTo>
                      <a:pt x="229" y="45"/>
                      <a:pt x="163" y="49"/>
                      <a:pt x="128" y="53"/>
                    </a:cubicBezTo>
                    <a:cubicBezTo>
                      <a:pt x="107" y="56"/>
                      <a:pt x="66" y="69"/>
                      <a:pt x="66" y="69"/>
                    </a:cubicBezTo>
                    <a:cubicBezTo>
                      <a:pt x="23" y="55"/>
                      <a:pt x="40" y="27"/>
                      <a:pt x="20" y="7"/>
                    </a:cubicBezTo>
                    <a:cubicBezTo>
                      <a:pt x="16" y="3"/>
                      <a:pt x="0" y="0"/>
                      <a:pt x="5" y="2"/>
                    </a:cubicBezTo>
                    <a:cubicBezTo>
                      <a:pt x="13" y="6"/>
                      <a:pt x="22" y="9"/>
                      <a:pt x="31" y="12"/>
                    </a:cubicBezTo>
                    <a:cubicBezTo>
                      <a:pt x="31" y="13"/>
                      <a:pt x="55" y="93"/>
                      <a:pt x="56" y="94"/>
                    </a:cubicBezTo>
                    <a:cubicBezTo>
                      <a:pt x="60" y="98"/>
                      <a:pt x="68" y="103"/>
                      <a:pt x="72" y="99"/>
                    </a:cubicBezTo>
                    <a:cubicBezTo>
                      <a:pt x="76" y="95"/>
                      <a:pt x="68" y="89"/>
                      <a:pt x="66" y="84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6" name="Freeform 9"/>
              <p:cNvSpPr>
                <a:spLocks/>
              </p:cNvSpPr>
              <p:nvPr/>
            </p:nvSpPr>
            <p:spPr bwMode="auto">
              <a:xfrm flipH="1">
                <a:off x="3308" y="1607"/>
                <a:ext cx="25" cy="27"/>
              </a:xfrm>
              <a:custGeom>
                <a:avLst/>
                <a:gdLst>
                  <a:gd name="T0" fmla="*/ 0 w 163"/>
                  <a:gd name="T1" fmla="*/ 0 h 171"/>
                  <a:gd name="T2" fmla="*/ 0 w 163"/>
                  <a:gd name="T3" fmla="*/ 0 h 171"/>
                  <a:gd name="T4" fmla="*/ 0 w 163"/>
                  <a:gd name="T5" fmla="*/ 0 h 171"/>
                  <a:gd name="T6" fmla="*/ 0 w 163"/>
                  <a:gd name="T7" fmla="*/ 0 h 171"/>
                  <a:gd name="T8" fmla="*/ 0 w 163"/>
                  <a:gd name="T9" fmla="*/ 0 h 171"/>
                  <a:gd name="T10" fmla="*/ 0 w 163"/>
                  <a:gd name="T11" fmla="*/ 0 h 171"/>
                  <a:gd name="T12" fmla="*/ 0 w 163"/>
                  <a:gd name="T13" fmla="*/ 0 h 171"/>
                  <a:gd name="T14" fmla="*/ 0 w 163"/>
                  <a:gd name="T15" fmla="*/ 0 h 171"/>
                  <a:gd name="T16" fmla="*/ 0 w 163"/>
                  <a:gd name="T17" fmla="*/ 0 h 171"/>
                  <a:gd name="T18" fmla="*/ 0 w 163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3"/>
                  <a:gd name="T31" fmla="*/ 0 h 171"/>
                  <a:gd name="T32" fmla="*/ 163 w 163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3" h="171">
                    <a:moveTo>
                      <a:pt x="146" y="48"/>
                    </a:moveTo>
                    <a:cubicBezTo>
                      <a:pt x="119" y="39"/>
                      <a:pt x="134" y="47"/>
                      <a:pt x="111" y="12"/>
                    </a:cubicBezTo>
                    <a:cubicBezTo>
                      <a:pt x="103" y="0"/>
                      <a:pt x="83" y="6"/>
                      <a:pt x="70" y="2"/>
                    </a:cubicBezTo>
                    <a:cubicBezTo>
                      <a:pt x="66" y="5"/>
                      <a:pt x="63" y="9"/>
                      <a:pt x="59" y="12"/>
                    </a:cubicBezTo>
                    <a:cubicBezTo>
                      <a:pt x="53" y="16"/>
                      <a:pt x="45" y="18"/>
                      <a:pt x="39" y="23"/>
                    </a:cubicBezTo>
                    <a:cubicBezTo>
                      <a:pt x="31" y="30"/>
                      <a:pt x="26" y="41"/>
                      <a:pt x="18" y="48"/>
                    </a:cubicBezTo>
                    <a:cubicBezTo>
                      <a:pt x="20" y="84"/>
                      <a:pt x="0" y="134"/>
                      <a:pt x="29" y="156"/>
                    </a:cubicBezTo>
                    <a:cubicBezTo>
                      <a:pt x="43" y="167"/>
                      <a:pt x="80" y="171"/>
                      <a:pt x="80" y="171"/>
                    </a:cubicBezTo>
                    <a:cubicBezTo>
                      <a:pt x="118" y="166"/>
                      <a:pt x="122" y="165"/>
                      <a:pt x="141" y="135"/>
                    </a:cubicBezTo>
                    <a:cubicBezTo>
                      <a:pt x="146" y="69"/>
                      <a:pt x="163" y="62"/>
                      <a:pt x="116" y="38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7" name="Freeform 10"/>
              <p:cNvSpPr>
                <a:spLocks/>
              </p:cNvSpPr>
              <p:nvPr/>
            </p:nvSpPr>
            <p:spPr bwMode="auto">
              <a:xfrm flipH="1">
                <a:off x="3375" y="1549"/>
                <a:ext cx="95" cy="104"/>
              </a:xfrm>
              <a:custGeom>
                <a:avLst/>
                <a:gdLst>
                  <a:gd name="T0" fmla="*/ 0 w 603"/>
                  <a:gd name="T1" fmla="*/ 0 h 556"/>
                  <a:gd name="T2" fmla="*/ 0 w 603"/>
                  <a:gd name="T3" fmla="*/ 0 h 556"/>
                  <a:gd name="T4" fmla="*/ 0 w 603"/>
                  <a:gd name="T5" fmla="*/ 0 h 556"/>
                  <a:gd name="T6" fmla="*/ 0 w 603"/>
                  <a:gd name="T7" fmla="*/ 0 h 556"/>
                  <a:gd name="T8" fmla="*/ 0 w 603"/>
                  <a:gd name="T9" fmla="*/ 0 h 556"/>
                  <a:gd name="T10" fmla="*/ 0 w 603"/>
                  <a:gd name="T11" fmla="*/ 0 h 556"/>
                  <a:gd name="T12" fmla="*/ 0 w 603"/>
                  <a:gd name="T13" fmla="*/ 0 h 556"/>
                  <a:gd name="T14" fmla="*/ 0 w 603"/>
                  <a:gd name="T15" fmla="*/ 0 h 556"/>
                  <a:gd name="T16" fmla="*/ 0 w 603"/>
                  <a:gd name="T17" fmla="*/ 0 h 556"/>
                  <a:gd name="T18" fmla="*/ 0 w 603"/>
                  <a:gd name="T19" fmla="*/ 0 h 556"/>
                  <a:gd name="T20" fmla="*/ 0 w 603"/>
                  <a:gd name="T21" fmla="*/ 0 h 556"/>
                  <a:gd name="T22" fmla="*/ 0 w 603"/>
                  <a:gd name="T23" fmla="*/ 0 h 556"/>
                  <a:gd name="T24" fmla="*/ 0 w 603"/>
                  <a:gd name="T25" fmla="*/ 0 h 556"/>
                  <a:gd name="T26" fmla="*/ 0 w 603"/>
                  <a:gd name="T27" fmla="*/ 0 h 556"/>
                  <a:gd name="T28" fmla="*/ 0 w 603"/>
                  <a:gd name="T29" fmla="*/ 0 h 556"/>
                  <a:gd name="T30" fmla="*/ 0 w 603"/>
                  <a:gd name="T31" fmla="*/ 0 h 556"/>
                  <a:gd name="T32" fmla="*/ 0 w 603"/>
                  <a:gd name="T33" fmla="*/ 0 h 556"/>
                  <a:gd name="T34" fmla="*/ 0 w 603"/>
                  <a:gd name="T35" fmla="*/ 0 h 556"/>
                  <a:gd name="T36" fmla="*/ 0 w 603"/>
                  <a:gd name="T37" fmla="*/ 0 h 556"/>
                  <a:gd name="T38" fmla="*/ 0 w 603"/>
                  <a:gd name="T39" fmla="*/ 0 h 556"/>
                  <a:gd name="T40" fmla="*/ 0 w 603"/>
                  <a:gd name="T41" fmla="*/ 0 h 556"/>
                  <a:gd name="T42" fmla="*/ 0 w 603"/>
                  <a:gd name="T43" fmla="*/ 0 h 556"/>
                  <a:gd name="T44" fmla="*/ 0 w 603"/>
                  <a:gd name="T45" fmla="*/ 0 h 556"/>
                  <a:gd name="T46" fmla="*/ 0 w 603"/>
                  <a:gd name="T47" fmla="*/ 0 h 556"/>
                  <a:gd name="T48" fmla="*/ 0 w 603"/>
                  <a:gd name="T49" fmla="*/ 0 h 5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3"/>
                  <a:gd name="T76" fmla="*/ 0 h 556"/>
                  <a:gd name="T77" fmla="*/ 603 w 603"/>
                  <a:gd name="T78" fmla="*/ 556 h 5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3" h="556">
                    <a:moveTo>
                      <a:pt x="583" y="187"/>
                    </a:moveTo>
                    <a:cubicBezTo>
                      <a:pt x="579" y="157"/>
                      <a:pt x="579" y="130"/>
                      <a:pt x="562" y="105"/>
                    </a:cubicBezTo>
                    <a:cubicBezTo>
                      <a:pt x="552" y="73"/>
                      <a:pt x="561" y="92"/>
                      <a:pt x="516" y="58"/>
                    </a:cubicBezTo>
                    <a:cubicBezTo>
                      <a:pt x="506" y="50"/>
                      <a:pt x="477" y="23"/>
                      <a:pt x="465" y="17"/>
                    </a:cubicBezTo>
                    <a:cubicBezTo>
                      <a:pt x="429" y="0"/>
                      <a:pt x="335" y="3"/>
                      <a:pt x="316" y="2"/>
                    </a:cubicBezTo>
                    <a:cubicBezTo>
                      <a:pt x="208" y="6"/>
                      <a:pt x="208" y="2"/>
                      <a:pt x="136" y="23"/>
                    </a:cubicBezTo>
                    <a:cubicBezTo>
                      <a:pt x="107" y="40"/>
                      <a:pt x="81" y="63"/>
                      <a:pt x="59" y="89"/>
                    </a:cubicBezTo>
                    <a:cubicBezTo>
                      <a:pt x="48" y="102"/>
                      <a:pt x="29" y="130"/>
                      <a:pt x="29" y="130"/>
                    </a:cubicBezTo>
                    <a:cubicBezTo>
                      <a:pt x="12" y="253"/>
                      <a:pt x="0" y="447"/>
                      <a:pt x="131" y="520"/>
                    </a:cubicBezTo>
                    <a:cubicBezTo>
                      <a:pt x="177" y="545"/>
                      <a:pt x="225" y="546"/>
                      <a:pt x="275" y="556"/>
                    </a:cubicBezTo>
                    <a:cubicBezTo>
                      <a:pt x="289" y="554"/>
                      <a:pt x="302" y="552"/>
                      <a:pt x="316" y="551"/>
                    </a:cubicBezTo>
                    <a:cubicBezTo>
                      <a:pt x="342" y="549"/>
                      <a:pt x="367" y="549"/>
                      <a:pt x="393" y="546"/>
                    </a:cubicBezTo>
                    <a:cubicBezTo>
                      <a:pt x="427" y="542"/>
                      <a:pt x="449" y="516"/>
                      <a:pt x="475" y="499"/>
                    </a:cubicBezTo>
                    <a:cubicBezTo>
                      <a:pt x="486" y="492"/>
                      <a:pt x="499" y="490"/>
                      <a:pt x="511" y="484"/>
                    </a:cubicBezTo>
                    <a:cubicBezTo>
                      <a:pt x="521" y="469"/>
                      <a:pt x="530" y="460"/>
                      <a:pt x="536" y="443"/>
                    </a:cubicBezTo>
                    <a:cubicBezTo>
                      <a:pt x="528" y="386"/>
                      <a:pt x="508" y="355"/>
                      <a:pt x="459" y="325"/>
                    </a:cubicBezTo>
                    <a:cubicBezTo>
                      <a:pt x="443" y="300"/>
                      <a:pt x="428" y="281"/>
                      <a:pt x="418" y="253"/>
                    </a:cubicBezTo>
                    <a:cubicBezTo>
                      <a:pt x="414" y="243"/>
                      <a:pt x="408" y="223"/>
                      <a:pt x="408" y="223"/>
                    </a:cubicBezTo>
                    <a:cubicBezTo>
                      <a:pt x="410" y="207"/>
                      <a:pt x="400" y="185"/>
                      <a:pt x="413" y="176"/>
                    </a:cubicBezTo>
                    <a:cubicBezTo>
                      <a:pt x="440" y="156"/>
                      <a:pt x="501" y="205"/>
                      <a:pt x="526" y="223"/>
                    </a:cubicBezTo>
                    <a:cubicBezTo>
                      <a:pt x="530" y="235"/>
                      <a:pt x="530" y="247"/>
                      <a:pt x="536" y="258"/>
                    </a:cubicBezTo>
                    <a:cubicBezTo>
                      <a:pt x="542" y="269"/>
                      <a:pt x="557" y="289"/>
                      <a:pt x="557" y="289"/>
                    </a:cubicBezTo>
                    <a:cubicBezTo>
                      <a:pt x="560" y="247"/>
                      <a:pt x="551" y="233"/>
                      <a:pt x="572" y="207"/>
                    </a:cubicBezTo>
                    <a:cubicBezTo>
                      <a:pt x="583" y="194"/>
                      <a:pt x="603" y="166"/>
                      <a:pt x="603" y="166"/>
                    </a:cubicBezTo>
                    <a:cubicBezTo>
                      <a:pt x="596" y="161"/>
                      <a:pt x="583" y="151"/>
                      <a:pt x="583" y="151"/>
                    </a:cubicBez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DDDDDD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8" name="Freeform 11"/>
              <p:cNvSpPr>
                <a:spLocks/>
              </p:cNvSpPr>
              <p:nvPr/>
            </p:nvSpPr>
            <p:spPr bwMode="auto">
              <a:xfrm flipH="1">
                <a:off x="3383" y="1561"/>
                <a:ext cx="47" cy="62"/>
              </a:xfrm>
              <a:custGeom>
                <a:avLst/>
                <a:gdLst>
                  <a:gd name="T0" fmla="*/ 0 w 301"/>
                  <a:gd name="T1" fmla="*/ 0 h 335"/>
                  <a:gd name="T2" fmla="*/ 0 w 301"/>
                  <a:gd name="T3" fmla="*/ 0 h 335"/>
                  <a:gd name="T4" fmla="*/ 0 w 301"/>
                  <a:gd name="T5" fmla="*/ 0 h 335"/>
                  <a:gd name="T6" fmla="*/ 0 w 301"/>
                  <a:gd name="T7" fmla="*/ 0 h 335"/>
                  <a:gd name="T8" fmla="*/ 0 w 301"/>
                  <a:gd name="T9" fmla="*/ 0 h 335"/>
                  <a:gd name="T10" fmla="*/ 0 w 301"/>
                  <a:gd name="T11" fmla="*/ 0 h 335"/>
                  <a:gd name="T12" fmla="*/ 0 w 301"/>
                  <a:gd name="T13" fmla="*/ 0 h 335"/>
                  <a:gd name="T14" fmla="*/ 0 w 301"/>
                  <a:gd name="T15" fmla="*/ 0 h 335"/>
                  <a:gd name="T16" fmla="*/ 0 w 301"/>
                  <a:gd name="T17" fmla="*/ 0 h 335"/>
                  <a:gd name="T18" fmla="*/ 0 w 301"/>
                  <a:gd name="T19" fmla="*/ 0 h 335"/>
                  <a:gd name="T20" fmla="*/ 0 w 301"/>
                  <a:gd name="T21" fmla="*/ 0 h 335"/>
                  <a:gd name="T22" fmla="*/ 0 w 301"/>
                  <a:gd name="T23" fmla="*/ 0 h 335"/>
                  <a:gd name="T24" fmla="*/ 0 w 301"/>
                  <a:gd name="T25" fmla="*/ 0 h 335"/>
                  <a:gd name="T26" fmla="*/ 0 w 301"/>
                  <a:gd name="T27" fmla="*/ 0 h 335"/>
                  <a:gd name="T28" fmla="*/ 0 w 301"/>
                  <a:gd name="T29" fmla="*/ 0 h 335"/>
                  <a:gd name="T30" fmla="*/ 0 w 301"/>
                  <a:gd name="T31" fmla="*/ 0 h 335"/>
                  <a:gd name="T32" fmla="*/ 0 w 301"/>
                  <a:gd name="T33" fmla="*/ 0 h 335"/>
                  <a:gd name="T34" fmla="*/ 0 w 301"/>
                  <a:gd name="T35" fmla="*/ 0 h 335"/>
                  <a:gd name="T36" fmla="*/ 0 w 301"/>
                  <a:gd name="T37" fmla="*/ 0 h 3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35"/>
                  <a:gd name="T59" fmla="*/ 301 w 301"/>
                  <a:gd name="T60" fmla="*/ 335 h 3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35">
                    <a:moveTo>
                      <a:pt x="221" y="324"/>
                    </a:moveTo>
                    <a:cubicBezTo>
                      <a:pt x="196" y="299"/>
                      <a:pt x="188" y="263"/>
                      <a:pt x="154" y="252"/>
                    </a:cubicBezTo>
                    <a:cubicBezTo>
                      <a:pt x="137" y="241"/>
                      <a:pt x="98" y="226"/>
                      <a:pt x="98" y="226"/>
                    </a:cubicBezTo>
                    <a:cubicBezTo>
                      <a:pt x="80" y="209"/>
                      <a:pt x="65" y="192"/>
                      <a:pt x="41" y="185"/>
                    </a:cubicBezTo>
                    <a:cubicBezTo>
                      <a:pt x="18" y="154"/>
                      <a:pt x="12" y="119"/>
                      <a:pt x="0" y="83"/>
                    </a:cubicBezTo>
                    <a:cubicBezTo>
                      <a:pt x="10" y="42"/>
                      <a:pt x="39" y="34"/>
                      <a:pt x="77" y="21"/>
                    </a:cubicBezTo>
                    <a:cubicBezTo>
                      <a:pt x="100" y="0"/>
                      <a:pt x="135" y="4"/>
                      <a:pt x="164" y="1"/>
                    </a:cubicBezTo>
                    <a:cubicBezTo>
                      <a:pt x="220" y="12"/>
                      <a:pt x="226" y="71"/>
                      <a:pt x="277" y="88"/>
                    </a:cubicBezTo>
                    <a:cubicBezTo>
                      <a:pt x="285" y="112"/>
                      <a:pt x="290" y="136"/>
                      <a:pt x="298" y="160"/>
                    </a:cubicBezTo>
                    <a:cubicBezTo>
                      <a:pt x="296" y="174"/>
                      <a:pt x="301" y="190"/>
                      <a:pt x="293" y="201"/>
                    </a:cubicBezTo>
                    <a:cubicBezTo>
                      <a:pt x="289" y="207"/>
                      <a:pt x="277" y="201"/>
                      <a:pt x="272" y="195"/>
                    </a:cubicBezTo>
                    <a:cubicBezTo>
                      <a:pt x="261" y="183"/>
                      <a:pt x="270" y="158"/>
                      <a:pt x="257" y="149"/>
                    </a:cubicBezTo>
                    <a:cubicBezTo>
                      <a:pt x="235" y="134"/>
                      <a:pt x="213" y="122"/>
                      <a:pt x="190" y="108"/>
                    </a:cubicBezTo>
                    <a:cubicBezTo>
                      <a:pt x="151" y="114"/>
                      <a:pt x="158" y="115"/>
                      <a:pt x="149" y="149"/>
                    </a:cubicBezTo>
                    <a:cubicBezTo>
                      <a:pt x="153" y="188"/>
                      <a:pt x="154" y="214"/>
                      <a:pt x="180" y="242"/>
                    </a:cubicBezTo>
                    <a:cubicBezTo>
                      <a:pt x="188" y="276"/>
                      <a:pt x="213" y="299"/>
                      <a:pt x="236" y="324"/>
                    </a:cubicBezTo>
                    <a:cubicBezTo>
                      <a:pt x="229" y="325"/>
                      <a:pt x="200" y="335"/>
                      <a:pt x="190" y="324"/>
                    </a:cubicBezTo>
                    <a:cubicBezTo>
                      <a:pt x="181" y="315"/>
                      <a:pt x="170" y="293"/>
                      <a:pt x="170" y="293"/>
                    </a:cubicBezTo>
                    <a:cubicBezTo>
                      <a:pt x="164" y="250"/>
                      <a:pt x="164" y="266"/>
                      <a:pt x="164" y="247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FFB3D9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9" name="Freeform 12"/>
              <p:cNvSpPr>
                <a:spLocks/>
              </p:cNvSpPr>
              <p:nvPr/>
            </p:nvSpPr>
            <p:spPr bwMode="auto">
              <a:xfrm flipH="1">
                <a:off x="3320" y="1491"/>
                <a:ext cx="137" cy="62"/>
              </a:xfrm>
              <a:custGeom>
                <a:avLst/>
                <a:gdLst>
                  <a:gd name="T0" fmla="*/ 0 w 954"/>
                  <a:gd name="T1" fmla="*/ 0 h 338"/>
                  <a:gd name="T2" fmla="*/ 0 w 954"/>
                  <a:gd name="T3" fmla="*/ 0 h 338"/>
                  <a:gd name="T4" fmla="*/ 0 w 954"/>
                  <a:gd name="T5" fmla="*/ 0 h 338"/>
                  <a:gd name="T6" fmla="*/ 0 w 954"/>
                  <a:gd name="T7" fmla="*/ 0 h 338"/>
                  <a:gd name="T8" fmla="*/ 0 w 954"/>
                  <a:gd name="T9" fmla="*/ 0 h 338"/>
                  <a:gd name="T10" fmla="*/ 0 w 954"/>
                  <a:gd name="T11" fmla="*/ 0 h 338"/>
                  <a:gd name="T12" fmla="*/ 0 w 954"/>
                  <a:gd name="T13" fmla="*/ 0 h 338"/>
                  <a:gd name="T14" fmla="*/ 0 w 954"/>
                  <a:gd name="T15" fmla="*/ 0 h 338"/>
                  <a:gd name="T16" fmla="*/ 0 w 954"/>
                  <a:gd name="T17" fmla="*/ 0 h 338"/>
                  <a:gd name="T18" fmla="*/ 0 w 954"/>
                  <a:gd name="T19" fmla="*/ 0 h 338"/>
                  <a:gd name="T20" fmla="*/ 0 w 954"/>
                  <a:gd name="T21" fmla="*/ 0 h 338"/>
                  <a:gd name="T22" fmla="*/ 0 w 954"/>
                  <a:gd name="T23" fmla="*/ 0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4"/>
                  <a:gd name="T37" fmla="*/ 0 h 338"/>
                  <a:gd name="T38" fmla="*/ 954 w 954"/>
                  <a:gd name="T39" fmla="*/ 338 h 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4" h="338">
                    <a:moveTo>
                      <a:pt x="0" y="0"/>
                    </a:moveTo>
                    <a:cubicBezTo>
                      <a:pt x="83" y="6"/>
                      <a:pt x="168" y="9"/>
                      <a:pt x="251" y="20"/>
                    </a:cubicBezTo>
                    <a:cubicBezTo>
                      <a:pt x="288" y="25"/>
                      <a:pt x="319" y="43"/>
                      <a:pt x="354" y="51"/>
                    </a:cubicBezTo>
                    <a:cubicBezTo>
                      <a:pt x="403" y="84"/>
                      <a:pt x="475" y="100"/>
                      <a:pt x="533" y="107"/>
                    </a:cubicBezTo>
                    <a:cubicBezTo>
                      <a:pt x="551" y="109"/>
                      <a:pt x="585" y="113"/>
                      <a:pt x="605" y="118"/>
                    </a:cubicBezTo>
                    <a:cubicBezTo>
                      <a:pt x="615" y="121"/>
                      <a:pt x="636" y="128"/>
                      <a:pt x="636" y="128"/>
                    </a:cubicBezTo>
                    <a:cubicBezTo>
                      <a:pt x="663" y="148"/>
                      <a:pt x="687" y="177"/>
                      <a:pt x="718" y="190"/>
                    </a:cubicBezTo>
                    <a:cubicBezTo>
                      <a:pt x="726" y="204"/>
                      <a:pt x="754" y="251"/>
                      <a:pt x="769" y="256"/>
                    </a:cubicBezTo>
                    <a:cubicBezTo>
                      <a:pt x="787" y="262"/>
                      <a:pt x="807" y="262"/>
                      <a:pt x="826" y="266"/>
                    </a:cubicBezTo>
                    <a:cubicBezTo>
                      <a:pt x="856" y="279"/>
                      <a:pt x="887" y="287"/>
                      <a:pt x="918" y="297"/>
                    </a:cubicBezTo>
                    <a:cubicBezTo>
                      <a:pt x="923" y="301"/>
                      <a:pt x="929" y="303"/>
                      <a:pt x="933" y="308"/>
                    </a:cubicBezTo>
                    <a:cubicBezTo>
                      <a:pt x="941" y="317"/>
                      <a:pt x="954" y="338"/>
                      <a:pt x="954" y="3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0" name="Freeform 13"/>
              <p:cNvSpPr>
                <a:spLocks/>
              </p:cNvSpPr>
              <p:nvPr/>
            </p:nvSpPr>
            <p:spPr bwMode="auto">
              <a:xfrm flipH="1">
                <a:off x="3266" y="1672"/>
                <a:ext cx="21" cy="9"/>
              </a:xfrm>
              <a:custGeom>
                <a:avLst/>
                <a:gdLst>
                  <a:gd name="T0" fmla="*/ 0 w 129"/>
                  <a:gd name="T1" fmla="*/ 0 h 47"/>
                  <a:gd name="T2" fmla="*/ 0 w 129"/>
                  <a:gd name="T3" fmla="*/ 0 h 47"/>
                  <a:gd name="T4" fmla="*/ 0 w 129"/>
                  <a:gd name="T5" fmla="*/ 0 h 47"/>
                  <a:gd name="T6" fmla="*/ 0 w 12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47"/>
                  <a:gd name="T14" fmla="*/ 129 w 12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47">
                    <a:moveTo>
                      <a:pt x="0" y="0"/>
                    </a:moveTo>
                    <a:cubicBezTo>
                      <a:pt x="29" y="8"/>
                      <a:pt x="59" y="14"/>
                      <a:pt x="88" y="21"/>
                    </a:cubicBezTo>
                    <a:cubicBezTo>
                      <a:pt x="98" y="26"/>
                      <a:pt x="109" y="30"/>
                      <a:pt x="118" y="36"/>
                    </a:cubicBezTo>
                    <a:cubicBezTo>
                      <a:pt x="122" y="39"/>
                      <a:pt x="129" y="47"/>
                      <a:pt x="129" y="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1" name="Freeform 14"/>
              <p:cNvSpPr>
                <a:spLocks/>
              </p:cNvSpPr>
              <p:nvPr/>
            </p:nvSpPr>
            <p:spPr bwMode="auto">
              <a:xfrm flipH="1">
                <a:off x="3268" y="1676"/>
                <a:ext cx="26" cy="8"/>
              </a:xfrm>
              <a:custGeom>
                <a:avLst/>
                <a:gdLst>
                  <a:gd name="T0" fmla="*/ 0 w 163"/>
                  <a:gd name="T1" fmla="*/ 0 h 48"/>
                  <a:gd name="T2" fmla="*/ 0 w 163"/>
                  <a:gd name="T3" fmla="*/ 0 h 48"/>
                  <a:gd name="T4" fmla="*/ 0 w 163"/>
                  <a:gd name="T5" fmla="*/ 0 h 48"/>
                  <a:gd name="T6" fmla="*/ 0 w 163"/>
                  <a:gd name="T7" fmla="*/ 0 h 48"/>
                  <a:gd name="T8" fmla="*/ 0 w 163"/>
                  <a:gd name="T9" fmla="*/ 0 h 48"/>
                  <a:gd name="T10" fmla="*/ 0 w 16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"/>
                  <a:gd name="T19" fmla="*/ 0 h 48"/>
                  <a:gd name="T20" fmla="*/ 163 w 1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" h="48">
                    <a:moveTo>
                      <a:pt x="15" y="17"/>
                    </a:moveTo>
                    <a:cubicBezTo>
                      <a:pt x="62" y="36"/>
                      <a:pt x="102" y="48"/>
                      <a:pt x="153" y="48"/>
                    </a:cubicBezTo>
                    <a:cubicBezTo>
                      <a:pt x="163" y="48"/>
                      <a:pt x="132" y="45"/>
                      <a:pt x="122" y="43"/>
                    </a:cubicBezTo>
                    <a:cubicBezTo>
                      <a:pt x="106" y="38"/>
                      <a:pt x="92" y="28"/>
                      <a:pt x="76" y="23"/>
                    </a:cubicBezTo>
                    <a:cubicBezTo>
                      <a:pt x="45" y="0"/>
                      <a:pt x="0" y="4"/>
                      <a:pt x="112" y="12"/>
                    </a:cubicBezTo>
                    <a:cubicBezTo>
                      <a:pt x="117" y="14"/>
                      <a:pt x="127" y="17"/>
                      <a:pt x="127" y="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2" name="Freeform 15"/>
              <p:cNvSpPr>
                <a:spLocks/>
              </p:cNvSpPr>
              <p:nvPr/>
            </p:nvSpPr>
            <p:spPr bwMode="auto">
              <a:xfrm flipH="1">
                <a:off x="3284" y="1669"/>
                <a:ext cx="53" cy="70"/>
              </a:xfrm>
              <a:custGeom>
                <a:avLst/>
                <a:gdLst>
                  <a:gd name="T0" fmla="*/ 0 w 334"/>
                  <a:gd name="T1" fmla="*/ 0 h 379"/>
                  <a:gd name="T2" fmla="*/ 0 w 334"/>
                  <a:gd name="T3" fmla="*/ 0 h 379"/>
                  <a:gd name="T4" fmla="*/ 0 w 334"/>
                  <a:gd name="T5" fmla="*/ 0 h 379"/>
                  <a:gd name="T6" fmla="*/ 0 w 334"/>
                  <a:gd name="T7" fmla="*/ 0 h 379"/>
                  <a:gd name="T8" fmla="*/ 0 w 334"/>
                  <a:gd name="T9" fmla="*/ 0 h 379"/>
                  <a:gd name="T10" fmla="*/ 0 w 334"/>
                  <a:gd name="T11" fmla="*/ 0 h 379"/>
                  <a:gd name="T12" fmla="*/ 0 w 334"/>
                  <a:gd name="T13" fmla="*/ 0 h 379"/>
                  <a:gd name="T14" fmla="*/ 0 w 334"/>
                  <a:gd name="T15" fmla="*/ 0 h 3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4"/>
                  <a:gd name="T25" fmla="*/ 0 h 379"/>
                  <a:gd name="T26" fmla="*/ 334 w 334"/>
                  <a:gd name="T27" fmla="*/ 379 h 3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4" h="379">
                    <a:moveTo>
                      <a:pt x="334" y="0"/>
                    </a:moveTo>
                    <a:cubicBezTo>
                      <a:pt x="299" y="25"/>
                      <a:pt x="268" y="49"/>
                      <a:pt x="241" y="82"/>
                    </a:cubicBezTo>
                    <a:cubicBezTo>
                      <a:pt x="230" y="95"/>
                      <a:pt x="210" y="123"/>
                      <a:pt x="210" y="123"/>
                    </a:cubicBezTo>
                    <a:cubicBezTo>
                      <a:pt x="208" y="130"/>
                      <a:pt x="208" y="138"/>
                      <a:pt x="205" y="144"/>
                    </a:cubicBezTo>
                    <a:cubicBezTo>
                      <a:pt x="200" y="155"/>
                      <a:pt x="185" y="174"/>
                      <a:pt x="185" y="174"/>
                    </a:cubicBezTo>
                    <a:cubicBezTo>
                      <a:pt x="176" y="210"/>
                      <a:pt x="151" y="243"/>
                      <a:pt x="128" y="272"/>
                    </a:cubicBezTo>
                    <a:cubicBezTo>
                      <a:pt x="118" y="298"/>
                      <a:pt x="117" y="343"/>
                      <a:pt x="93" y="359"/>
                    </a:cubicBezTo>
                    <a:cubicBezTo>
                      <a:pt x="67" y="376"/>
                      <a:pt x="22" y="357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3" name="Freeform 16"/>
              <p:cNvSpPr>
                <a:spLocks/>
              </p:cNvSpPr>
              <p:nvPr/>
            </p:nvSpPr>
            <p:spPr bwMode="auto">
              <a:xfrm flipH="1">
                <a:off x="3290" y="1670"/>
                <a:ext cx="45" cy="45"/>
              </a:xfrm>
              <a:custGeom>
                <a:avLst/>
                <a:gdLst>
                  <a:gd name="T0" fmla="*/ 0 w 282"/>
                  <a:gd name="T1" fmla="*/ 0 h 241"/>
                  <a:gd name="T2" fmla="*/ 0 w 282"/>
                  <a:gd name="T3" fmla="*/ 0 h 241"/>
                  <a:gd name="T4" fmla="*/ 0 w 282"/>
                  <a:gd name="T5" fmla="*/ 0 h 241"/>
                  <a:gd name="T6" fmla="*/ 0 w 282"/>
                  <a:gd name="T7" fmla="*/ 0 h 241"/>
                  <a:gd name="T8" fmla="*/ 0 w 282"/>
                  <a:gd name="T9" fmla="*/ 0 h 241"/>
                  <a:gd name="T10" fmla="*/ 0 w 282"/>
                  <a:gd name="T11" fmla="*/ 0 h 241"/>
                  <a:gd name="T12" fmla="*/ 0 w 282"/>
                  <a:gd name="T13" fmla="*/ 0 h 241"/>
                  <a:gd name="T14" fmla="*/ 0 w 282"/>
                  <a:gd name="T15" fmla="*/ 0 h 2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241"/>
                  <a:gd name="T26" fmla="*/ 282 w 282"/>
                  <a:gd name="T27" fmla="*/ 241 h 2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241">
                    <a:moveTo>
                      <a:pt x="282" y="0"/>
                    </a:moveTo>
                    <a:cubicBezTo>
                      <a:pt x="259" y="21"/>
                      <a:pt x="225" y="28"/>
                      <a:pt x="200" y="46"/>
                    </a:cubicBezTo>
                    <a:cubicBezTo>
                      <a:pt x="190" y="53"/>
                      <a:pt x="184" y="65"/>
                      <a:pt x="174" y="72"/>
                    </a:cubicBezTo>
                    <a:cubicBezTo>
                      <a:pt x="169" y="75"/>
                      <a:pt x="164" y="79"/>
                      <a:pt x="159" y="82"/>
                    </a:cubicBezTo>
                    <a:cubicBezTo>
                      <a:pt x="147" y="111"/>
                      <a:pt x="144" y="127"/>
                      <a:pt x="118" y="144"/>
                    </a:cubicBezTo>
                    <a:cubicBezTo>
                      <a:pt x="110" y="159"/>
                      <a:pt x="85" y="202"/>
                      <a:pt x="71" y="211"/>
                    </a:cubicBezTo>
                    <a:cubicBezTo>
                      <a:pt x="58" y="219"/>
                      <a:pt x="44" y="226"/>
                      <a:pt x="30" y="231"/>
                    </a:cubicBezTo>
                    <a:cubicBezTo>
                      <a:pt x="20" y="234"/>
                      <a:pt x="0" y="241"/>
                      <a:pt x="0" y="241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4" name="Freeform 17"/>
              <p:cNvSpPr>
                <a:spLocks/>
              </p:cNvSpPr>
              <p:nvPr/>
            </p:nvSpPr>
            <p:spPr bwMode="auto">
              <a:xfrm flipH="1">
                <a:off x="3292" y="1678"/>
                <a:ext cx="8" cy="50"/>
              </a:xfrm>
              <a:custGeom>
                <a:avLst/>
                <a:gdLst>
                  <a:gd name="T0" fmla="*/ 0 w 51"/>
                  <a:gd name="T1" fmla="*/ 0 h 267"/>
                  <a:gd name="T2" fmla="*/ 0 w 51"/>
                  <a:gd name="T3" fmla="*/ 0 h 267"/>
                  <a:gd name="T4" fmla="*/ 0 w 51"/>
                  <a:gd name="T5" fmla="*/ 0 h 267"/>
                  <a:gd name="T6" fmla="*/ 0 w 51"/>
                  <a:gd name="T7" fmla="*/ 0 h 2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67"/>
                  <a:gd name="T14" fmla="*/ 51 w 51"/>
                  <a:gd name="T15" fmla="*/ 267 h 2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67">
                    <a:moveTo>
                      <a:pt x="51" y="0"/>
                    </a:moveTo>
                    <a:cubicBezTo>
                      <a:pt x="46" y="35"/>
                      <a:pt x="41" y="69"/>
                      <a:pt x="31" y="103"/>
                    </a:cubicBezTo>
                    <a:cubicBezTo>
                      <a:pt x="27" y="150"/>
                      <a:pt x="19" y="163"/>
                      <a:pt x="10" y="205"/>
                    </a:cubicBezTo>
                    <a:cubicBezTo>
                      <a:pt x="6" y="225"/>
                      <a:pt x="0" y="267"/>
                      <a:pt x="0" y="267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5" name="Freeform 18"/>
              <p:cNvSpPr>
                <a:spLocks/>
              </p:cNvSpPr>
              <p:nvPr/>
            </p:nvSpPr>
            <p:spPr bwMode="auto">
              <a:xfrm flipH="1">
                <a:off x="3252" y="1577"/>
                <a:ext cx="18" cy="57"/>
              </a:xfrm>
              <a:custGeom>
                <a:avLst/>
                <a:gdLst>
                  <a:gd name="T0" fmla="*/ 0 w 108"/>
                  <a:gd name="T1" fmla="*/ 0 h 307"/>
                  <a:gd name="T2" fmla="*/ 0 w 108"/>
                  <a:gd name="T3" fmla="*/ 0 h 307"/>
                  <a:gd name="T4" fmla="*/ 0 w 108"/>
                  <a:gd name="T5" fmla="*/ 0 h 307"/>
                  <a:gd name="T6" fmla="*/ 0 w 108"/>
                  <a:gd name="T7" fmla="*/ 0 h 307"/>
                  <a:gd name="T8" fmla="*/ 0 w 108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07"/>
                  <a:gd name="T17" fmla="*/ 108 w 108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07">
                    <a:moveTo>
                      <a:pt x="0" y="307"/>
                    </a:moveTo>
                    <a:cubicBezTo>
                      <a:pt x="28" y="279"/>
                      <a:pt x="51" y="254"/>
                      <a:pt x="72" y="220"/>
                    </a:cubicBezTo>
                    <a:cubicBezTo>
                      <a:pt x="78" y="192"/>
                      <a:pt x="83" y="166"/>
                      <a:pt x="87" y="138"/>
                    </a:cubicBezTo>
                    <a:cubicBezTo>
                      <a:pt x="89" y="106"/>
                      <a:pt x="89" y="73"/>
                      <a:pt x="92" y="41"/>
                    </a:cubicBezTo>
                    <a:cubicBezTo>
                      <a:pt x="93" y="26"/>
                      <a:pt x="108" y="0"/>
                      <a:pt x="1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6" name="Freeform 19"/>
              <p:cNvSpPr>
                <a:spLocks/>
              </p:cNvSpPr>
              <p:nvPr/>
            </p:nvSpPr>
            <p:spPr bwMode="auto">
              <a:xfrm flipH="1">
                <a:off x="3265" y="1598"/>
                <a:ext cx="6" cy="36"/>
              </a:xfrm>
              <a:custGeom>
                <a:avLst/>
                <a:gdLst>
                  <a:gd name="T0" fmla="*/ 0 w 46"/>
                  <a:gd name="T1" fmla="*/ 0 h 190"/>
                  <a:gd name="T2" fmla="*/ 0 w 46"/>
                  <a:gd name="T3" fmla="*/ 0 h 190"/>
                  <a:gd name="T4" fmla="*/ 0 60000 65536"/>
                  <a:gd name="T5" fmla="*/ 0 60000 65536"/>
                  <a:gd name="T6" fmla="*/ 0 w 46"/>
                  <a:gd name="T7" fmla="*/ 0 h 190"/>
                  <a:gd name="T8" fmla="*/ 46 w 46"/>
                  <a:gd name="T9" fmla="*/ 190 h 1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" h="190">
                    <a:moveTo>
                      <a:pt x="0" y="190"/>
                    </a:moveTo>
                    <a:cubicBezTo>
                      <a:pt x="34" y="133"/>
                      <a:pt x="46" y="66"/>
                      <a:pt x="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7" name="Freeform 20"/>
              <p:cNvSpPr>
                <a:spLocks/>
              </p:cNvSpPr>
              <p:nvPr/>
            </p:nvSpPr>
            <p:spPr bwMode="auto">
              <a:xfrm flipH="1">
                <a:off x="3239" y="1621"/>
                <a:ext cx="26" cy="20"/>
              </a:xfrm>
              <a:custGeom>
                <a:avLst/>
                <a:gdLst>
                  <a:gd name="T0" fmla="*/ 0 w 159"/>
                  <a:gd name="T1" fmla="*/ 0 h 113"/>
                  <a:gd name="T2" fmla="*/ 0 w 159"/>
                  <a:gd name="T3" fmla="*/ 0 h 113"/>
                  <a:gd name="T4" fmla="*/ 0 w 159"/>
                  <a:gd name="T5" fmla="*/ 0 h 113"/>
                  <a:gd name="T6" fmla="*/ 0 w 159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13"/>
                  <a:gd name="T14" fmla="*/ 159 w 159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13">
                    <a:moveTo>
                      <a:pt x="0" y="113"/>
                    </a:moveTo>
                    <a:cubicBezTo>
                      <a:pt x="6" y="95"/>
                      <a:pt x="10" y="72"/>
                      <a:pt x="20" y="57"/>
                    </a:cubicBezTo>
                    <a:cubicBezTo>
                      <a:pt x="35" y="34"/>
                      <a:pt x="113" y="24"/>
                      <a:pt x="138" y="16"/>
                    </a:cubicBezTo>
                    <a:cubicBezTo>
                      <a:pt x="145" y="11"/>
                      <a:pt x="159" y="0"/>
                      <a:pt x="1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8" name="Freeform 21"/>
              <p:cNvSpPr>
                <a:spLocks/>
              </p:cNvSpPr>
              <p:nvPr/>
            </p:nvSpPr>
            <p:spPr bwMode="auto">
              <a:xfrm flipH="1">
                <a:off x="3311" y="1768"/>
                <a:ext cx="54" cy="50"/>
              </a:xfrm>
              <a:custGeom>
                <a:avLst/>
                <a:gdLst>
                  <a:gd name="T0" fmla="*/ 0 w 272"/>
                  <a:gd name="T1" fmla="*/ 0 h 217"/>
                  <a:gd name="T2" fmla="*/ 0 w 272"/>
                  <a:gd name="T3" fmla="*/ 0 h 217"/>
                  <a:gd name="T4" fmla="*/ 0 w 272"/>
                  <a:gd name="T5" fmla="*/ 0 h 217"/>
                  <a:gd name="T6" fmla="*/ 0 w 272"/>
                  <a:gd name="T7" fmla="*/ 0 h 217"/>
                  <a:gd name="T8" fmla="*/ 0 w 272"/>
                  <a:gd name="T9" fmla="*/ 0 h 217"/>
                  <a:gd name="T10" fmla="*/ 0 w 272"/>
                  <a:gd name="T11" fmla="*/ 0 h 217"/>
                  <a:gd name="T12" fmla="*/ 0 w 272"/>
                  <a:gd name="T13" fmla="*/ 0 h 217"/>
                  <a:gd name="T14" fmla="*/ 0 w 272"/>
                  <a:gd name="T15" fmla="*/ 0 h 217"/>
                  <a:gd name="T16" fmla="*/ 0 w 272"/>
                  <a:gd name="T17" fmla="*/ 0 h 217"/>
                  <a:gd name="T18" fmla="*/ 0 w 272"/>
                  <a:gd name="T19" fmla="*/ 0 h 217"/>
                  <a:gd name="T20" fmla="*/ 0 w 272"/>
                  <a:gd name="T21" fmla="*/ 0 h 217"/>
                  <a:gd name="T22" fmla="*/ 0 w 272"/>
                  <a:gd name="T23" fmla="*/ 0 h 217"/>
                  <a:gd name="T24" fmla="*/ 0 w 272"/>
                  <a:gd name="T25" fmla="*/ 0 h 217"/>
                  <a:gd name="T26" fmla="*/ 0 w 272"/>
                  <a:gd name="T27" fmla="*/ 0 h 217"/>
                  <a:gd name="T28" fmla="*/ 0 w 272"/>
                  <a:gd name="T29" fmla="*/ 0 h 217"/>
                  <a:gd name="T30" fmla="*/ 0 w 272"/>
                  <a:gd name="T31" fmla="*/ 0 h 217"/>
                  <a:gd name="T32" fmla="*/ 0 w 272"/>
                  <a:gd name="T33" fmla="*/ 0 h 217"/>
                  <a:gd name="T34" fmla="*/ 0 w 272"/>
                  <a:gd name="T35" fmla="*/ 0 h 217"/>
                  <a:gd name="T36" fmla="*/ 0 w 272"/>
                  <a:gd name="T37" fmla="*/ 0 h 217"/>
                  <a:gd name="T38" fmla="*/ 0 w 272"/>
                  <a:gd name="T39" fmla="*/ 0 h 217"/>
                  <a:gd name="T40" fmla="*/ 0 w 272"/>
                  <a:gd name="T41" fmla="*/ 0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217"/>
                  <a:gd name="T65" fmla="*/ 272 w 27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217">
                    <a:moveTo>
                      <a:pt x="61" y="27"/>
                    </a:moveTo>
                    <a:cubicBezTo>
                      <a:pt x="59" y="36"/>
                      <a:pt x="60" y="45"/>
                      <a:pt x="56" y="53"/>
                    </a:cubicBezTo>
                    <a:cubicBezTo>
                      <a:pt x="41" y="80"/>
                      <a:pt x="35" y="45"/>
                      <a:pt x="46" y="78"/>
                    </a:cubicBezTo>
                    <a:cubicBezTo>
                      <a:pt x="44" y="87"/>
                      <a:pt x="46" y="97"/>
                      <a:pt x="41" y="104"/>
                    </a:cubicBezTo>
                    <a:cubicBezTo>
                      <a:pt x="38" y="109"/>
                      <a:pt x="28" y="104"/>
                      <a:pt x="25" y="109"/>
                    </a:cubicBezTo>
                    <a:cubicBezTo>
                      <a:pt x="0" y="152"/>
                      <a:pt x="39" y="134"/>
                      <a:pt x="5" y="145"/>
                    </a:cubicBezTo>
                    <a:cubicBezTo>
                      <a:pt x="7" y="150"/>
                      <a:pt x="5" y="158"/>
                      <a:pt x="10" y="161"/>
                    </a:cubicBezTo>
                    <a:cubicBezTo>
                      <a:pt x="19" y="167"/>
                      <a:pt x="41" y="171"/>
                      <a:pt x="41" y="171"/>
                    </a:cubicBezTo>
                    <a:cubicBezTo>
                      <a:pt x="60" y="184"/>
                      <a:pt x="94" y="201"/>
                      <a:pt x="113" y="207"/>
                    </a:cubicBezTo>
                    <a:cubicBezTo>
                      <a:pt x="123" y="210"/>
                      <a:pt x="143" y="217"/>
                      <a:pt x="143" y="217"/>
                    </a:cubicBezTo>
                    <a:cubicBezTo>
                      <a:pt x="166" y="137"/>
                      <a:pt x="117" y="147"/>
                      <a:pt x="220" y="155"/>
                    </a:cubicBezTo>
                    <a:cubicBezTo>
                      <a:pt x="251" y="164"/>
                      <a:pt x="256" y="155"/>
                      <a:pt x="236" y="130"/>
                    </a:cubicBezTo>
                    <a:cubicBezTo>
                      <a:pt x="224" y="115"/>
                      <a:pt x="208" y="114"/>
                      <a:pt x="190" y="109"/>
                    </a:cubicBezTo>
                    <a:cubicBezTo>
                      <a:pt x="164" y="85"/>
                      <a:pt x="205" y="107"/>
                      <a:pt x="215" y="109"/>
                    </a:cubicBezTo>
                    <a:cubicBezTo>
                      <a:pt x="224" y="115"/>
                      <a:pt x="231" y="125"/>
                      <a:pt x="241" y="130"/>
                    </a:cubicBezTo>
                    <a:cubicBezTo>
                      <a:pt x="251" y="135"/>
                      <a:pt x="272" y="140"/>
                      <a:pt x="272" y="140"/>
                    </a:cubicBezTo>
                    <a:cubicBezTo>
                      <a:pt x="271" y="135"/>
                      <a:pt x="265" y="107"/>
                      <a:pt x="261" y="99"/>
                    </a:cubicBezTo>
                    <a:cubicBezTo>
                      <a:pt x="255" y="88"/>
                      <a:pt x="245" y="80"/>
                      <a:pt x="241" y="68"/>
                    </a:cubicBezTo>
                    <a:cubicBezTo>
                      <a:pt x="241" y="67"/>
                      <a:pt x="231" y="25"/>
                      <a:pt x="220" y="22"/>
                    </a:cubicBezTo>
                    <a:cubicBezTo>
                      <a:pt x="200" y="17"/>
                      <a:pt x="179" y="19"/>
                      <a:pt x="159" y="17"/>
                    </a:cubicBezTo>
                    <a:cubicBezTo>
                      <a:pt x="64" y="22"/>
                      <a:pt x="88" y="0"/>
                      <a:pt x="61" y="27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9" name="Freeform 22"/>
              <p:cNvSpPr>
                <a:spLocks/>
              </p:cNvSpPr>
              <p:nvPr/>
            </p:nvSpPr>
            <p:spPr bwMode="auto">
              <a:xfrm flipH="1">
                <a:off x="3706" y="1789"/>
                <a:ext cx="7" cy="18"/>
              </a:xfrm>
              <a:custGeom>
                <a:avLst/>
                <a:gdLst>
                  <a:gd name="T0" fmla="*/ 0 w 44"/>
                  <a:gd name="T1" fmla="*/ 0 h 96"/>
                  <a:gd name="T2" fmla="*/ 0 w 44"/>
                  <a:gd name="T3" fmla="*/ 0 h 96"/>
                  <a:gd name="T4" fmla="*/ 0 w 44"/>
                  <a:gd name="T5" fmla="*/ 0 h 96"/>
                  <a:gd name="T6" fmla="*/ 0 w 44"/>
                  <a:gd name="T7" fmla="*/ 0 h 96"/>
                  <a:gd name="T8" fmla="*/ 0 w 44"/>
                  <a:gd name="T9" fmla="*/ 0 h 96"/>
                  <a:gd name="T10" fmla="*/ 0 w 44"/>
                  <a:gd name="T11" fmla="*/ 0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cubicBezTo>
                      <a:pt x="2" y="24"/>
                      <a:pt x="2" y="48"/>
                      <a:pt x="5" y="72"/>
                    </a:cubicBezTo>
                    <a:cubicBezTo>
                      <a:pt x="6" y="79"/>
                      <a:pt x="4" y="89"/>
                      <a:pt x="10" y="93"/>
                    </a:cubicBezTo>
                    <a:cubicBezTo>
                      <a:pt x="14" y="96"/>
                      <a:pt x="21" y="90"/>
                      <a:pt x="26" y="88"/>
                    </a:cubicBezTo>
                    <a:cubicBezTo>
                      <a:pt x="34" y="64"/>
                      <a:pt x="44" y="48"/>
                      <a:pt x="31" y="21"/>
                    </a:cubicBezTo>
                    <a:cubicBezTo>
                      <a:pt x="29" y="16"/>
                      <a:pt x="20" y="19"/>
                      <a:pt x="16" y="16"/>
                    </a:cubicBezTo>
                    <a:cubicBezTo>
                      <a:pt x="10" y="12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0" name="Freeform 23"/>
              <p:cNvSpPr>
                <a:spLocks/>
              </p:cNvSpPr>
              <p:nvPr/>
            </p:nvSpPr>
            <p:spPr bwMode="auto">
              <a:xfrm flipH="1">
                <a:off x="3667" y="1797"/>
                <a:ext cx="12" cy="15"/>
              </a:xfrm>
              <a:custGeom>
                <a:avLst/>
                <a:gdLst>
                  <a:gd name="T0" fmla="*/ 0 w 68"/>
                  <a:gd name="T1" fmla="*/ 0 h 82"/>
                  <a:gd name="T2" fmla="*/ 0 w 68"/>
                  <a:gd name="T3" fmla="*/ 0 h 82"/>
                  <a:gd name="T4" fmla="*/ 0 w 68"/>
                  <a:gd name="T5" fmla="*/ 0 h 82"/>
                  <a:gd name="T6" fmla="*/ 0 w 68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82"/>
                  <a:gd name="T14" fmla="*/ 68 w 6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82">
                    <a:moveTo>
                      <a:pt x="0" y="15"/>
                    </a:moveTo>
                    <a:cubicBezTo>
                      <a:pt x="4" y="27"/>
                      <a:pt x="5" y="40"/>
                      <a:pt x="11" y="51"/>
                    </a:cubicBezTo>
                    <a:cubicBezTo>
                      <a:pt x="18" y="62"/>
                      <a:pt x="29" y="71"/>
                      <a:pt x="36" y="82"/>
                    </a:cubicBezTo>
                    <a:cubicBezTo>
                      <a:pt x="68" y="47"/>
                      <a:pt x="47" y="0"/>
                      <a:pt x="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1" name="Freeform 24"/>
              <p:cNvSpPr>
                <a:spLocks/>
              </p:cNvSpPr>
              <p:nvPr/>
            </p:nvSpPr>
            <p:spPr bwMode="auto">
              <a:xfrm flipH="1">
                <a:off x="3648" y="1789"/>
                <a:ext cx="12" cy="10"/>
              </a:xfrm>
              <a:custGeom>
                <a:avLst/>
                <a:gdLst>
                  <a:gd name="T0" fmla="*/ 0 w 73"/>
                  <a:gd name="T1" fmla="*/ 0 h 56"/>
                  <a:gd name="T2" fmla="*/ 0 w 73"/>
                  <a:gd name="T3" fmla="*/ 0 h 56"/>
                  <a:gd name="T4" fmla="*/ 0 w 73"/>
                  <a:gd name="T5" fmla="*/ 0 h 56"/>
                  <a:gd name="T6" fmla="*/ 0 w 7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6"/>
                  <a:gd name="T14" fmla="*/ 73 w 7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6">
                    <a:moveTo>
                      <a:pt x="0" y="20"/>
                    </a:moveTo>
                    <a:cubicBezTo>
                      <a:pt x="34" y="28"/>
                      <a:pt x="28" y="47"/>
                      <a:pt x="56" y="56"/>
                    </a:cubicBezTo>
                    <a:cubicBezTo>
                      <a:pt x="60" y="53"/>
                      <a:pt x="66" y="51"/>
                      <a:pt x="67" y="46"/>
                    </a:cubicBezTo>
                    <a:cubicBezTo>
                      <a:pt x="73" y="0"/>
                      <a:pt x="24" y="17"/>
                      <a:pt x="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2" name="Freeform 25"/>
              <p:cNvSpPr>
                <a:spLocks/>
              </p:cNvSpPr>
              <p:nvPr/>
            </p:nvSpPr>
            <p:spPr bwMode="auto">
              <a:xfrm flipH="1">
                <a:off x="3334" y="1806"/>
                <a:ext cx="13" cy="13"/>
              </a:xfrm>
              <a:custGeom>
                <a:avLst/>
                <a:gdLst>
                  <a:gd name="T0" fmla="*/ 0 w 75"/>
                  <a:gd name="T1" fmla="*/ 0 h 70"/>
                  <a:gd name="T2" fmla="*/ 0 w 75"/>
                  <a:gd name="T3" fmla="*/ 0 h 70"/>
                  <a:gd name="T4" fmla="*/ 0 w 75"/>
                  <a:gd name="T5" fmla="*/ 0 h 70"/>
                  <a:gd name="T6" fmla="*/ 0 w 75"/>
                  <a:gd name="T7" fmla="*/ 0 h 70"/>
                  <a:gd name="T8" fmla="*/ 0 w 75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70"/>
                  <a:gd name="T17" fmla="*/ 75 w 75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70">
                    <a:moveTo>
                      <a:pt x="23" y="0"/>
                    </a:moveTo>
                    <a:cubicBezTo>
                      <a:pt x="72" y="7"/>
                      <a:pt x="61" y="9"/>
                      <a:pt x="75" y="51"/>
                    </a:cubicBezTo>
                    <a:cubicBezTo>
                      <a:pt x="54" y="70"/>
                      <a:pt x="47" y="66"/>
                      <a:pt x="18" y="61"/>
                    </a:cubicBezTo>
                    <a:cubicBezTo>
                      <a:pt x="0" y="34"/>
                      <a:pt x="17" y="35"/>
                      <a:pt x="39" y="20"/>
                    </a:cubicBezTo>
                    <a:cubicBezTo>
                      <a:pt x="33" y="1"/>
                      <a:pt x="39" y="7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3" name="Freeform 26"/>
              <p:cNvSpPr>
                <a:spLocks/>
              </p:cNvSpPr>
              <p:nvPr/>
            </p:nvSpPr>
            <p:spPr bwMode="auto">
              <a:xfrm flipH="1">
                <a:off x="3312" y="1798"/>
                <a:ext cx="15" cy="10"/>
              </a:xfrm>
              <a:custGeom>
                <a:avLst/>
                <a:gdLst>
                  <a:gd name="T0" fmla="*/ 0 w 85"/>
                  <a:gd name="T1" fmla="*/ 0 h 56"/>
                  <a:gd name="T2" fmla="*/ 0 w 85"/>
                  <a:gd name="T3" fmla="*/ 0 h 56"/>
                  <a:gd name="T4" fmla="*/ 0 w 85"/>
                  <a:gd name="T5" fmla="*/ 0 h 56"/>
                  <a:gd name="T6" fmla="*/ 0 w 85"/>
                  <a:gd name="T7" fmla="*/ 0 h 56"/>
                  <a:gd name="T8" fmla="*/ 0 w 8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6"/>
                  <a:gd name="T17" fmla="*/ 85 w 8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6">
                    <a:moveTo>
                      <a:pt x="8" y="0"/>
                    </a:moveTo>
                    <a:cubicBezTo>
                      <a:pt x="27" y="6"/>
                      <a:pt x="42" y="9"/>
                      <a:pt x="59" y="20"/>
                    </a:cubicBezTo>
                    <a:cubicBezTo>
                      <a:pt x="68" y="47"/>
                      <a:pt x="85" y="39"/>
                      <a:pt x="59" y="56"/>
                    </a:cubicBezTo>
                    <a:cubicBezTo>
                      <a:pt x="41" y="50"/>
                      <a:pt x="28" y="41"/>
                      <a:pt x="13" y="30"/>
                    </a:cubicBezTo>
                    <a:cubicBezTo>
                      <a:pt x="0" y="11"/>
                      <a:pt x="1" y="21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4" name="Freeform 27"/>
              <p:cNvSpPr>
                <a:spLocks/>
              </p:cNvSpPr>
              <p:nvPr/>
            </p:nvSpPr>
            <p:spPr bwMode="auto">
              <a:xfrm flipH="1">
                <a:off x="3312" y="1789"/>
                <a:ext cx="8" cy="12"/>
              </a:xfrm>
              <a:custGeom>
                <a:avLst/>
                <a:gdLst>
                  <a:gd name="T0" fmla="*/ 0 w 46"/>
                  <a:gd name="T1" fmla="*/ 0 h 69"/>
                  <a:gd name="T2" fmla="*/ 0 w 46"/>
                  <a:gd name="T3" fmla="*/ 0 h 69"/>
                  <a:gd name="T4" fmla="*/ 0 w 46"/>
                  <a:gd name="T5" fmla="*/ 0 h 69"/>
                  <a:gd name="T6" fmla="*/ 0 w 46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9"/>
                  <a:gd name="T14" fmla="*/ 46 w 46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9">
                    <a:moveTo>
                      <a:pt x="25" y="0"/>
                    </a:moveTo>
                    <a:cubicBezTo>
                      <a:pt x="40" y="15"/>
                      <a:pt x="40" y="32"/>
                      <a:pt x="46" y="52"/>
                    </a:cubicBezTo>
                    <a:cubicBezTo>
                      <a:pt x="18" y="69"/>
                      <a:pt x="24" y="53"/>
                      <a:pt x="0" y="36"/>
                    </a:cubicBezTo>
                    <a:cubicBezTo>
                      <a:pt x="5" y="20"/>
                      <a:pt x="14" y="13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9231" name="Group 28"/>
            <p:cNvGrpSpPr>
              <a:grpSpLocks/>
            </p:cNvGrpSpPr>
            <p:nvPr/>
          </p:nvGrpSpPr>
          <p:grpSpPr bwMode="auto">
            <a:xfrm>
              <a:off x="2987831" y="4365114"/>
              <a:ext cx="1447802" cy="609602"/>
              <a:chOff x="3239" y="1435"/>
              <a:chExt cx="912" cy="384"/>
            </a:xfrm>
          </p:grpSpPr>
          <p:sp>
            <p:nvSpPr>
              <p:cNvPr id="9239" name="Freeform 29"/>
              <p:cNvSpPr>
                <a:spLocks/>
              </p:cNvSpPr>
              <p:nvPr/>
            </p:nvSpPr>
            <p:spPr bwMode="auto">
              <a:xfrm flipH="1">
                <a:off x="3770" y="1547"/>
                <a:ext cx="381" cy="139"/>
              </a:xfrm>
              <a:custGeom>
                <a:avLst/>
                <a:gdLst>
                  <a:gd name="T0" fmla="*/ 0 w 1590"/>
                  <a:gd name="T1" fmla="*/ 0 h 754"/>
                  <a:gd name="T2" fmla="*/ 0 w 1590"/>
                  <a:gd name="T3" fmla="*/ 0 h 754"/>
                  <a:gd name="T4" fmla="*/ 0 w 1590"/>
                  <a:gd name="T5" fmla="*/ 0 h 754"/>
                  <a:gd name="T6" fmla="*/ 0 w 1590"/>
                  <a:gd name="T7" fmla="*/ 0 h 754"/>
                  <a:gd name="T8" fmla="*/ 0 w 1590"/>
                  <a:gd name="T9" fmla="*/ 0 h 754"/>
                  <a:gd name="T10" fmla="*/ 0 w 1590"/>
                  <a:gd name="T11" fmla="*/ 0 h 754"/>
                  <a:gd name="T12" fmla="*/ 0 w 1590"/>
                  <a:gd name="T13" fmla="*/ 0 h 754"/>
                  <a:gd name="T14" fmla="*/ 0 w 1590"/>
                  <a:gd name="T15" fmla="*/ 0 h 754"/>
                  <a:gd name="T16" fmla="*/ 0 w 1590"/>
                  <a:gd name="T17" fmla="*/ 0 h 754"/>
                  <a:gd name="T18" fmla="*/ 0 w 1590"/>
                  <a:gd name="T19" fmla="*/ 0 h 754"/>
                  <a:gd name="T20" fmla="*/ 0 w 1590"/>
                  <a:gd name="T21" fmla="*/ 0 h 754"/>
                  <a:gd name="T22" fmla="*/ 0 w 1590"/>
                  <a:gd name="T23" fmla="*/ 0 h 754"/>
                  <a:gd name="T24" fmla="*/ 0 w 1590"/>
                  <a:gd name="T25" fmla="*/ 0 h 754"/>
                  <a:gd name="T26" fmla="*/ 0 w 1590"/>
                  <a:gd name="T27" fmla="*/ 0 h 754"/>
                  <a:gd name="T28" fmla="*/ 0 w 1590"/>
                  <a:gd name="T29" fmla="*/ 0 h 754"/>
                  <a:gd name="T30" fmla="*/ 0 w 1590"/>
                  <a:gd name="T31" fmla="*/ 0 h 754"/>
                  <a:gd name="T32" fmla="*/ 0 w 1590"/>
                  <a:gd name="T33" fmla="*/ 0 h 754"/>
                  <a:gd name="T34" fmla="*/ 0 w 1590"/>
                  <a:gd name="T35" fmla="*/ 0 h 754"/>
                  <a:gd name="T36" fmla="*/ 0 w 1590"/>
                  <a:gd name="T37" fmla="*/ 0 h 754"/>
                  <a:gd name="T38" fmla="*/ 0 w 1590"/>
                  <a:gd name="T39" fmla="*/ 0 h 754"/>
                  <a:gd name="T40" fmla="*/ 0 w 1590"/>
                  <a:gd name="T41" fmla="*/ 0 h 754"/>
                  <a:gd name="T42" fmla="*/ 0 w 1590"/>
                  <a:gd name="T43" fmla="*/ 0 h 754"/>
                  <a:gd name="T44" fmla="*/ 0 w 1590"/>
                  <a:gd name="T45" fmla="*/ 0 h 754"/>
                  <a:gd name="T46" fmla="*/ 0 w 1590"/>
                  <a:gd name="T47" fmla="*/ 0 h 754"/>
                  <a:gd name="T48" fmla="*/ 0 w 1590"/>
                  <a:gd name="T49" fmla="*/ 0 h 7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0"/>
                  <a:gd name="T76" fmla="*/ 0 h 754"/>
                  <a:gd name="T77" fmla="*/ 1590 w 1590"/>
                  <a:gd name="T78" fmla="*/ 754 h 7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0" h="754">
                    <a:moveTo>
                      <a:pt x="1590" y="554"/>
                    </a:moveTo>
                    <a:cubicBezTo>
                      <a:pt x="1586" y="554"/>
                      <a:pt x="1396" y="557"/>
                      <a:pt x="1323" y="544"/>
                    </a:cubicBezTo>
                    <a:cubicBezTo>
                      <a:pt x="1259" y="532"/>
                      <a:pt x="1202" y="508"/>
                      <a:pt x="1139" y="498"/>
                    </a:cubicBezTo>
                    <a:cubicBezTo>
                      <a:pt x="1096" y="478"/>
                      <a:pt x="1050" y="490"/>
                      <a:pt x="1005" y="477"/>
                    </a:cubicBezTo>
                    <a:cubicBezTo>
                      <a:pt x="967" y="466"/>
                      <a:pt x="892" y="442"/>
                      <a:pt x="892" y="442"/>
                    </a:cubicBezTo>
                    <a:cubicBezTo>
                      <a:pt x="840" y="400"/>
                      <a:pt x="842" y="403"/>
                      <a:pt x="759" y="375"/>
                    </a:cubicBezTo>
                    <a:cubicBezTo>
                      <a:pt x="689" y="319"/>
                      <a:pt x="610" y="206"/>
                      <a:pt x="528" y="180"/>
                    </a:cubicBezTo>
                    <a:cubicBezTo>
                      <a:pt x="472" y="124"/>
                      <a:pt x="455" y="100"/>
                      <a:pt x="374" y="83"/>
                    </a:cubicBezTo>
                    <a:cubicBezTo>
                      <a:pt x="260" y="0"/>
                      <a:pt x="141" y="15"/>
                      <a:pt x="0" y="11"/>
                    </a:cubicBezTo>
                    <a:cubicBezTo>
                      <a:pt x="48" y="39"/>
                      <a:pt x="99" y="53"/>
                      <a:pt x="154" y="62"/>
                    </a:cubicBezTo>
                    <a:cubicBezTo>
                      <a:pt x="178" y="78"/>
                      <a:pt x="192" y="91"/>
                      <a:pt x="221" y="98"/>
                    </a:cubicBezTo>
                    <a:cubicBezTo>
                      <a:pt x="237" y="108"/>
                      <a:pt x="257" y="113"/>
                      <a:pt x="272" y="124"/>
                    </a:cubicBezTo>
                    <a:cubicBezTo>
                      <a:pt x="300" y="144"/>
                      <a:pt x="314" y="169"/>
                      <a:pt x="349" y="180"/>
                    </a:cubicBezTo>
                    <a:cubicBezTo>
                      <a:pt x="386" y="204"/>
                      <a:pt x="404" y="222"/>
                      <a:pt x="451" y="231"/>
                    </a:cubicBezTo>
                    <a:cubicBezTo>
                      <a:pt x="472" y="252"/>
                      <a:pt x="494" y="264"/>
                      <a:pt x="513" y="288"/>
                    </a:cubicBezTo>
                    <a:cubicBezTo>
                      <a:pt x="539" y="320"/>
                      <a:pt x="562" y="374"/>
                      <a:pt x="605" y="390"/>
                    </a:cubicBezTo>
                    <a:cubicBezTo>
                      <a:pt x="635" y="401"/>
                      <a:pt x="667" y="407"/>
                      <a:pt x="698" y="416"/>
                    </a:cubicBezTo>
                    <a:cubicBezTo>
                      <a:pt x="743" y="455"/>
                      <a:pt x="767" y="466"/>
                      <a:pt x="826" y="483"/>
                    </a:cubicBezTo>
                    <a:cubicBezTo>
                      <a:pt x="852" y="522"/>
                      <a:pt x="896" y="530"/>
                      <a:pt x="933" y="554"/>
                    </a:cubicBezTo>
                    <a:cubicBezTo>
                      <a:pt x="950" y="564"/>
                      <a:pt x="976" y="596"/>
                      <a:pt x="995" y="601"/>
                    </a:cubicBezTo>
                    <a:cubicBezTo>
                      <a:pt x="1042" y="613"/>
                      <a:pt x="1091" y="621"/>
                      <a:pt x="1139" y="631"/>
                    </a:cubicBezTo>
                    <a:cubicBezTo>
                      <a:pt x="1163" y="636"/>
                      <a:pt x="1186" y="650"/>
                      <a:pt x="1210" y="657"/>
                    </a:cubicBezTo>
                    <a:cubicBezTo>
                      <a:pt x="1270" y="674"/>
                      <a:pt x="1322" y="689"/>
                      <a:pt x="1385" y="693"/>
                    </a:cubicBezTo>
                    <a:cubicBezTo>
                      <a:pt x="1437" y="710"/>
                      <a:pt x="1489" y="720"/>
                      <a:pt x="1544" y="729"/>
                    </a:cubicBezTo>
                    <a:cubicBezTo>
                      <a:pt x="1561" y="737"/>
                      <a:pt x="1577" y="741"/>
                      <a:pt x="1590" y="754"/>
                    </a:cubicBezTo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0" name="Freeform 30"/>
              <p:cNvSpPr>
                <a:spLocks/>
              </p:cNvSpPr>
              <p:nvPr/>
            </p:nvSpPr>
            <p:spPr bwMode="auto">
              <a:xfrm flipH="1">
                <a:off x="3463" y="1691"/>
                <a:ext cx="79" cy="97"/>
              </a:xfrm>
              <a:custGeom>
                <a:avLst/>
                <a:gdLst>
                  <a:gd name="T0" fmla="*/ 0 w 511"/>
                  <a:gd name="T1" fmla="*/ 0 h 523"/>
                  <a:gd name="T2" fmla="*/ 0 w 511"/>
                  <a:gd name="T3" fmla="*/ 0 h 523"/>
                  <a:gd name="T4" fmla="*/ 0 w 511"/>
                  <a:gd name="T5" fmla="*/ 0 h 523"/>
                  <a:gd name="T6" fmla="*/ 0 w 511"/>
                  <a:gd name="T7" fmla="*/ 0 h 523"/>
                  <a:gd name="T8" fmla="*/ 0 w 511"/>
                  <a:gd name="T9" fmla="*/ 0 h 523"/>
                  <a:gd name="T10" fmla="*/ 0 w 511"/>
                  <a:gd name="T11" fmla="*/ 0 h 523"/>
                  <a:gd name="T12" fmla="*/ 0 w 511"/>
                  <a:gd name="T13" fmla="*/ 0 h 523"/>
                  <a:gd name="T14" fmla="*/ 0 w 511"/>
                  <a:gd name="T15" fmla="*/ 0 h 523"/>
                  <a:gd name="T16" fmla="*/ 0 w 511"/>
                  <a:gd name="T17" fmla="*/ 0 h 523"/>
                  <a:gd name="T18" fmla="*/ 0 w 511"/>
                  <a:gd name="T19" fmla="*/ 0 h 523"/>
                  <a:gd name="T20" fmla="*/ 0 w 511"/>
                  <a:gd name="T21" fmla="*/ 0 h 523"/>
                  <a:gd name="T22" fmla="*/ 0 w 511"/>
                  <a:gd name="T23" fmla="*/ 0 h 523"/>
                  <a:gd name="T24" fmla="*/ 0 w 511"/>
                  <a:gd name="T25" fmla="*/ 0 h 523"/>
                  <a:gd name="T26" fmla="*/ 0 w 511"/>
                  <a:gd name="T27" fmla="*/ 0 h 523"/>
                  <a:gd name="T28" fmla="*/ 0 w 511"/>
                  <a:gd name="T29" fmla="*/ 0 h 523"/>
                  <a:gd name="T30" fmla="*/ 0 w 511"/>
                  <a:gd name="T31" fmla="*/ 0 h 523"/>
                  <a:gd name="T32" fmla="*/ 0 w 511"/>
                  <a:gd name="T33" fmla="*/ 0 h 523"/>
                  <a:gd name="T34" fmla="*/ 0 w 511"/>
                  <a:gd name="T35" fmla="*/ 0 h 523"/>
                  <a:gd name="T36" fmla="*/ 0 w 511"/>
                  <a:gd name="T37" fmla="*/ 0 h 523"/>
                  <a:gd name="T38" fmla="*/ 0 w 511"/>
                  <a:gd name="T39" fmla="*/ 0 h 523"/>
                  <a:gd name="T40" fmla="*/ 0 w 511"/>
                  <a:gd name="T41" fmla="*/ 0 h 5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1"/>
                  <a:gd name="T64" fmla="*/ 0 h 523"/>
                  <a:gd name="T65" fmla="*/ 511 w 511"/>
                  <a:gd name="T66" fmla="*/ 523 h 5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1" h="523">
                    <a:moveTo>
                      <a:pt x="174" y="518"/>
                    </a:moveTo>
                    <a:cubicBezTo>
                      <a:pt x="237" y="514"/>
                      <a:pt x="281" y="502"/>
                      <a:pt x="343" y="492"/>
                    </a:cubicBezTo>
                    <a:cubicBezTo>
                      <a:pt x="363" y="484"/>
                      <a:pt x="386" y="481"/>
                      <a:pt x="405" y="472"/>
                    </a:cubicBezTo>
                    <a:cubicBezTo>
                      <a:pt x="419" y="466"/>
                      <a:pt x="446" y="451"/>
                      <a:pt x="446" y="451"/>
                    </a:cubicBezTo>
                    <a:cubicBezTo>
                      <a:pt x="476" y="405"/>
                      <a:pt x="462" y="430"/>
                      <a:pt x="487" y="369"/>
                    </a:cubicBezTo>
                    <a:cubicBezTo>
                      <a:pt x="490" y="361"/>
                      <a:pt x="497" y="344"/>
                      <a:pt x="497" y="344"/>
                    </a:cubicBezTo>
                    <a:cubicBezTo>
                      <a:pt x="506" y="268"/>
                      <a:pt x="511" y="209"/>
                      <a:pt x="497" y="128"/>
                    </a:cubicBezTo>
                    <a:cubicBezTo>
                      <a:pt x="496" y="121"/>
                      <a:pt x="476" y="104"/>
                      <a:pt x="471" y="97"/>
                    </a:cubicBezTo>
                    <a:cubicBezTo>
                      <a:pt x="439" y="54"/>
                      <a:pt x="440" y="52"/>
                      <a:pt x="394" y="26"/>
                    </a:cubicBezTo>
                    <a:cubicBezTo>
                      <a:pt x="385" y="21"/>
                      <a:pt x="378" y="14"/>
                      <a:pt x="369" y="10"/>
                    </a:cubicBezTo>
                    <a:cubicBezTo>
                      <a:pt x="359" y="5"/>
                      <a:pt x="338" y="0"/>
                      <a:pt x="338" y="0"/>
                    </a:cubicBezTo>
                    <a:cubicBezTo>
                      <a:pt x="297" y="3"/>
                      <a:pt x="256" y="4"/>
                      <a:pt x="215" y="10"/>
                    </a:cubicBezTo>
                    <a:cubicBezTo>
                      <a:pt x="199" y="12"/>
                      <a:pt x="200" y="24"/>
                      <a:pt x="189" y="31"/>
                    </a:cubicBezTo>
                    <a:cubicBezTo>
                      <a:pt x="152" y="57"/>
                      <a:pt x="105" y="77"/>
                      <a:pt x="81" y="118"/>
                    </a:cubicBezTo>
                    <a:cubicBezTo>
                      <a:pt x="69" y="139"/>
                      <a:pt x="58" y="158"/>
                      <a:pt x="40" y="174"/>
                    </a:cubicBezTo>
                    <a:cubicBezTo>
                      <a:pt x="16" y="224"/>
                      <a:pt x="42" y="163"/>
                      <a:pt x="25" y="267"/>
                    </a:cubicBezTo>
                    <a:cubicBezTo>
                      <a:pt x="23" y="280"/>
                      <a:pt x="14" y="291"/>
                      <a:pt x="10" y="303"/>
                    </a:cubicBezTo>
                    <a:cubicBezTo>
                      <a:pt x="5" y="343"/>
                      <a:pt x="0" y="362"/>
                      <a:pt x="10" y="405"/>
                    </a:cubicBezTo>
                    <a:cubicBezTo>
                      <a:pt x="12" y="415"/>
                      <a:pt x="20" y="422"/>
                      <a:pt x="25" y="431"/>
                    </a:cubicBezTo>
                    <a:cubicBezTo>
                      <a:pt x="37" y="450"/>
                      <a:pt x="43" y="475"/>
                      <a:pt x="61" y="487"/>
                    </a:cubicBezTo>
                    <a:cubicBezTo>
                      <a:pt x="115" y="523"/>
                      <a:pt x="166" y="523"/>
                      <a:pt x="230" y="523"/>
                    </a:cubicBez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1" name="Freeform 31"/>
              <p:cNvSpPr>
                <a:spLocks/>
              </p:cNvSpPr>
              <p:nvPr/>
            </p:nvSpPr>
            <p:spPr bwMode="auto">
              <a:xfrm flipH="1">
                <a:off x="3258" y="1435"/>
                <a:ext cx="523" cy="374"/>
              </a:xfrm>
              <a:custGeom>
                <a:avLst/>
                <a:gdLst>
                  <a:gd name="T0" fmla="*/ 0 w 3333"/>
                  <a:gd name="T1" fmla="*/ 0 h 2009"/>
                  <a:gd name="T2" fmla="*/ 0 w 3333"/>
                  <a:gd name="T3" fmla="*/ 0 h 2009"/>
                  <a:gd name="T4" fmla="*/ 0 w 3333"/>
                  <a:gd name="T5" fmla="*/ 0 h 2009"/>
                  <a:gd name="T6" fmla="*/ 0 w 3333"/>
                  <a:gd name="T7" fmla="*/ 0 h 2009"/>
                  <a:gd name="T8" fmla="*/ 0 w 3333"/>
                  <a:gd name="T9" fmla="*/ 0 h 2009"/>
                  <a:gd name="T10" fmla="*/ 0 w 3333"/>
                  <a:gd name="T11" fmla="*/ 0 h 2009"/>
                  <a:gd name="T12" fmla="*/ 0 w 3333"/>
                  <a:gd name="T13" fmla="*/ 0 h 2009"/>
                  <a:gd name="T14" fmla="*/ 0 w 3333"/>
                  <a:gd name="T15" fmla="*/ 0 h 2009"/>
                  <a:gd name="T16" fmla="*/ 0 w 3333"/>
                  <a:gd name="T17" fmla="*/ 0 h 2009"/>
                  <a:gd name="T18" fmla="*/ 0 w 3333"/>
                  <a:gd name="T19" fmla="*/ 0 h 2009"/>
                  <a:gd name="T20" fmla="*/ 0 w 3333"/>
                  <a:gd name="T21" fmla="*/ 0 h 2009"/>
                  <a:gd name="T22" fmla="*/ 0 w 3333"/>
                  <a:gd name="T23" fmla="*/ 0 h 2009"/>
                  <a:gd name="T24" fmla="*/ 0 w 3333"/>
                  <a:gd name="T25" fmla="*/ 0 h 2009"/>
                  <a:gd name="T26" fmla="*/ 0 w 3333"/>
                  <a:gd name="T27" fmla="*/ 0 h 2009"/>
                  <a:gd name="T28" fmla="*/ 0 w 3333"/>
                  <a:gd name="T29" fmla="*/ 0 h 2009"/>
                  <a:gd name="T30" fmla="*/ 0 w 3333"/>
                  <a:gd name="T31" fmla="*/ 0 h 2009"/>
                  <a:gd name="T32" fmla="*/ 0 w 3333"/>
                  <a:gd name="T33" fmla="*/ 0 h 2009"/>
                  <a:gd name="T34" fmla="*/ 0 w 3333"/>
                  <a:gd name="T35" fmla="*/ 0 h 2009"/>
                  <a:gd name="T36" fmla="*/ 0 w 3333"/>
                  <a:gd name="T37" fmla="*/ 0 h 2009"/>
                  <a:gd name="T38" fmla="*/ 0 w 3333"/>
                  <a:gd name="T39" fmla="*/ 0 h 2009"/>
                  <a:gd name="T40" fmla="*/ 0 w 3333"/>
                  <a:gd name="T41" fmla="*/ 0 h 2009"/>
                  <a:gd name="T42" fmla="*/ 0 w 3333"/>
                  <a:gd name="T43" fmla="*/ 0 h 2009"/>
                  <a:gd name="T44" fmla="*/ 0 w 3333"/>
                  <a:gd name="T45" fmla="*/ 0 h 2009"/>
                  <a:gd name="T46" fmla="*/ 0 w 3333"/>
                  <a:gd name="T47" fmla="*/ 0 h 2009"/>
                  <a:gd name="T48" fmla="*/ 0 w 3333"/>
                  <a:gd name="T49" fmla="*/ 0 h 2009"/>
                  <a:gd name="T50" fmla="*/ 0 w 3333"/>
                  <a:gd name="T51" fmla="*/ 0 h 2009"/>
                  <a:gd name="T52" fmla="*/ 0 w 3333"/>
                  <a:gd name="T53" fmla="*/ 0 h 2009"/>
                  <a:gd name="T54" fmla="*/ 0 w 3333"/>
                  <a:gd name="T55" fmla="*/ 0 h 2009"/>
                  <a:gd name="T56" fmla="*/ 0 w 3333"/>
                  <a:gd name="T57" fmla="*/ 0 h 2009"/>
                  <a:gd name="T58" fmla="*/ 0 w 3333"/>
                  <a:gd name="T59" fmla="*/ 0 h 2009"/>
                  <a:gd name="T60" fmla="*/ 0 w 3333"/>
                  <a:gd name="T61" fmla="*/ 0 h 2009"/>
                  <a:gd name="T62" fmla="*/ 0 w 3333"/>
                  <a:gd name="T63" fmla="*/ 0 h 2009"/>
                  <a:gd name="T64" fmla="*/ 0 w 3333"/>
                  <a:gd name="T65" fmla="*/ 0 h 2009"/>
                  <a:gd name="T66" fmla="*/ 0 w 3333"/>
                  <a:gd name="T67" fmla="*/ 0 h 2009"/>
                  <a:gd name="T68" fmla="*/ 0 w 3333"/>
                  <a:gd name="T69" fmla="*/ 0 h 2009"/>
                  <a:gd name="T70" fmla="*/ 0 w 3333"/>
                  <a:gd name="T71" fmla="*/ 0 h 2009"/>
                  <a:gd name="T72" fmla="*/ 0 w 3333"/>
                  <a:gd name="T73" fmla="*/ 0 h 2009"/>
                  <a:gd name="T74" fmla="*/ 0 w 3333"/>
                  <a:gd name="T75" fmla="*/ 0 h 2009"/>
                  <a:gd name="T76" fmla="*/ 0 w 3333"/>
                  <a:gd name="T77" fmla="*/ 0 h 2009"/>
                  <a:gd name="T78" fmla="*/ 0 w 3333"/>
                  <a:gd name="T79" fmla="*/ 0 h 2009"/>
                  <a:gd name="T80" fmla="*/ 0 w 3333"/>
                  <a:gd name="T81" fmla="*/ 0 h 2009"/>
                  <a:gd name="T82" fmla="*/ 0 w 3333"/>
                  <a:gd name="T83" fmla="*/ 0 h 2009"/>
                  <a:gd name="T84" fmla="*/ 0 w 3333"/>
                  <a:gd name="T85" fmla="*/ 0 h 2009"/>
                  <a:gd name="T86" fmla="*/ 0 w 3333"/>
                  <a:gd name="T87" fmla="*/ 0 h 2009"/>
                  <a:gd name="T88" fmla="*/ 0 w 3333"/>
                  <a:gd name="T89" fmla="*/ 0 h 2009"/>
                  <a:gd name="T90" fmla="*/ 0 w 3333"/>
                  <a:gd name="T91" fmla="*/ 0 h 2009"/>
                  <a:gd name="T92" fmla="*/ 0 w 3333"/>
                  <a:gd name="T93" fmla="*/ 0 h 2009"/>
                  <a:gd name="T94" fmla="*/ 0 w 3333"/>
                  <a:gd name="T95" fmla="*/ 0 h 2009"/>
                  <a:gd name="T96" fmla="*/ 0 w 3333"/>
                  <a:gd name="T97" fmla="*/ 0 h 2009"/>
                  <a:gd name="T98" fmla="*/ 0 w 3333"/>
                  <a:gd name="T99" fmla="*/ 0 h 2009"/>
                  <a:gd name="T100" fmla="*/ 0 w 3333"/>
                  <a:gd name="T101" fmla="*/ 0 h 2009"/>
                  <a:gd name="T102" fmla="*/ 0 w 3333"/>
                  <a:gd name="T103" fmla="*/ 0 h 2009"/>
                  <a:gd name="T104" fmla="*/ 0 w 3333"/>
                  <a:gd name="T105" fmla="*/ 0 h 20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33"/>
                  <a:gd name="T160" fmla="*/ 0 h 2009"/>
                  <a:gd name="T161" fmla="*/ 3333 w 3333"/>
                  <a:gd name="T162" fmla="*/ 2009 h 20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33" h="2009">
                    <a:moveTo>
                      <a:pt x="252" y="1689"/>
                    </a:moveTo>
                    <a:cubicBezTo>
                      <a:pt x="246" y="1649"/>
                      <a:pt x="238" y="1609"/>
                      <a:pt x="226" y="1571"/>
                    </a:cubicBezTo>
                    <a:cubicBezTo>
                      <a:pt x="214" y="1535"/>
                      <a:pt x="151" y="1568"/>
                      <a:pt x="113" y="1566"/>
                    </a:cubicBezTo>
                    <a:cubicBezTo>
                      <a:pt x="75" y="1547"/>
                      <a:pt x="27" y="1566"/>
                      <a:pt x="0" y="1530"/>
                    </a:cubicBezTo>
                    <a:cubicBezTo>
                      <a:pt x="11" y="1502"/>
                      <a:pt x="18" y="1476"/>
                      <a:pt x="31" y="1448"/>
                    </a:cubicBezTo>
                    <a:cubicBezTo>
                      <a:pt x="35" y="1430"/>
                      <a:pt x="40" y="1414"/>
                      <a:pt x="47" y="1397"/>
                    </a:cubicBezTo>
                    <a:cubicBezTo>
                      <a:pt x="44" y="1326"/>
                      <a:pt x="49" y="1293"/>
                      <a:pt x="31" y="1238"/>
                    </a:cubicBezTo>
                    <a:cubicBezTo>
                      <a:pt x="37" y="1141"/>
                      <a:pt x="34" y="1015"/>
                      <a:pt x="149" y="986"/>
                    </a:cubicBezTo>
                    <a:cubicBezTo>
                      <a:pt x="161" y="968"/>
                      <a:pt x="170" y="925"/>
                      <a:pt x="170" y="925"/>
                    </a:cubicBezTo>
                    <a:cubicBezTo>
                      <a:pt x="172" y="904"/>
                      <a:pt x="172" y="884"/>
                      <a:pt x="175" y="863"/>
                    </a:cubicBezTo>
                    <a:cubicBezTo>
                      <a:pt x="176" y="856"/>
                      <a:pt x="173" y="845"/>
                      <a:pt x="180" y="843"/>
                    </a:cubicBezTo>
                    <a:cubicBezTo>
                      <a:pt x="190" y="840"/>
                      <a:pt x="211" y="853"/>
                      <a:pt x="211" y="853"/>
                    </a:cubicBezTo>
                    <a:cubicBezTo>
                      <a:pt x="256" y="845"/>
                      <a:pt x="252" y="831"/>
                      <a:pt x="262" y="791"/>
                    </a:cubicBezTo>
                    <a:cubicBezTo>
                      <a:pt x="268" y="707"/>
                      <a:pt x="253" y="695"/>
                      <a:pt x="323" y="653"/>
                    </a:cubicBezTo>
                    <a:cubicBezTo>
                      <a:pt x="339" y="632"/>
                      <a:pt x="381" y="553"/>
                      <a:pt x="395" y="540"/>
                    </a:cubicBezTo>
                    <a:cubicBezTo>
                      <a:pt x="431" y="507"/>
                      <a:pt x="456" y="459"/>
                      <a:pt x="488" y="422"/>
                    </a:cubicBezTo>
                    <a:cubicBezTo>
                      <a:pt x="530" y="373"/>
                      <a:pt x="515" y="345"/>
                      <a:pt x="575" y="314"/>
                    </a:cubicBezTo>
                    <a:cubicBezTo>
                      <a:pt x="614" y="262"/>
                      <a:pt x="671" y="237"/>
                      <a:pt x="723" y="202"/>
                    </a:cubicBezTo>
                    <a:cubicBezTo>
                      <a:pt x="743" y="163"/>
                      <a:pt x="721" y="196"/>
                      <a:pt x="759" y="166"/>
                    </a:cubicBezTo>
                    <a:cubicBezTo>
                      <a:pt x="781" y="148"/>
                      <a:pt x="796" y="123"/>
                      <a:pt x="821" y="109"/>
                    </a:cubicBezTo>
                    <a:cubicBezTo>
                      <a:pt x="834" y="101"/>
                      <a:pt x="848" y="94"/>
                      <a:pt x="862" y="89"/>
                    </a:cubicBezTo>
                    <a:cubicBezTo>
                      <a:pt x="872" y="86"/>
                      <a:pt x="893" y="79"/>
                      <a:pt x="893" y="79"/>
                    </a:cubicBezTo>
                    <a:cubicBezTo>
                      <a:pt x="924" y="56"/>
                      <a:pt x="963" y="54"/>
                      <a:pt x="1000" y="48"/>
                    </a:cubicBezTo>
                    <a:cubicBezTo>
                      <a:pt x="1135" y="0"/>
                      <a:pt x="1284" y="31"/>
                      <a:pt x="1421" y="58"/>
                    </a:cubicBezTo>
                    <a:cubicBezTo>
                      <a:pt x="1433" y="64"/>
                      <a:pt x="1446" y="66"/>
                      <a:pt x="1457" y="73"/>
                    </a:cubicBezTo>
                    <a:cubicBezTo>
                      <a:pt x="1485" y="90"/>
                      <a:pt x="1503" y="107"/>
                      <a:pt x="1539" y="114"/>
                    </a:cubicBezTo>
                    <a:cubicBezTo>
                      <a:pt x="1612" y="144"/>
                      <a:pt x="1678" y="181"/>
                      <a:pt x="1749" y="217"/>
                    </a:cubicBezTo>
                    <a:cubicBezTo>
                      <a:pt x="1787" y="236"/>
                      <a:pt x="1836" y="242"/>
                      <a:pt x="1877" y="253"/>
                    </a:cubicBezTo>
                    <a:cubicBezTo>
                      <a:pt x="1896" y="258"/>
                      <a:pt x="1916" y="260"/>
                      <a:pt x="1934" y="268"/>
                    </a:cubicBezTo>
                    <a:cubicBezTo>
                      <a:pt x="1941" y="271"/>
                      <a:pt x="1948" y="275"/>
                      <a:pt x="1954" y="279"/>
                    </a:cubicBezTo>
                    <a:cubicBezTo>
                      <a:pt x="1961" y="284"/>
                      <a:pt x="1967" y="290"/>
                      <a:pt x="1975" y="294"/>
                    </a:cubicBezTo>
                    <a:cubicBezTo>
                      <a:pt x="1990" y="301"/>
                      <a:pt x="2006" y="304"/>
                      <a:pt x="2021" y="309"/>
                    </a:cubicBezTo>
                    <a:cubicBezTo>
                      <a:pt x="2026" y="311"/>
                      <a:pt x="2036" y="314"/>
                      <a:pt x="2036" y="314"/>
                    </a:cubicBezTo>
                    <a:cubicBezTo>
                      <a:pt x="2041" y="312"/>
                      <a:pt x="2051" y="315"/>
                      <a:pt x="2052" y="309"/>
                    </a:cubicBezTo>
                    <a:cubicBezTo>
                      <a:pt x="2054" y="295"/>
                      <a:pt x="2036" y="254"/>
                      <a:pt x="2031" y="238"/>
                    </a:cubicBezTo>
                    <a:cubicBezTo>
                      <a:pt x="2037" y="196"/>
                      <a:pt x="2049" y="166"/>
                      <a:pt x="2088" y="145"/>
                    </a:cubicBezTo>
                    <a:cubicBezTo>
                      <a:pt x="2103" y="137"/>
                      <a:pt x="2108" y="134"/>
                      <a:pt x="2124" y="130"/>
                    </a:cubicBezTo>
                    <a:cubicBezTo>
                      <a:pt x="2138" y="126"/>
                      <a:pt x="2165" y="120"/>
                      <a:pt x="2165" y="120"/>
                    </a:cubicBezTo>
                    <a:cubicBezTo>
                      <a:pt x="2262" y="129"/>
                      <a:pt x="2299" y="122"/>
                      <a:pt x="2354" y="196"/>
                    </a:cubicBezTo>
                    <a:cubicBezTo>
                      <a:pt x="2362" y="221"/>
                      <a:pt x="2379" y="236"/>
                      <a:pt x="2385" y="263"/>
                    </a:cubicBezTo>
                    <a:cubicBezTo>
                      <a:pt x="2388" y="277"/>
                      <a:pt x="2385" y="294"/>
                      <a:pt x="2395" y="304"/>
                    </a:cubicBezTo>
                    <a:cubicBezTo>
                      <a:pt x="2417" y="325"/>
                      <a:pt x="2513" y="333"/>
                      <a:pt x="2539" y="335"/>
                    </a:cubicBezTo>
                    <a:cubicBezTo>
                      <a:pt x="2554" y="342"/>
                      <a:pt x="2570" y="347"/>
                      <a:pt x="2585" y="355"/>
                    </a:cubicBezTo>
                    <a:cubicBezTo>
                      <a:pt x="2610" y="368"/>
                      <a:pt x="2628" y="396"/>
                      <a:pt x="2652" y="412"/>
                    </a:cubicBezTo>
                    <a:cubicBezTo>
                      <a:pt x="2669" y="424"/>
                      <a:pt x="2701" y="438"/>
                      <a:pt x="2713" y="453"/>
                    </a:cubicBezTo>
                    <a:cubicBezTo>
                      <a:pt x="2741" y="488"/>
                      <a:pt x="2772" y="521"/>
                      <a:pt x="2816" y="535"/>
                    </a:cubicBezTo>
                    <a:cubicBezTo>
                      <a:pt x="2873" y="578"/>
                      <a:pt x="2934" y="618"/>
                      <a:pt x="2985" y="668"/>
                    </a:cubicBezTo>
                    <a:cubicBezTo>
                      <a:pt x="3005" y="687"/>
                      <a:pt x="3023" y="732"/>
                      <a:pt x="3036" y="750"/>
                    </a:cubicBezTo>
                    <a:cubicBezTo>
                      <a:pt x="3057" y="779"/>
                      <a:pt x="3067" y="783"/>
                      <a:pt x="3088" y="807"/>
                    </a:cubicBezTo>
                    <a:cubicBezTo>
                      <a:pt x="3104" y="825"/>
                      <a:pt x="3112" y="847"/>
                      <a:pt x="3124" y="868"/>
                    </a:cubicBezTo>
                    <a:cubicBezTo>
                      <a:pt x="3132" y="900"/>
                      <a:pt x="3141" y="942"/>
                      <a:pt x="3165" y="966"/>
                    </a:cubicBezTo>
                    <a:cubicBezTo>
                      <a:pt x="3199" y="1000"/>
                      <a:pt x="3173" y="958"/>
                      <a:pt x="3206" y="1007"/>
                    </a:cubicBezTo>
                    <a:cubicBezTo>
                      <a:pt x="3212" y="1016"/>
                      <a:pt x="3218" y="1035"/>
                      <a:pt x="3226" y="1043"/>
                    </a:cubicBezTo>
                    <a:cubicBezTo>
                      <a:pt x="3245" y="1062"/>
                      <a:pt x="3270" y="1068"/>
                      <a:pt x="3288" y="1089"/>
                    </a:cubicBezTo>
                    <a:cubicBezTo>
                      <a:pt x="3305" y="1108"/>
                      <a:pt x="3311" y="1134"/>
                      <a:pt x="3329" y="1150"/>
                    </a:cubicBezTo>
                    <a:cubicBezTo>
                      <a:pt x="3327" y="1179"/>
                      <a:pt x="3333" y="1260"/>
                      <a:pt x="3293" y="1273"/>
                    </a:cubicBezTo>
                    <a:cubicBezTo>
                      <a:pt x="3276" y="1329"/>
                      <a:pt x="3303" y="1247"/>
                      <a:pt x="3277" y="1304"/>
                    </a:cubicBezTo>
                    <a:cubicBezTo>
                      <a:pt x="3272" y="1314"/>
                      <a:pt x="3267" y="1335"/>
                      <a:pt x="3267" y="1335"/>
                    </a:cubicBezTo>
                    <a:cubicBezTo>
                      <a:pt x="3265" y="1361"/>
                      <a:pt x="3274" y="1389"/>
                      <a:pt x="3262" y="1412"/>
                    </a:cubicBezTo>
                    <a:cubicBezTo>
                      <a:pt x="3259" y="1418"/>
                      <a:pt x="3192" y="1426"/>
                      <a:pt x="3185" y="1427"/>
                    </a:cubicBezTo>
                    <a:cubicBezTo>
                      <a:pt x="3150" y="1442"/>
                      <a:pt x="3074" y="1463"/>
                      <a:pt x="3036" y="1468"/>
                    </a:cubicBezTo>
                    <a:cubicBezTo>
                      <a:pt x="2970" y="1488"/>
                      <a:pt x="2939" y="1481"/>
                      <a:pt x="2852" y="1484"/>
                    </a:cubicBezTo>
                    <a:cubicBezTo>
                      <a:pt x="2801" y="1490"/>
                      <a:pt x="2823" y="1485"/>
                      <a:pt x="2780" y="1499"/>
                    </a:cubicBezTo>
                    <a:cubicBezTo>
                      <a:pt x="2775" y="1501"/>
                      <a:pt x="2765" y="1504"/>
                      <a:pt x="2765" y="1504"/>
                    </a:cubicBezTo>
                    <a:cubicBezTo>
                      <a:pt x="2754" y="1512"/>
                      <a:pt x="2740" y="1516"/>
                      <a:pt x="2729" y="1525"/>
                    </a:cubicBezTo>
                    <a:cubicBezTo>
                      <a:pt x="2711" y="1540"/>
                      <a:pt x="2713" y="1563"/>
                      <a:pt x="2703" y="1581"/>
                    </a:cubicBezTo>
                    <a:cubicBezTo>
                      <a:pt x="2688" y="1609"/>
                      <a:pt x="2654" y="1629"/>
                      <a:pt x="2631" y="1648"/>
                    </a:cubicBezTo>
                    <a:cubicBezTo>
                      <a:pt x="2613" y="1663"/>
                      <a:pt x="2590" y="1675"/>
                      <a:pt x="2575" y="1694"/>
                    </a:cubicBezTo>
                    <a:cubicBezTo>
                      <a:pt x="2567" y="1704"/>
                      <a:pt x="2554" y="1725"/>
                      <a:pt x="2554" y="1725"/>
                    </a:cubicBezTo>
                    <a:cubicBezTo>
                      <a:pt x="2521" y="1825"/>
                      <a:pt x="2722" y="1805"/>
                      <a:pt x="2759" y="1807"/>
                    </a:cubicBezTo>
                    <a:cubicBezTo>
                      <a:pt x="2765" y="1808"/>
                      <a:pt x="2791" y="1812"/>
                      <a:pt x="2800" y="1817"/>
                    </a:cubicBezTo>
                    <a:cubicBezTo>
                      <a:pt x="2836" y="1838"/>
                      <a:pt x="2845" y="1886"/>
                      <a:pt x="2888" y="1899"/>
                    </a:cubicBezTo>
                    <a:cubicBezTo>
                      <a:pt x="2939" y="1981"/>
                      <a:pt x="2744" y="1939"/>
                      <a:pt x="2724" y="1940"/>
                    </a:cubicBezTo>
                    <a:cubicBezTo>
                      <a:pt x="2726" y="1945"/>
                      <a:pt x="2728" y="1951"/>
                      <a:pt x="2729" y="1956"/>
                    </a:cubicBezTo>
                    <a:cubicBezTo>
                      <a:pt x="2731" y="1963"/>
                      <a:pt x="2732" y="1969"/>
                      <a:pt x="2734" y="1976"/>
                    </a:cubicBezTo>
                    <a:cubicBezTo>
                      <a:pt x="2737" y="1986"/>
                      <a:pt x="2755" y="2009"/>
                      <a:pt x="2744" y="2007"/>
                    </a:cubicBezTo>
                    <a:cubicBezTo>
                      <a:pt x="2695" y="1998"/>
                      <a:pt x="2650" y="1988"/>
                      <a:pt x="2600" y="1981"/>
                    </a:cubicBezTo>
                    <a:cubicBezTo>
                      <a:pt x="2595" y="1979"/>
                      <a:pt x="2590" y="1978"/>
                      <a:pt x="2585" y="1976"/>
                    </a:cubicBezTo>
                    <a:cubicBezTo>
                      <a:pt x="2578" y="1973"/>
                      <a:pt x="2572" y="1969"/>
                      <a:pt x="2565" y="1966"/>
                    </a:cubicBezTo>
                    <a:cubicBezTo>
                      <a:pt x="2555" y="1962"/>
                      <a:pt x="2534" y="1956"/>
                      <a:pt x="2534" y="1956"/>
                    </a:cubicBezTo>
                    <a:cubicBezTo>
                      <a:pt x="2488" y="1910"/>
                      <a:pt x="2437" y="1900"/>
                      <a:pt x="2375" y="1879"/>
                    </a:cubicBezTo>
                    <a:cubicBezTo>
                      <a:pt x="2350" y="1883"/>
                      <a:pt x="2327" y="1886"/>
                      <a:pt x="2303" y="1894"/>
                    </a:cubicBezTo>
                    <a:cubicBezTo>
                      <a:pt x="2126" y="1892"/>
                      <a:pt x="1974" y="1895"/>
                      <a:pt x="1806" y="1874"/>
                    </a:cubicBezTo>
                    <a:cubicBezTo>
                      <a:pt x="1788" y="1865"/>
                      <a:pt x="1774" y="1856"/>
                      <a:pt x="1759" y="1843"/>
                    </a:cubicBezTo>
                    <a:cubicBezTo>
                      <a:pt x="1747" y="1806"/>
                      <a:pt x="1755" y="1821"/>
                      <a:pt x="1739" y="1797"/>
                    </a:cubicBezTo>
                    <a:cubicBezTo>
                      <a:pt x="1732" y="1685"/>
                      <a:pt x="1733" y="1606"/>
                      <a:pt x="1780" y="1509"/>
                    </a:cubicBezTo>
                    <a:cubicBezTo>
                      <a:pt x="1790" y="1489"/>
                      <a:pt x="1794" y="1464"/>
                      <a:pt x="1811" y="1448"/>
                    </a:cubicBezTo>
                    <a:cubicBezTo>
                      <a:pt x="1829" y="1430"/>
                      <a:pt x="1858" y="1433"/>
                      <a:pt x="1882" y="1427"/>
                    </a:cubicBezTo>
                    <a:cubicBezTo>
                      <a:pt x="1849" y="1420"/>
                      <a:pt x="1819" y="1418"/>
                      <a:pt x="1790" y="1438"/>
                    </a:cubicBezTo>
                    <a:cubicBezTo>
                      <a:pt x="1782" y="1458"/>
                      <a:pt x="1777" y="1478"/>
                      <a:pt x="1770" y="1499"/>
                    </a:cubicBezTo>
                    <a:cubicBezTo>
                      <a:pt x="1763" y="1540"/>
                      <a:pt x="1761" y="1581"/>
                      <a:pt x="1754" y="1622"/>
                    </a:cubicBezTo>
                    <a:cubicBezTo>
                      <a:pt x="1749" y="1715"/>
                      <a:pt x="1744" y="1735"/>
                      <a:pt x="1749" y="1833"/>
                    </a:cubicBezTo>
                    <a:cubicBezTo>
                      <a:pt x="1746" y="1852"/>
                      <a:pt x="1757" y="1883"/>
                      <a:pt x="1739" y="1889"/>
                    </a:cubicBezTo>
                    <a:cubicBezTo>
                      <a:pt x="1724" y="1894"/>
                      <a:pt x="1577" y="1882"/>
                      <a:pt x="1534" y="1879"/>
                    </a:cubicBezTo>
                    <a:cubicBezTo>
                      <a:pt x="1510" y="1875"/>
                      <a:pt x="1486" y="1871"/>
                      <a:pt x="1462" y="1868"/>
                    </a:cubicBezTo>
                    <a:cubicBezTo>
                      <a:pt x="1435" y="1865"/>
                      <a:pt x="1407" y="1867"/>
                      <a:pt x="1380" y="1863"/>
                    </a:cubicBezTo>
                    <a:cubicBezTo>
                      <a:pt x="1318" y="1855"/>
                      <a:pt x="1261" y="1822"/>
                      <a:pt x="1200" y="1812"/>
                    </a:cubicBezTo>
                    <a:cubicBezTo>
                      <a:pt x="1152" y="1814"/>
                      <a:pt x="1104" y="1813"/>
                      <a:pt x="1057" y="1817"/>
                    </a:cubicBezTo>
                    <a:cubicBezTo>
                      <a:pt x="1038" y="1819"/>
                      <a:pt x="1006" y="1835"/>
                      <a:pt x="985" y="1838"/>
                    </a:cubicBezTo>
                    <a:cubicBezTo>
                      <a:pt x="934" y="1863"/>
                      <a:pt x="876" y="1837"/>
                      <a:pt x="826" y="1822"/>
                    </a:cubicBezTo>
                    <a:cubicBezTo>
                      <a:pt x="791" y="1799"/>
                      <a:pt x="807" y="1806"/>
                      <a:pt x="780" y="1797"/>
                    </a:cubicBezTo>
                    <a:cubicBezTo>
                      <a:pt x="764" y="1785"/>
                      <a:pt x="748" y="1777"/>
                      <a:pt x="729" y="1771"/>
                    </a:cubicBezTo>
                    <a:cubicBezTo>
                      <a:pt x="688" y="1716"/>
                      <a:pt x="667" y="1721"/>
                      <a:pt x="595" y="1709"/>
                    </a:cubicBezTo>
                    <a:cubicBezTo>
                      <a:pt x="481" y="1690"/>
                      <a:pt x="475" y="1687"/>
                      <a:pt x="313" y="1679"/>
                    </a:cubicBezTo>
                    <a:cubicBezTo>
                      <a:pt x="275" y="1662"/>
                      <a:pt x="259" y="1629"/>
                      <a:pt x="226" y="1607"/>
                    </a:cubicBezTo>
                    <a:cubicBezTo>
                      <a:pt x="216" y="1591"/>
                      <a:pt x="207" y="1588"/>
                      <a:pt x="195" y="157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2" name="Freeform 32"/>
              <p:cNvSpPr>
                <a:spLocks/>
              </p:cNvSpPr>
              <p:nvPr/>
            </p:nvSpPr>
            <p:spPr bwMode="auto">
              <a:xfrm flipH="1">
                <a:off x="3644" y="1735"/>
                <a:ext cx="102" cy="73"/>
              </a:xfrm>
              <a:custGeom>
                <a:avLst/>
                <a:gdLst>
                  <a:gd name="T0" fmla="*/ 0 w 651"/>
                  <a:gd name="T1" fmla="*/ 0 h 392"/>
                  <a:gd name="T2" fmla="*/ 0 w 651"/>
                  <a:gd name="T3" fmla="*/ 0 h 392"/>
                  <a:gd name="T4" fmla="*/ 0 w 651"/>
                  <a:gd name="T5" fmla="*/ 0 h 392"/>
                  <a:gd name="T6" fmla="*/ 0 w 651"/>
                  <a:gd name="T7" fmla="*/ 0 h 392"/>
                  <a:gd name="T8" fmla="*/ 0 w 651"/>
                  <a:gd name="T9" fmla="*/ 0 h 392"/>
                  <a:gd name="T10" fmla="*/ 0 w 651"/>
                  <a:gd name="T11" fmla="*/ 0 h 392"/>
                  <a:gd name="T12" fmla="*/ 0 w 651"/>
                  <a:gd name="T13" fmla="*/ 0 h 392"/>
                  <a:gd name="T14" fmla="*/ 0 w 651"/>
                  <a:gd name="T15" fmla="*/ 0 h 392"/>
                  <a:gd name="T16" fmla="*/ 0 w 651"/>
                  <a:gd name="T17" fmla="*/ 0 h 392"/>
                  <a:gd name="T18" fmla="*/ 0 w 651"/>
                  <a:gd name="T19" fmla="*/ 0 h 392"/>
                  <a:gd name="T20" fmla="*/ 0 w 651"/>
                  <a:gd name="T21" fmla="*/ 0 h 392"/>
                  <a:gd name="T22" fmla="*/ 0 w 651"/>
                  <a:gd name="T23" fmla="*/ 0 h 392"/>
                  <a:gd name="T24" fmla="*/ 0 w 651"/>
                  <a:gd name="T25" fmla="*/ 0 h 392"/>
                  <a:gd name="T26" fmla="*/ 0 w 651"/>
                  <a:gd name="T27" fmla="*/ 0 h 392"/>
                  <a:gd name="T28" fmla="*/ 0 w 651"/>
                  <a:gd name="T29" fmla="*/ 0 h 392"/>
                  <a:gd name="T30" fmla="*/ 0 w 651"/>
                  <a:gd name="T31" fmla="*/ 0 h 392"/>
                  <a:gd name="T32" fmla="*/ 0 w 651"/>
                  <a:gd name="T33" fmla="*/ 0 h 392"/>
                  <a:gd name="T34" fmla="*/ 0 w 651"/>
                  <a:gd name="T35" fmla="*/ 0 h 392"/>
                  <a:gd name="T36" fmla="*/ 0 w 651"/>
                  <a:gd name="T37" fmla="*/ 0 h 392"/>
                  <a:gd name="T38" fmla="*/ 0 w 651"/>
                  <a:gd name="T39" fmla="*/ 0 h 392"/>
                  <a:gd name="T40" fmla="*/ 0 w 651"/>
                  <a:gd name="T41" fmla="*/ 0 h 392"/>
                  <a:gd name="T42" fmla="*/ 0 w 651"/>
                  <a:gd name="T43" fmla="*/ 0 h 392"/>
                  <a:gd name="T44" fmla="*/ 0 w 651"/>
                  <a:gd name="T45" fmla="*/ 0 h 392"/>
                  <a:gd name="T46" fmla="*/ 0 w 651"/>
                  <a:gd name="T47" fmla="*/ 0 h 392"/>
                  <a:gd name="T48" fmla="*/ 0 w 651"/>
                  <a:gd name="T49" fmla="*/ 0 h 392"/>
                  <a:gd name="T50" fmla="*/ 0 w 651"/>
                  <a:gd name="T51" fmla="*/ 0 h 392"/>
                  <a:gd name="T52" fmla="*/ 0 w 651"/>
                  <a:gd name="T53" fmla="*/ 0 h 392"/>
                  <a:gd name="T54" fmla="*/ 0 w 651"/>
                  <a:gd name="T55" fmla="*/ 0 h 392"/>
                  <a:gd name="T56" fmla="*/ 0 w 651"/>
                  <a:gd name="T57" fmla="*/ 0 h 392"/>
                  <a:gd name="T58" fmla="*/ 0 w 651"/>
                  <a:gd name="T59" fmla="*/ 0 h 392"/>
                  <a:gd name="T60" fmla="*/ 0 w 651"/>
                  <a:gd name="T61" fmla="*/ 0 h 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1"/>
                  <a:gd name="T94" fmla="*/ 0 h 392"/>
                  <a:gd name="T95" fmla="*/ 651 w 651"/>
                  <a:gd name="T96" fmla="*/ 392 h 3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1" h="392">
                    <a:moveTo>
                      <a:pt x="66" y="84"/>
                    </a:moveTo>
                    <a:cubicBezTo>
                      <a:pt x="113" y="93"/>
                      <a:pt x="135" y="130"/>
                      <a:pt x="174" y="156"/>
                    </a:cubicBezTo>
                    <a:cubicBezTo>
                      <a:pt x="186" y="192"/>
                      <a:pt x="180" y="177"/>
                      <a:pt x="190" y="202"/>
                    </a:cubicBezTo>
                    <a:cubicBezTo>
                      <a:pt x="192" y="234"/>
                      <a:pt x="191" y="267"/>
                      <a:pt x="195" y="299"/>
                    </a:cubicBezTo>
                    <a:cubicBezTo>
                      <a:pt x="196" y="310"/>
                      <a:pt x="205" y="330"/>
                      <a:pt x="205" y="330"/>
                    </a:cubicBezTo>
                    <a:cubicBezTo>
                      <a:pt x="224" y="328"/>
                      <a:pt x="243" y="330"/>
                      <a:pt x="261" y="325"/>
                    </a:cubicBezTo>
                    <a:cubicBezTo>
                      <a:pt x="280" y="319"/>
                      <a:pt x="282" y="269"/>
                      <a:pt x="282" y="269"/>
                    </a:cubicBezTo>
                    <a:cubicBezTo>
                      <a:pt x="277" y="219"/>
                      <a:pt x="272" y="196"/>
                      <a:pt x="277" y="146"/>
                    </a:cubicBezTo>
                    <a:cubicBezTo>
                      <a:pt x="309" y="151"/>
                      <a:pt x="311" y="151"/>
                      <a:pt x="328" y="176"/>
                    </a:cubicBezTo>
                    <a:cubicBezTo>
                      <a:pt x="339" y="210"/>
                      <a:pt x="376" y="237"/>
                      <a:pt x="400" y="264"/>
                    </a:cubicBezTo>
                    <a:cubicBezTo>
                      <a:pt x="406" y="292"/>
                      <a:pt x="409" y="310"/>
                      <a:pt x="431" y="330"/>
                    </a:cubicBezTo>
                    <a:cubicBezTo>
                      <a:pt x="439" y="362"/>
                      <a:pt x="442" y="376"/>
                      <a:pt x="472" y="392"/>
                    </a:cubicBezTo>
                    <a:cubicBezTo>
                      <a:pt x="520" y="376"/>
                      <a:pt x="502" y="284"/>
                      <a:pt x="482" y="248"/>
                    </a:cubicBezTo>
                    <a:cubicBezTo>
                      <a:pt x="474" y="234"/>
                      <a:pt x="465" y="221"/>
                      <a:pt x="456" y="207"/>
                    </a:cubicBezTo>
                    <a:cubicBezTo>
                      <a:pt x="453" y="202"/>
                      <a:pt x="446" y="192"/>
                      <a:pt x="446" y="192"/>
                    </a:cubicBezTo>
                    <a:cubicBezTo>
                      <a:pt x="472" y="185"/>
                      <a:pt x="487" y="189"/>
                      <a:pt x="502" y="212"/>
                    </a:cubicBezTo>
                    <a:cubicBezTo>
                      <a:pt x="508" y="270"/>
                      <a:pt x="517" y="315"/>
                      <a:pt x="579" y="330"/>
                    </a:cubicBezTo>
                    <a:cubicBezTo>
                      <a:pt x="651" y="318"/>
                      <a:pt x="615" y="335"/>
                      <a:pt x="605" y="197"/>
                    </a:cubicBezTo>
                    <a:cubicBezTo>
                      <a:pt x="603" y="170"/>
                      <a:pt x="565" y="158"/>
                      <a:pt x="543" y="151"/>
                    </a:cubicBezTo>
                    <a:cubicBezTo>
                      <a:pt x="491" y="136"/>
                      <a:pt x="436" y="126"/>
                      <a:pt x="384" y="110"/>
                    </a:cubicBezTo>
                    <a:cubicBezTo>
                      <a:pt x="359" y="83"/>
                      <a:pt x="375" y="97"/>
                      <a:pt x="328" y="74"/>
                    </a:cubicBezTo>
                    <a:cubicBezTo>
                      <a:pt x="321" y="71"/>
                      <a:pt x="307" y="64"/>
                      <a:pt x="307" y="64"/>
                    </a:cubicBezTo>
                    <a:cubicBezTo>
                      <a:pt x="293" y="49"/>
                      <a:pt x="281" y="48"/>
                      <a:pt x="261" y="43"/>
                    </a:cubicBezTo>
                    <a:cubicBezTo>
                      <a:pt x="229" y="45"/>
                      <a:pt x="163" y="49"/>
                      <a:pt x="128" y="53"/>
                    </a:cubicBezTo>
                    <a:cubicBezTo>
                      <a:pt x="107" y="56"/>
                      <a:pt x="66" y="69"/>
                      <a:pt x="66" y="69"/>
                    </a:cubicBezTo>
                    <a:cubicBezTo>
                      <a:pt x="23" y="55"/>
                      <a:pt x="40" y="27"/>
                      <a:pt x="20" y="7"/>
                    </a:cubicBezTo>
                    <a:cubicBezTo>
                      <a:pt x="16" y="3"/>
                      <a:pt x="0" y="0"/>
                      <a:pt x="5" y="2"/>
                    </a:cubicBezTo>
                    <a:cubicBezTo>
                      <a:pt x="13" y="6"/>
                      <a:pt x="22" y="9"/>
                      <a:pt x="31" y="12"/>
                    </a:cubicBezTo>
                    <a:cubicBezTo>
                      <a:pt x="31" y="13"/>
                      <a:pt x="55" y="93"/>
                      <a:pt x="56" y="94"/>
                    </a:cubicBezTo>
                    <a:cubicBezTo>
                      <a:pt x="60" y="98"/>
                      <a:pt x="68" y="103"/>
                      <a:pt x="72" y="99"/>
                    </a:cubicBezTo>
                    <a:cubicBezTo>
                      <a:pt x="76" y="95"/>
                      <a:pt x="68" y="89"/>
                      <a:pt x="66" y="84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3" name="Freeform 33"/>
              <p:cNvSpPr>
                <a:spLocks/>
              </p:cNvSpPr>
              <p:nvPr/>
            </p:nvSpPr>
            <p:spPr bwMode="auto">
              <a:xfrm flipH="1">
                <a:off x="3308" y="1607"/>
                <a:ext cx="25" cy="27"/>
              </a:xfrm>
              <a:custGeom>
                <a:avLst/>
                <a:gdLst>
                  <a:gd name="T0" fmla="*/ 0 w 163"/>
                  <a:gd name="T1" fmla="*/ 0 h 171"/>
                  <a:gd name="T2" fmla="*/ 0 w 163"/>
                  <a:gd name="T3" fmla="*/ 0 h 171"/>
                  <a:gd name="T4" fmla="*/ 0 w 163"/>
                  <a:gd name="T5" fmla="*/ 0 h 171"/>
                  <a:gd name="T6" fmla="*/ 0 w 163"/>
                  <a:gd name="T7" fmla="*/ 0 h 171"/>
                  <a:gd name="T8" fmla="*/ 0 w 163"/>
                  <a:gd name="T9" fmla="*/ 0 h 171"/>
                  <a:gd name="T10" fmla="*/ 0 w 163"/>
                  <a:gd name="T11" fmla="*/ 0 h 171"/>
                  <a:gd name="T12" fmla="*/ 0 w 163"/>
                  <a:gd name="T13" fmla="*/ 0 h 171"/>
                  <a:gd name="T14" fmla="*/ 0 w 163"/>
                  <a:gd name="T15" fmla="*/ 0 h 171"/>
                  <a:gd name="T16" fmla="*/ 0 w 163"/>
                  <a:gd name="T17" fmla="*/ 0 h 171"/>
                  <a:gd name="T18" fmla="*/ 0 w 163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3"/>
                  <a:gd name="T31" fmla="*/ 0 h 171"/>
                  <a:gd name="T32" fmla="*/ 163 w 163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3" h="171">
                    <a:moveTo>
                      <a:pt x="146" y="48"/>
                    </a:moveTo>
                    <a:cubicBezTo>
                      <a:pt x="119" y="39"/>
                      <a:pt x="134" y="47"/>
                      <a:pt x="111" y="12"/>
                    </a:cubicBezTo>
                    <a:cubicBezTo>
                      <a:pt x="103" y="0"/>
                      <a:pt x="83" y="6"/>
                      <a:pt x="70" y="2"/>
                    </a:cubicBezTo>
                    <a:cubicBezTo>
                      <a:pt x="66" y="5"/>
                      <a:pt x="63" y="9"/>
                      <a:pt x="59" y="12"/>
                    </a:cubicBezTo>
                    <a:cubicBezTo>
                      <a:pt x="53" y="16"/>
                      <a:pt x="45" y="18"/>
                      <a:pt x="39" y="23"/>
                    </a:cubicBezTo>
                    <a:cubicBezTo>
                      <a:pt x="31" y="30"/>
                      <a:pt x="26" y="41"/>
                      <a:pt x="18" y="48"/>
                    </a:cubicBezTo>
                    <a:cubicBezTo>
                      <a:pt x="20" y="84"/>
                      <a:pt x="0" y="134"/>
                      <a:pt x="29" y="156"/>
                    </a:cubicBezTo>
                    <a:cubicBezTo>
                      <a:pt x="43" y="167"/>
                      <a:pt x="80" y="171"/>
                      <a:pt x="80" y="171"/>
                    </a:cubicBezTo>
                    <a:cubicBezTo>
                      <a:pt x="118" y="166"/>
                      <a:pt x="122" y="165"/>
                      <a:pt x="141" y="135"/>
                    </a:cubicBezTo>
                    <a:cubicBezTo>
                      <a:pt x="146" y="69"/>
                      <a:pt x="163" y="62"/>
                      <a:pt x="116" y="38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4" name="Freeform 34"/>
              <p:cNvSpPr>
                <a:spLocks/>
              </p:cNvSpPr>
              <p:nvPr/>
            </p:nvSpPr>
            <p:spPr bwMode="auto">
              <a:xfrm flipH="1">
                <a:off x="3375" y="1549"/>
                <a:ext cx="95" cy="104"/>
              </a:xfrm>
              <a:custGeom>
                <a:avLst/>
                <a:gdLst>
                  <a:gd name="T0" fmla="*/ 0 w 603"/>
                  <a:gd name="T1" fmla="*/ 0 h 556"/>
                  <a:gd name="T2" fmla="*/ 0 w 603"/>
                  <a:gd name="T3" fmla="*/ 0 h 556"/>
                  <a:gd name="T4" fmla="*/ 0 w 603"/>
                  <a:gd name="T5" fmla="*/ 0 h 556"/>
                  <a:gd name="T6" fmla="*/ 0 w 603"/>
                  <a:gd name="T7" fmla="*/ 0 h 556"/>
                  <a:gd name="T8" fmla="*/ 0 w 603"/>
                  <a:gd name="T9" fmla="*/ 0 h 556"/>
                  <a:gd name="T10" fmla="*/ 0 w 603"/>
                  <a:gd name="T11" fmla="*/ 0 h 556"/>
                  <a:gd name="T12" fmla="*/ 0 w 603"/>
                  <a:gd name="T13" fmla="*/ 0 h 556"/>
                  <a:gd name="T14" fmla="*/ 0 w 603"/>
                  <a:gd name="T15" fmla="*/ 0 h 556"/>
                  <a:gd name="T16" fmla="*/ 0 w 603"/>
                  <a:gd name="T17" fmla="*/ 0 h 556"/>
                  <a:gd name="T18" fmla="*/ 0 w 603"/>
                  <a:gd name="T19" fmla="*/ 0 h 556"/>
                  <a:gd name="T20" fmla="*/ 0 w 603"/>
                  <a:gd name="T21" fmla="*/ 0 h 556"/>
                  <a:gd name="T22" fmla="*/ 0 w 603"/>
                  <a:gd name="T23" fmla="*/ 0 h 556"/>
                  <a:gd name="T24" fmla="*/ 0 w 603"/>
                  <a:gd name="T25" fmla="*/ 0 h 556"/>
                  <a:gd name="T26" fmla="*/ 0 w 603"/>
                  <a:gd name="T27" fmla="*/ 0 h 556"/>
                  <a:gd name="T28" fmla="*/ 0 w 603"/>
                  <a:gd name="T29" fmla="*/ 0 h 556"/>
                  <a:gd name="T30" fmla="*/ 0 w 603"/>
                  <a:gd name="T31" fmla="*/ 0 h 556"/>
                  <a:gd name="T32" fmla="*/ 0 w 603"/>
                  <a:gd name="T33" fmla="*/ 0 h 556"/>
                  <a:gd name="T34" fmla="*/ 0 w 603"/>
                  <a:gd name="T35" fmla="*/ 0 h 556"/>
                  <a:gd name="T36" fmla="*/ 0 w 603"/>
                  <a:gd name="T37" fmla="*/ 0 h 556"/>
                  <a:gd name="T38" fmla="*/ 0 w 603"/>
                  <a:gd name="T39" fmla="*/ 0 h 556"/>
                  <a:gd name="T40" fmla="*/ 0 w 603"/>
                  <a:gd name="T41" fmla="*/ 0 h 556"/>
                  <a:gd name="T42" fmla="*/ 0 w 603"/>
                  <a:gd name="T43" fmla="*/ 0 h 556"/>
                  <a:gd name="T44" fmla="*/ 0 w 603"/>
                  <a:gd name="T45" fmla="*/ 0 h 556"/>
                  <a:gd name="T46" fmla="*/ 0 w 603"/>
                  <a:gd name="T47" fmla="*/ 0 h 556"/>
                  <a:gd name="T48" fmla="*/ 0 w 603"/>
                  <a:gd name="T49" fmla="*/ 0 h 5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3"/>
                  <a:gd name="T76" fmla="*/ 0 h 556"/>
                  <a:gd name="T77" fmla="*/ 603 w 603"/>
                  <a:gd name="T78" fmla="*/ 556 h 5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3" h="556">
                    <a:moveTo>
                      <a:pt x="583" y="187"/>
                    </a:moveTo>
                    <a:cubicBezTo>
                      <a:pt x="579" y="157"/>
                      <a:pt x="579" y="130"/>
                      <a:pt x="562" y="105"/>
                    </a:cubicBezTo>
                    <a:cubicBezTo>
                      <a:pt x="552" y="73"/>
                      <a:pt x="561" y="92"/>
                      <a:pt x="516" y="58"/>
                    </a:cubicBezTo>
                    <a:cubicBezTo>
                      <a:pt x="506" y="50"/>
                      <a:pt x="477" y="23"/>
                      <a:pt x="465" y="17"/>
                    </a:cubicBezTo>
                    <a:cubicBezTo>
                      <a:pt x="429" y="0"/>
                      <a:pt x="335" y="3"/>
                      <a:pt x="316" y="2"/>
                    </a:cubicBezTo>
                    <a:cubicBezTo>
                      <a:pt x="208" y="6"/>
                      <a:pt x="208" y="2"/>
                      <a:pt x="136" y="23"/>
                    </a:cubicBezTo>
                    <a:cubicBezTo>
                      <a:pt x="107" y="40"/>
                      <a:pt x="81" y="63"/>
                      <a:pt x="59" y="89"/>
                    </a:cubicBezTo>
                    <a:cubicBezTo>
                      <a:pt x="48" y="102"/>
                      <a:pt x="29" y="130"/>
                      <a:pt x="29" y="130"/>
                    </a:cubicBezTo>
                    <a:cubicBezTo>
                      <a:pt x="12" y="253"/>
                      <a:pt x="0" y="447"/>
                      <a:pt x="131" y="520"/>
                    </a:cubicBezTo>
                    <a:cubicBezTo>
                      <a:pt x="177" y="545"/>
                      <a:pt x="225" y="546"/>
                      <a:pt x="275" y="556"/>
                    </a:cubicBezTo>
                    <a:cubicBezTo>
                      <a:pt x="289" y="554"/>
                      <a:pt x="302" y="552"/>
                      <a:pt x="316" y="551"/>
                    </a:cubicBezTo>
                    <a:cubicBezTo>
                      <a:pt x="342" y="549"/>
                      <a:pt x="367" y="549"/>
                      <a:pt x="393" y="546"/>
                    </a:cubicBezTo>
                    <a:cubicBezTo>
                      <a:pt x="427" y="542"/>
                      <a:pt x="449" y="516"/>
                      <a:pt x="475" y="499"/>
                    </a:cubicBezTo>
                    <a:cubicBezTo>
                      <a:pt x="486" y="492"/>
                      <a:pt x="499" y="490"/>
                      <a:pt x="511" y="484"/>
                    </a:cubicBezTo>
                    <a:cubicBezTo>
                      <a:pt x="521" y="469"/>
                      <a:pt x="530" y="460"/>
                      <a:pt x="536" y="443"/>
                    </a:cubicBezTo>
                    <a:cubicBezTo>
                      <a:pt x="528" y="386"/>
                      <a:pt x="508" y="355"/>
                      <a:pt x="459" y="325"/>
                    </a:cubicBezTo>
                    <a:cubicBezTo>
                      <a:pt x="443" y="300"/>
                      <a:pt x="428" y="281"/>
                      <a:pt x="418" y="253"/>
                    </a:cubicBezTo>
                    <a:cubicBezTo>
                      <a:pt x="414" y="243"/>
                      <a:pt x="408" y="223"/>
                      <a:pt x="408" y="223"/>
                    </a:cubicBezTo>
                    <a:cubicBezTo>
                      <a:pt x="410" y="207"/>
                      <a:pt x="400" y="185"/>
                      <a:pt x="413" y="176"/>
                    </a:cubicBezTo>
                    <a:cubicBezTo>
                      <a:pt x="440" y="156"/>
                      <a:pt x="501" y="205"/>
                      <a:pt x="526" y="223"/>
                    </a:cubicBezTo>
                    <a:cubicBezTo>
                      <a:pt x="530" y="235"/>
                      <a:pt x="530" y="247"/>
                      <a:pt x="536" y="258"/>
                    </a:cubicBezTo>
                    <a:cubicBezTo>
                      <a:pt x="542" y="269"/>
                      <a:pt x="557" y="289"/>
                      <a:pt x="557" y="289"/>
                    </a:cubicBezTo>
                    <a:cubicBezTo>
                      <a:pt x="560" y="247"/>
                      <a:pt x="551" y="233"/>
                      <a:pt x="572" y="207"/>
                    </a:cubicBezTo>
                    <a:cubicBezTo>
                      <a:pt x="583" y="194"/>
                      <a:pt x="603" y="166"/>
                      <a:pt x="603" y="166"/>
                    </a:cubicBezTo>
                    <a:cubicBezTo>
                      <a:pt x="596" y="161"/>
                      <a:pt x="583" y="151"/>
                      <a:pt x="583" y="151"/>
                    </a:cubicBez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DDDDDD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5" name="Freeform 35"/>
              <p:cNvSpPr>
                <a:spLocks/>
              </p:cNvSpPr>
              <p:nvPr/>
            </p:nvSpPr>
            <p:spPr bwMode="auto">
              <a:xfrm flipH="1">
                <a:off x="3383" y="1561"/>
                <a:ext cx="47" cy="62"/>
              </a:xfrm>
              <a:custGeom>
                <a:avLst/>
                <a:gdLst>
                  <a:gd name="T0" fmla="*/ 0 w 301"/>
                  <a:gd name="T1" fmla="*/ 0 h 335"/>
                  <a:gd name="T2" fmla="*/ 0 w 301"/>
                  <a:gd name="T3" fmla="*/ 0 h 335"/>
                  <a:gd name="T4" fmla="*/ 0 w 301"/>
                  <a:gd name="T5" fmla="*/ 0 h 335"/>
                  <a:gd name="T6" fmla="*/ 0 w 301"/>
                  <a:gd name="T7" fmla="*/ 0 h 335"/>
                  <a:gd name="T8" fmla="*/ 0 w 301"/>
                  <a:gd name="T9" fmla="*/ 0 h 335"/>
                  <a:gd name="T10" fmla="*/ 0 w 301"/>
                  <a:gd name="T11" fmla="*/ 0 h 335"/>
                  <a:gd name="T12" fmla="*/ 0 w 301"/>
                  <a:gd name="T13" fmla="*/ 0 h 335"/>
                  <a:gd name="T14" fmla="*/ 0 w 301"/>
                  <a:gd name="T15" fmla="*/ 0 h 335"/>
                  <a:gd name="T16" fmla="*/ 0 w 301"/>
                  <a:gd name="T17" fmla="*/ 0 h 335"/>
                  <a:gd name="T18" fmla="*/ 0 w 301"/>
                  <a:gd name="T19" fmla="*/ 0 h 335"/>
                  <a:gd name="T20" fmla="*/ 0 w 301"/>
                  <a:gd name="T21" fmla="*/ 0 h 335"/>
                  <a:gd name="T22" fmla="*/ 0 w 301"/>
                  <a:gd name="T23" fmla="*/ 0 h 335"/>
                  <a:gd name="T24" fmla="*/ 0 w 301"/>
                  <a:gd name="T25" fmla="*/ 0 h 335"/>
                  <a:gd name="T26" fmla="*/ 0 w 301"/>
                  <a:gd name="T27" fmla="*/ 0 h 335"/>
                  <a:gd name="T28" fmla="*/ 0 w 301"/>
                  <a:gd name="T29" fmla="*/ 0 h 335"/>
                  <a:gd name="T30" fmla="*/ 0 w 301"/>
                  <a:gd name="T31" fmla="*/ 0 h 335"/>
                  <a:gd name="T32" fmla="*/ 0 w 301"/>
                  <a:gd name="T33" fmla="*/ 0 h 335"/>
                  <a:gd name="T34" fmla="*/ 0 w 301"/>
                  <a:gd name="T35" fmla="*/ 0 h 335"/>
                  <a:gd name="T36" fmla="*/ 0 w 301"/>
                  <a:gd name="T37" fmla="*/ 0 h 3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35"/>
                  <a:gd name="T59" fmla="*/ 301 w 301"/>
                  <a:gd name="T60" fmla="*/ 335 h 3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35">
                    <a:moveTo>
                      <a:pt x="221" y="324"/>
                    </a:moveTo>
                    <a:cubicBezTo>
                      <a:pt x="196" y="299"/>
                      <a:pt x="188" y="263"/>
                      <a:pt x="154" y="252"/>
                    </a:cubicBezTo>
                    <a:cubicBezTo>
                      <a:pt x="137" y="241"/>
                      <a:pt x="98" y="226"/>
                      <a:pt x="98" y="226"/>
                    </a:cubicBezTo>
                    <a:cubicBezTo>
                      <a:pt x="80" y="209"/>
                      <a:pt x="65" y="192"/>
                      <a:pt x="41" y="185"/>
                    </a:cubicBezTo>
                    <a:cubicBezTo>
                      <a:pt x="18" y="154"/>
                      <a:pt x="12" y="119"/>
                      <a:pt x="0" y="83"/>
                    </a:cubicBezTo>
                    <a:cubicBezTo>
                      <a:pt x="10" y="42"/>
                      <a:pt x="39" y="34"/>
                      <a:pt x="77" y="21"/>
                    </a:cubicBezTo>
                    <a:cubicBezTo>
                      <a:pt x="100" y="0"/>
                      <a:pt x="135" y="4"/>
                      <a:pt x="164" y="1"/>
                    </a:cubicBezTo>
                    <a:cubicBezTo>
                      <a:pt x="220" y="12"/>
                      <a:pt x="226" y="71"/>
                      <a:pt x="277" y="88"/>
                    </a:cubicBezTo>
                    <a:cubicBezTo>
                      <a:pt x="285" y="112"/>
                      <a:pt x="290" y="136"/>
                      <a:pt x="298" y="160"/>
                    </a:cubicBezTo>
                    <a:cubicBezTo>
                      <a:pt x="296" y="174"/>
                      <a:pt x="301" y="190"/>
                      <a:pt x="293" y="201"/>
                    </a:cubicBezTo>
                    <a:cubicBezTo>
                      <a:pt x="289" y="207"/>
                      <a:pt x="277" y="201"/>
                      <a:pt x="272" y="195"/>
                    </a:cubicBezTo>
                    <a:cubicBezTo>
                      <a:pt x="261" y="183"/>
                      <a:pt x="270" y="158"/>
                      <a:pt x="257" y="149"/>
                    </a:cubicBezTo>
                    <a:cubicBezTo>
                      <a:pt x="235" y="134"/>
                      <a:pt x="213" y="122"/>
                      <a:pt x="190" y="108"/>
                    </a:cubicBezTo>
                    <a:cubicBezTo>
                      <a:pt x="151" y="114"/>
                      <a:pt x="158" y="115"/>
                      <a:pt x="149" y="149"/>
                    </a:cubicBezTo>
                    <a:cubicBezTo>
                      <a:pt x="153" y="188"/>
                      <a:pt x="154" y="214"/>
                      <a:pt x="180" y="242"/>
                    </a:cubicBezTo>
                    <a:cubicBezTo>
                      <a:pt x="188" y="276"/>
                      <a:pt x="213" y="299"/>
                      <a:pt x="236" y="324"/>
                    </a:cubicBezTo>
                    <a:cubicBezTo>
                      <a:pt x="229" y="325"/>
                      <a:pt x="200" y="335"/>
                      <a:pt x="190" y="324"/>
                    </a:cubicBezTo>
                    <a:cubicBezTo>
                      <a:pt x="181" y="315"/>
                      <a:pt x="170" y="293"/>
                      <a:pt x="170" y="293"/>
                    </a:cubicBezTo>
                    <a:cubicBezTo>
                      <a:pt x="164" y="250"/>
                      <a:pt x="164" y="266"/>
                      <a:pt x="164" y="247"/>
                    </a:cubicBezTo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100000">
                    <a:srgbClr val="FFB3D9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6" name="Freeform 36"/>
              <p:cNvSpPr>
                <a:spLocks/>
              </p:cNvSpPr>
              <p:nvPr/>
            </p:nvSpPr>
            <p:spPr bwMode="auto">
              <a:xfrm flipH="1">
                <a:off x="3320" y="1491"/>
                <a:ext cx="137" cy="62"/>
              </a:xfrm>
              <a:custGeom>
                <a:avLst/>
                <a:gdLst>
                  <a:gd name="T0" fmla="*/ 0 w 954"/>
                  <a:gd name="T1" fmla="*/ 0 h 338"/>
                  <a:gd name="T2" fmla="*/ 0 w 954"/>
                  <a:gd name="T3" fmla="*/ 0 h 338"/>
                  <a:gd name="T4" fmla="*/ 0 w 954"/>
                  <a:gd name="T5" fmla="*/ 0 h 338"/>
                  <a:gd name="T6" fmla="*/ 0 w 954"/>
                  <a:gd name="T7" fmla="*/ 0 h 338"/>
                  <a:gd name="T8" fmla="*/ 0 w 954"/>
                  <a:gd name="T9" fmla="*/ 0 h 338"/>
                  <a:gd name="T10" fmla="*/ 0 w 954"/>
                  <a:gd name="T11" fmla="*/ 0 h 338"/>
                  <a:gd name="T12" fmla="*/ 0 w 954"/>
                  <a:gd name="T13" fmla="*/ 0 h 338"/>
                  <a:gd name="T14" fmla="*/ 0 w 954"/>
                  <a:gd name="T15" fmla="*/ 0 h 338"/>
                  <a:gd name="T16" fmla="*/ 0 w 954"/>
                  <a:gd name="T17" fmla="*/ 0 h 338"/>
                  <a:gd name="T18" fmla="*/ 0 w 954"/>
                  <a:gd name="T19" fmla="*/ 0 h 338"/>
                  <a:gd name="T20" fmla="*/ 0 w 954"/>
                  <a:gd name="T21" fmla="*/ 0 h 338"/>
                  <a:gd name="T22" fmla="*/ 0 w 954"/>
                  <a:gd name="T23" fmla="*/ 0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4"/>
                  <a:gd name="T37" fmla="*/ 0 h 338"/>
                  <a:gd name="T38" fmla="*/ 954 w 954"/>
                  <a:gd name="T39" fmla="*/ 338 h 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4" h="338">
                    <a:moveTo>
                      <a:pt x="0" y="0"/>
                    </a:moveTo>
                    <a:cubicBezTo>
                      <a:pt x="83" y="6"/>
                      <a:pt x="168" y="9"/>
                      <a:pt x="251" y="20"/>
                    </a:cubicBezTo>
                    <a:cubicBezTo>
                      <a:pt x="288" y="25"/>
                      <a:pt x="319" y="43"/>
                      <a:pt x="354" y="51"/>
                    </a:cubicBezTo>
                    <a:cubicBezTo>
                      <a:pt x="403" y="84"/>
                      <a:pt x="475" y="100"/>
                      <a:pt x="533" y="107"/>
                    </a:cubicBezTo>
                    <a:cubicBezTo>
                      <a:pt x="551" y="109"/>
                      <a:pt x="585" y="113"/>
                      <a:pt x="605" y="118"/>
                    </a:cubicBezTo>
                    <a:cubicBezTo>
                      <a:pt x="615" y="121"/>
                      <a:pt x="636" y="128"/>
                      <a:pt x="636" y="128"/>
                    </a:cubicBezTo>
                    <a:cubicBezTo>
                      <a:pt x="663" y="148"/>
                      <a:pt x="687" y="177"/>
                      <a:pt x="718" y="190"/>
                    </a:cubicBezTo>
                    <a:cubicBezTo>
                      <a:pt x="726" y="204"/>
                      <a:pt x="754" y="251"/>
                      <a:pt x="769" y="256"/>
                    </a:cubicBezTo>
                    <a:cubicBezTo>
                      <a:pt x="787" y="262"/>
                      <a:pt x="807" y="262"/>
                      <a:pt x="826" y="266"/>
                    </a:cubicBezTo>
                    <a:cubicBezTo>
                      <a:pt x="856" y="279"/>
                      <a:pt x="887" y="287"/>
                      <a:pt x="918" y="297"/>
                    </a:cubicBezTo>
                    <a:cubicBezTo>
                      <a:pt x="923" y="301"/>
                      <a:pt x="929" y="303"/>
                      <a:pt x="933" y="308"/>
                    </a:cubicBezTo>
                    <a:cubicBezTo>
                      <a:pt x="941" y="317"/>
                      <a:pt x="954" y="338"/>
                      <a:pt x="954" y="3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7" name="Freeform 37"/>
              <p:cNvSpPr>
                <a:spLocks/>
              </p:cNvSpPr>
              <p:nvPr/>
            </p:nvSpPr>
            <p:spPr bwMode="auto">
              <a:xfrm flipH="1">
                <a:off x="3266" y="1672"/>
                <a:ext cx="21" cy="9"/>
              </a:xfrm>
              <a:custGeom>
                <a:avLst/>
                <a:gdLst>
                  <a:gd name="T0" fmla="*/ 0 w 129"/>
                  <a:gd name="T1" fmla="*/ 0 h 47"/>
                  <a:gd name="T2" fmla="*/ 0 w 129"/>
                  <a:gd name="T3" fmla="*/ 0 h 47"/>
                  <a:gd name="T4" fmla="*/ 0 w 129"/>
                  <a:gd name="T5" fmla="*/ 0 h 47"/>
                  <a:gd name="T6" fmla="*/ 0 w 12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47"/>
                  <a:gd name="T14" fmla="*/ 129 w 12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47">
                    <a:moveTo>
                      <a:pt x="0" y="0"/>
                    </a:moveTo>
                    <a:cubicBezTo>
                      <a:pt x="29" y="8"/>
                      <a:pt x="59" y="14"/>
                      <a:pt x="88" y="21"/>
                    </a:cubicBezTo>
                    <a:cubicBezTo>
                      <a:pt x="98" y="26"/>
                      <a:pt x="109" y="30"/>
                      <a:pt x="118" y="36"/>
                    </a:cubicBezTo>
                    <a:cubicBezTo>
                      <a:pt x="122" y="39"/>
                      <a:pt x="129" y="47"/>
                      <a:pt x="129" y="4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8" name="Freeform 38"/>
              <p:cNvSpPr>
                <a:spLocks/>
              </p:cNvSpPr>
              <p:nvPr/>
            </p:nvSpPr>
            <p:spPr bwMode="auto">
              <a:xfrm flipH="1">
                <a:off x="3268" y="1676"/>
                <a:ext cx="26" cy="8"/>
              </a:xfrm>
              <a:custGeom>
                <a:avLst/>
                <a:gdLst>
                  <a:gd name="T0" fmla="*/ 0 w 163"/>
                  <a:gd name="T1" fmla="*/ 0 h 48"/>
                  <a:gd name="T2" fmla="*/ 0 w 163"/>
                  <a:gd name="T3" fmla="*/ 0 h 48"/>
                  <a:gd name="T4" fmla="*/ 0 w 163"/>
                  <a:gd name="T5" fmla="*/ 0 h 48"/>
                  <a:gd name="T6" fmla="*/ 0 w 163"/>
                  <a:gd name="T7" fmla="*/ 0 h 48"/>
                  <a:gd name="T8" fmla="*/ 0 w 163"/>
                  <a:gd name="T9" fmla="*/ 0 h 48"/>
                  <a:gd name="T10" fmla="*/ 0 w 16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"/>
                  <a:gd name="T19" fmla="*/ 0 h 48"/>
                  <a:gd name="T20" fmla="*/ 163 w 1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" h="48">
                    <a:moveTo>
                      <a:pt x="15" y="17"/>
                    </a:moveTo>
                    <a:cubicBezTo>
                      <a:pt x="62" y="36"/>
                      <a:pt x="102" y="48"/>
                      <a:pt x="153" y="48"/>
                    </a:cubicBezTo>
                    <a:cubicBezTo>
                      <a:pt x="163" y="48"/>
                      <a:pt x="132" y="45"/>
                      <a:pt x="122" y="43"/>
                    </a:cubicBezTo>
                    <a:cubicBezTo>
                      <a:pt x="106" y="38"/>
                      <a:pt x="92" y="28"/>
                      <a:pt x="76" y="23"/>
                    </a:cubicBezTo>
                    <a:cubicBezTo>
                      <a:pt x="45" y="0"/>
                      <a:pt x="0" y="4"/>
                      <a:pt x="112" y="12"/>
                    </a:cubicBezTo>
                    <a:cubicBezTo>
                      <a:pt x="117" y="14"/>
                      <a:pt x="127" y="17"/>
                      <a:pt x="127" y="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9" name="Freeform 39"/>
              <p:cNvSpPr>
                <a:spLocks/>
              </p:cNvSpPr>
              <p:nvPr/>
            </p:nvSpPr>
            <p:spPr bwMode="auto">
              <a:xfrm flipH="1">
                <a:off x="3284" y="1669"/>
                <a:ext cx="53" cy="70"/>
              </a:xfrm>
              <a:custGeom>
                <a:avLst/>
                <a:gdLst>
                  <a:gd name="T0" fmla="*/ 0 w 334"/>
                  <a:gd name="T1" fmla="*/ 0 h 379"/>
                  <a:gd name="T2" fmla="*/ 0 w 334"/>
                  <a:gd name="T3" fmla="*/ 0 h 379"/>
                  <a:gd name="T4" fmla="*/ 0 w 334"/>
                  <a:gd name="T5" fmla="*/ 0 h 379"/>
                  <a:gd name="T6" fmla="*/ 0 w 334"/>
                  <a:gd name="T7" fmla="*/ 0 h 379"/>
                  <a:gd name="T8" fmla="*/ 0 w 334"/>
                  <a:gd name="T9" fmla="*/ 0 h 379"/>
                  <a:gd name="T10" fmla="*/ 0 w 334"/>
                  <a:gd name="T11" fmla="*/ 0 h 379"/>
                  <a:gd name="T12" fmla="*/ 0 w 334"/>
                  <a:gd name="T13" fmla="*/ 0 h 379"/>
                  <a:gd name="T14" fmla="*/ 0 w 334"/>
                  <a:gd name="T15" fmla="*/ 0 h 3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4"/>
                  <a:gd name="T25" fmla="*/ 0 h 379"/>
                  <a:gd name="T26" fmla="*/ 334 w 334"/>
                  <a:gd name="T27" fmla="*/ 379 h 3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4" h="379">
                    <a:moveTo>
                      <a:pt x="334" y="0"/>
                    </a:moveTo>
                    <a:cubicBezTo>
                      <a:pt x="299" y="25"/>
                      <a:pt x="268" y="49"/>
                      <a:pt x="241" y="82"/>
                    </a:cubicBezTo>
                    <a:cubicBezTo>
                      <a:pt x="230" y="95"/>
                      <a:pt x="210" y="123"/>
                      <a:pt x="210" y="123"/>
                    </a:cubicBezTo>
                    <a:cubicBezTo>
                      <a:pt x="208" y="130"/>
                      <a:pt x="208" y="138"/>
                      <a:pt x="205" y="144"/>
                    </a:cubicBezTo>
                    <a:cubicBezTo>
                      <a:pt x="200" y="155"/>
                      <a:pt x="185" y="174"/>
                      <a:pt x="185" y="174"/>
                    </a:cubicBezTo>
                    <a:cubicBezTo>
                      <a:pt x="176" y="210"/>
                      <a:pt x="151" y="243"/>
                      <a:pt x="128" y="272"/>
                    </a:cubicBezTo>
                    <a:cubicBezTo>
                      <a:pt x="118" y="298"/>
                      <a:pt x="117" y="343"/>
                      <a:pt x="93" y="359"/>
                    </a:cubicBezTo>
                    <a:cubicBezTo>
                      <a:pt x="67" y="376"/>
                      <a:pt x="22" y="357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0" name="Freeform 40"/>
              <p:cNvSpPr>
                <a:spLocks/>
              </p:cNvSpPr>
              <p:nvPr/>
            </p:nvSpPr>
            <p:spPr bwMode="auto">
              <a:xfrm flipH="1">
                <a:off x="3290" y="1670"/>
                <a:ext cx="45" cy="45"/>
              </a:xfrm>
              <a:custGeom>
                <a:avLst/>
                <a:gdLst>
                  <a:gd name="T0" fmla="*/ 0 w 282"/>
                  <a:gd name="T1" fmla="*/ 0 h 241"/>
                  <a:gd name="T2" fmla="*/ 0 w 282"/>
                  <a:gd name="T3" fmla="*/ 0 h 241"/>
                  <a:gd name="T4" fmla="*/ 0 w 282"/>
                  <a:gd name="T5" fmla="*/ 0 h 241"/>
                  <a:gd name="T6" fmla="*/ 0 w 282"/>
                  <a:gd name="T7" fmla="*/ 0 h 241"/>
                  <a:gd name="T8" fmla="*/ 0 w 282"/>
                  <a:gd name="T9" fmla="*/ 0 h 241"/>
                  <a:gd name="T10" fmla="*/ 0 w 282"/>
                  <a:gd name="T11" fmla="*/ 0 h 241"/>
                  <a:gd name="T12" fmla="*/ 0 w 282"/>
                  <a:gd name="T13" fmla="*/ 0 h 241"/>
                  <a:gd name="T14" fmla="*/ 0 w 282"/>
                  <a:gd name="T15" fmla="*/ 0 h 2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241"/>
                  <a:gd name="T26" fmla="*/ 282 w 282"/>
                  <a:gd name="T27" fmla="*/ 241 h 2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241">
                    <a:moveTo>
                      <a:pt x="282" y="0"/>
                    </a:moveTo>
                    <a:cubicBezTo>
                      <a:pt x="259" y="21"/>
                      <a:pt x="225" y="28"/>
                      <a:pt x="200" y="46"/>
                    </a:cubicBezTo>
                    <a:cubicBezTo>
                      <a:pt x="190" y="53"/>
                      <a:pt x="184" y="65"/>
                      <a:pt x="174" y="72"/>
                    </a:cubicBezTo>
                    <a:cubicBezTo>
                      <a:pt x="169" y="75"/>
                      <a:pt x="164" y="79"/>
                      <a:pt x="159" y="82"/>
                    </a:cubicBezTo>
                    <a:cubicBezTo>
                      <a:pt x="147" y="111"/>
                      <a:pt x="144" y="127"/>
                      <a:pt x="118" y="144"/>
                    </a:cubicBezTo>
                    <a:cubicBezTo>
                      <a:pt x="110" y="159"/>
                      <a:pt x="85" y="202"/>
                      <a:pt x="71" y="211"/>
                    </a:cubicBezTo>
                    <a:cubicBezTo>
                      <a:pt x="58" y="219"/>
                      <a:pt x="44" y="226"/>
                      <a:pt x="30" y="231"/>
                    </a:cubicBezTo>
                    <a:cubicBezTo>
                      <a:pt x="20" y="234"/>
                      <a:pt x="0" y="241"/>
                      <a:pt x="0" y="241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1" name="Freeform 41"/>
              <p:cNvSpPr>
                <a:spLocks/>
              </p:cNvSpPr>
              <p:nvPr/>
            </p:nvSpPr>
            <p:spPr bwMode="auto">
              <a:xfrm flipH="1">
                <a:off x="3292" y="1678"/>
                <a:ext cx="8" cy="50"/>
              </a:xfrm>
              <a:custGeom>
                <a:avLst/>
                <a:gdLst>
                  <a:gd name="T0" fmla="*/ 0 w 51"/>
                  <a:gd name="T1" fmla="*/ 0 h 267"/>
                  <a:gd name="T2" fmla="*/ 0 w 51"/>
                  <a:gd name="T3" fmla="*/ 0 h 267"/>
                  <a:gd name="T4" fmla="*/ 0 w 51"/>
                  <a:gd name="T5" fmla="*/ 0 h 267"/>
                  <a:gd name="T6" fmla="*/ 0 w 51"/>
                  <a:gd name="T7" fmla="*/ 0 h 2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67"/>
                  <a:gd name="T14" fmla="*/ 51 w 51"/>
                  <a:gd name="T15" fmla="*/ 267 h 2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67">
                    <a:moveTo>
                      <a:pt x="51" y="0"/>
                    </a:moveTo>
                    <a:cubicBezTo>
                      <a:pt x="46" y="35"/>
                      <a:pt x="41" y="69"/>
                      <a:pt x="31" y="103"/>
                    </a:cubicBezTo>
                    <a:cubicBezTo>
                      <a:pt x="27" y="150"/>
                      <a:pt x="19" y="163"/>
                      <a:pt x="10" y="205"/>
                    </a:cubicBezTo>
                    <a:cubicBezTo>
                      <a:pt x="6" y="225"/>
                      <a:pt x="0" y="267"/>
                      <a:pt x="0" y="267"/>
                    </a:cubicBez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2" name="Freeform 42"/>
              <p:cNvSpPr>
                <a:spLocks/>
              </p:cNvSpPr>
              <p:nvPr/>
            </p:nvSpPr>
            <p:spPr bwMode="auto">
              <a:xfrm flipH="1">
                <a:off x="3252" y="1577"/>
                <a:ext cx="18" cy="57"/>
              </a:xfrm>
              <a:custGeom>
                <a:avLst/>
                <a:gdLst>
                  <a:gd name="T0" fmla="*/ 0 w 108"/>
                  <a:gd name="T1" fmla="*/ 0 h 307"/>
                  <a:gd name="T2" fmla="*/ 0 w 108"/>
                  <a:gd name="T3" fmla="*/ 0 h 307"/>
                  <a:gd name="T4" fmla="*/ 0 w 108"/>
                  <a:gd name="T5" fmla="*/ 0 h 307"/>
                  <a:gd name="T6" fmla="*/ 0 w 108"/>
                  <a:gd name="T7" fmla="*/ 0 h 307"/>
                  <a:gd name="T8" fmla="*/ 0 w 108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07"/>
                  <a:gd name="T17" fmla="*/ 108 w 108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07">
                    <a:moveTo>
                      <a:pt x="0" y="307"/>
                    </a:moveTo>
                    <a:cubicBezTo>
                      <a:pt x="28" y="279"/>
                      <a:pt x="51" y="254"/>
                      <a:pt x="72" y="220"/>
                    </a:cubicBezTo>
                    <a:cubicBezTo>
                      <a:pt x="78" y="192"/>
                      <a:pt x="83" y="166"/>
                      <a:pt x="87" y="138"/>
                    </a:cubicBezTo>
                    <a:cubicBezTo>
                      <a:pt x="89" y="106"/>
                      <a:pt x="89" y="73"/>
                      <a:pt x="92" y="41"/>
                    </a:cubicBezTo>
                    <a:cubicBezTo>
                      <a:pt x="93" y="26"/>
                      <a:pt x="108" y="0"/>
                      <a:pt x="1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3" name="Freeform 43"/>
              <p:cNvSpPr>
                <a:spLocks/>
              </p:cNvSpPr>
              <p:nvPr/>
            </p:nvSpPr>
            <p:spPr bwMode="auto">
              <a:xfrm flipH="1">
                <a:off x="3265" y="1598"/>
                <a:ext cx="6" cy="36"/>
              </a:xfrm>
              <a:custGeom>
                <a:avLst/>
                <a:gdLst>
                  <a:gd name="T0" fmla="*/ 0 w 46"/>
                  <a:gd name="T1" fmla="*/ 0 h 190"/>
                  <a:gd name="T2" fmla="*/ 0 w 46"/>
                  <a:gd name="T3" fmla="*/ 0 h 190"/>
                  <a:gd name="T4" fmla="*/ 0 60000 65536"/>
                  <a:gd name="T5" fmla="*/ 0 60000 65536"/>
                  <a:gd name="T6" fmla="*/ 0 w 46"/>
                  <a:gd name="T7" fmla="*/ 0 h 190"/>
                  <a:gd name="T8" fmla="*/ 46 w 46"/>
                  <a:gd name="T9" fmla="*/ 190 h 1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" h="190">
                    <a:moveTo>
                      <a:pt x="0" y="190"/>
                    </a:moveTo>
                    <a:cubicBezTo>
                      <a:pt x="34" y="133"/>
                      <a:pt x="46" y="66"/>
                      <a:pt x="4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4" name="Freeform 44"/>
              <p:cNvSpPr>
                <a:spLocks/>
              </p:cNvSpPr>
              <p:nvPr/>
            </p:nvSpPr>
            <p:spPr bwMode="auto">
              <a:xfrm flipH="1">
                <a:off x="3239" y="1621"/>
                <a:ext cx="26" cy="20"/>
              </a:xfrm>
              <a:custGeom>
                <a:avLst/>
                <a:gdLst>
                  <a:gd name="T0" fmla="*/ 0 w 159"/>
                  <a:gd name="T1" fmla="*/ 0 h 113"/>
                  <a:gd name="T2" fmla="*/ 0 w 159"/>
                  <a:gd name="T3" fmla="*/ 0 h 113"/>
                  <a:gd name="T4" fmla="*/ 0 w 159"/>
                  <a:gd name="T5" fmla="*/ 0 h 113"/>
                  <a:gd name="T6" fmla="*/ 0 w 159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13"/>
                  <a:gd name="T14" fmla="*/ 159 w 159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13">
                    <a:moveTo>
                      <a:pt x="0" y="113"/>
                    </a:moveTo>
                    <a:cubicBezTo>
                      <a:pt x="6" y="95"/>
                      <a:pt x="10" y="72"/>
                      <a:pt x="20" y="57"/>
                    </a:cubicBezTo>
                    <a:cubicBezTo>
                      <a:pt x="35" y="34"/>
                      <a:pt x="113" y="24"/>
                      <a:pt x="138" y="16"/>
                    </a:cubicBezTo>
                    <a:cubicBezTo>
                      <a:pt x="145" y="11"/>
                      <a:pt x="159" y="0"/>
                      <a:pt x="1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5" name="Freeform 45"/>
              <p:cNvSpPr>
                <a:spLocks/>
              </p:cNvSpPr>
              <p:nvPr/>
            </p:nvSpPr>
            <p:spPr bwMode="auto">
              <a:xfrm flipH="1">
                <a:off x="3311" y="1768"/>
                <a:ext cx="54" cy="50"/>
              </a:xfrm>
              <a:custGeom>
                <a:avLst/>
                <a:gdLst>
                  <a:gd name="T0" fmla="*/ 0 w 272"/>
                  <a:gd name="T1" fmla="*/ 0 h 217"/>
                  <a:gd name="T2" fmla="*/ 0 w 272"/>
                  <a:gd name="T3" fmla="*/ 0 h 217"/>
                  <a:gd name="T4" fmla="*/ 0 w 272"/>
                  <a:gd name="T5" fmla="*/ 0 h 217"/>
                  <a:gd name="T6" fmla="*/ 0 w 272"/>
                  <a:gd name="T7" fmla="*/ 0 h 217"/>
                  <a:gd name="T8" fmla="*/ 0 w 272"/>
                  <a:gd name="T9" fmla="*/ 0 h 217"/>
                  <a:gd name="T10" fmla="*/ 0 w 272"/>
                  <a:gd name="T11" fmla="*/ 0 h 217"/>
                  <a:gd name="T12" fmla="*/ 0 w 272"/>
                  <a:gd name="T13" fmla="*/ 0 h 217"/>
                  <a:gd name="T14" fmla="*/ 0 w 272"/>
                  <a:gd name="T15" fmla="*/ 0 h 217"/>
                  <a:gd name="T16" fmla="*/ 0 w 272"/>
                  <a:gd name="T17" fmla="*/ 0 h 217"/>
                  <a:gd name="T18" fmla="*/ 0 w 272"/>
                  <a:gd name="T19" fmla="*/ 0 h 217"/>
                  <a:gd name="T20" fmla="*/ 0 w 272"/>
                  <a:gd name="T21" fmla="*/ 0 h 217"/>
                  <a:gd name="T22" fmla="*/ 0 w 272"/>
                  <a:gd name="T23" fmla="*/ 0 h 217"/>
                  <a:gd name="T24" fmla="*/ 0 w 272"/>
                  <a:gd name="T25" fmla="*/ 0 h 217"/>
                  <a:gd name="T26" fmla="*/ 0 w 272"/>
                  <a:gd name="T27" fmla="*/ 0 h 217"/>
                  <a:gd name="T28" fmla="*/ 0 w 272"/>
                  <a:gd name="T29" fmla="*/ 0 h 217"/>
                  <a:gd name="T30" fmla="*/ 0 w 272"/>
                  <a:gd name="T31" fmla="*/ 0 h 217"/>
                  <a:gd name="T32" fmla="*/ 0 w 272"/>
                  <a:gd name="T33" fmla="*/ 0 h 217"/>
                  <a:gd name="T34" fmla="*/ 0 w 272"/>
                  <a:gd name="T35" fmla="*/ 0 h 217"/>
                  <a:gd name="T36" fmla="*/ 0 w 272"/>
                  <a:gd name="T37" fmla="*/ 0 h 217"/>
                  <a:gd name="T38" fmla="*/ 0 w 272"/>
                  <a:gd name="T39" fmla="*/ 0 h 217"/>
                  <a:gd name="T40" fmla="*/ 0 w 272"/>
                  <a:gd name="T41" fmla="*/ 0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217"/>
                  <a:gd name="T65" fmla="*/ 272 w 27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217">
                    <a:moveTo>
                      <a:pt x="61" y="27"/>
                    </a:moveTo>
                    <a:cubicBezTo>
                      <a:pt x="59" y="36"/>
                      <a:pt x="60" y="45"/>
                      <a:pt x="56" y="53"/>
                    </a:cubicBezTo>
                    <a:cubicBezTo>
                      <a:pt x="41" y="80"/>
                      <a:pt x="35" y="45"/>
                      <a:pt x="46" y="78"/>
                    </a:cubicBezTo>
                    <a:cubicBezTo>
                      <a:pt x="44" y="87"/>
                      <a:pt x="46" y="97"/>
                      <a:pt x="41" y="104"/>
                    </a:cubicBezTo>
                    <a:cubicBezTo>
                      <a:pt x="38" y="109"/>
                      <a:pt x="28" y="104"/>
                      <a:pt x="25" y="109"/>
                    </a:cubicBezTo>
                    <a:cubicBezTo>
                      <a:pt x="0" y="152"/>
                      <a:pt x="39" y="134"/>
                      <a:pt x="5" y="145"/>
                    </a:cubicBezTo>
                    <a:cubicBezTo>
                      <a:pt x="7" y="150"/>
                      <a:pt x="5" y="158"/>
                      <a:pt x="10" y="161"/>
                    </a:cubicBezTo>
                    <a:cubicBezTo>
                      <a:pt x="19" y="167"/>
                      <a:pt x="41" y="171"/>
                      <a:pt x="41" y="171"/>
                    </a:cubicBezTo>
                    <a:cubicBezTo>
                      <a:pt x="60" y="184"/>
                      <a:pt x="94" y="201"/>
                      <a:pt x="113" y="207"/>
                    </a:cubicBezTo>
                    <a:cubicBezTo>
                      <a:pt x="123" y="210"/>
                      <a:pt x="143" y="217"/>
                      <a:pt x="143" y="217"/>
                    </a:cubicBezTo>
                    <a:cubicBezTo>
                      <a:pt x="166" y="137"/>
                      <a:pt x="117" y="147"/>
                      <a:pt x="220" y="155"/>
                    </a:cubicBezTo>
                    <a:cubicBezTo>
                      <a:pt x="251" y="164"/>
                      <a:pt x="256" y="155"/>
                      <a:pt x="236" y="130"/>
                    </a:cubicBezTo>
                    <a:cubicBezTo>
                      <a:pt x="224" y="115"/>
                      <a:pt x="208" y="114"/>
                      <a:pt x="190" y="109"/>
                    </a:cubicBezTo>
                    <a:cubicBezTo>
                      <a:pt x="164" y="85"/>
                      <a:pt x="205" y="107"/>
                      <a:pt x="215" y="109"/>
                    </a:cubicBezTo>
                    <a:cubicBezTo>
                      <a:pt x="224" y="115"/>
                      <a:pt x="231" y="125"/>
                      <a:pt x="241" y="130"/>
                    </a:cubicBezTo>
                    <a:cubicBezTo>
                      <a:pt x="251" y="135"/>
                      <a:pt x="272" y="140"/>
                      <a:pt x="272" y="140"/>
                    </a:cubicBezTo>
                    <a:cubicBezTo>
                      <a:pt x="271" y="135"/>
                      <a:pt x="265" y="107"/>
                      <a:pt x="261" y="99"/>
                    </a:cubicBezTo>
                    <a:cubicBezTo>
                      <a:pt x="255" y="88"/>
                      <a:pt x="245" y="80"/>
                      <a:pt x="241" y="68"/>
                    </a:cubicBezTo>
                    <a:cubicBezTo>
                      <a:pt x="241" y="67"/>
                      <a:pt x="231" y="25"/>
                      <a:pt x="220" y="22"/>
                    </a:cubicBezTo>
                    <a:cubicBezTo>
                      <a:pt x="200" y="17"/>
                      <a:pt x="179" y="19"/>
                      <a:pt x="159" y="17"/>
                    </a:cubicBezTo>
                    <a:cubicBezTo>
                      <a:pt x="64" y="22"/>
                      <a:pt x="88" y="0"/>
                      <a:pt x="61" y="27"/>
                    </a:cubicBezTo>
                    <a:close/>
                  </a:path>
                </a:pathLst>
              </a:custGeom>
              <a:solidFill>
                <a:srgbClr val="FFD1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6" name="Freeform 46"/>
              <p:cNvSpPr>
                <a:spLocks/>
              </p:cNvSpPr>
              <p:nvPr/>
            </p:nvSpPr>
            <p:spPr bwMode="auto">
              <a:xfrm flipH="1">
                <a:off x="3706" y="1789"/>
                <a:ext cx="7" cy="18"/>
              </a:xfrm>
              <a:custGeom>
                <a:avLst/>
                <a:gdLst>
                  <a:gd name="T0" fmla="*/ 0 w 44"/>
                  <a:gd name="T1" fmla="*/ 0 h 96"/>
                  <a:gd name="T2" fmla="*/ 0 w 44"/>
                  <a:gd name="T3" fmla="*/ 0 h 96"/>
                  <a:gd name="T4" fmla="*/ 0 w 44"/>
                  <a:gd name="T5" fmla="*/ 0 h 96"/>
                  <a:gd name="T6" fmla="*/ 0 w 44"/>
                  <a:gd name="T7" fmla="*/ 0 h 96"/>
                  <a:gd name="T8" fmla="*/ 0 w 44"/>
                  <a:gd name="T9" fmla="*/ 0 h 96"/>
                  <a:gd name="T10" fmla="*/ 0 w 44"/>
                  <a:gd name="T11" fmla="*/ 0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cubicBezTo>
                      <a:pt x="2" y="24"/>
                      <a:pt x="2" y="48"/>
                      <a:pt x="5" y="72"/>
                    </a:cubicBezTo>
                    <a:cubicBezTo>
                      <a:pt x="6" y="79"/>
                      <a:pt x="4" y="89"/>
                      <a:pt x="10" y="93"/>
                    </a:cubicBezTo>
                    <a:cubicBezTo>
                      <a:pt x="14" y="96"/>
                      <a:pt x="21" y="90"/>
                      <a:pt x="26" y="88"/>
                    </a:cubicBezTo>
                    <a:cubicBezTo>
                      <a:pt x="34" y="64"/>
                      <a:pt x="44" y="48"/>
                      <a:pt x="31" y="21"/>
                    </a:cubicBezTo>
                    <a:cubicBezTo>
                      <a:pt x="29" y="16"/>
                      <a:pt x="20" y="19"/>
                      <a:pt x="16" y="16"/>
                    </a:cubicBezTo>
                    <a:cubicBezTo>
                      <a:pt x="10" y="12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7" name="Freeform 47"/>
              <p:cNvSpPr>
                <a:spLocks/>
              </p:cNvSpPr>
              <p:nvPr/>
            </p:nvSpPr>
            <p:spPr bwMode="auto">
              <a:xfrm flipH="1">
                <a:off x="3667" y="1797"/>
                <a:ext cx="12" cy="15"/>
              </a:xfrm>
              <a:custGeom>
                <a:avLst/>
                <a:gdLst>
                  <a:gd name="T0" fmla="*/ 0 w 68"/>
                  <a:gd name="T1" fmla="*/ 0 h 82"/>
                  <a:gd name="T2" fmla="*/ 0 w 68"/>
                  <a:gd name="T3" fmla="*/ 0 h 82"/>
                  <a:gd name="T4" fmla="*/ 0 w 68"/>
                  <a:gd name="T5" fmla="*/ 0 h 82"/>
                  <a:gd name="T6" fmla="*/ 0 w 68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82"/>
                  <a:gd name="T14" fmla="*/ 68 w 6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82">
                    <a:moveTo>
                      <a:pt x="0" y="15"/>
                    </a:moveTo>
                    <a:cubicBezTo>
                      <a:pt x="4" y="27"/>
                      <a:pt x="5" y="40"/>
                      <a:pt x="11" y="51"/>
                    </a:cubicBezTo>
                    <a:cubicBezTo>
                      <a:pt x="18" y="62"/>
                      <a:pt x="29" y="71"/>
                      <a:pt x="36" y="82"/>
                    </a:cubicBezTo>
                    <a:cubicBezTo>
                      <a:pt x="68" y="47"/>
                      <a:pt x="47" y="0"/>
                      <a:pt x="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8" name="Freeform 48"/>
              <p:cNvSpPr>
                <a:spLocks/>
              </p:cNvSpPr>
              <p:nvPr/>
            </p:nvSpPr>
            <p:spPr bwMode="auto">
              <a:xfrm flipH="1">
                <a:off x="3648" y="1789"/>
                <a:ext cx="12" cy="10"/>
              </a:xfrm>
              <a:custGeom>
                <a:avLst/>
                <a:gdLst>
                  <a:gd name="T0" fmla="*/ 0 w 73"/>
                  <a:gd name="T1" fmla="*/ 0 h 56"/>
                  <a:gd name="T2" fmla="*/ 0 w 73"/>
                  <a:gd name="T3" fmla="*/ 0 h 56"/>
                  <a:gd name="T4" fmla="*/ 0 w 73"/>
                  <a:gd name="T5" fmla="*/ 0 h 56"/>
                  <a:gd name="T6" fmla="*/ 0 w 7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6"/>
                  <a:gd name="T14" fmla="*/ 73 w 7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6">
                    <a:moveTo>
                      <a:pt x="0" y="20"/>
                    </a:moveTo>
                    <a:cubicBezTo>
                      <a:pt x="34" y="28"/>
                      <a:pt x="28" y="47"/>
                      <a:pt x="56" y="56"/>
                    </a:cubicBezTo>
                    <a:cubicBezTo>
                      <a:pt x="60" y="53"/>
                      <a:pt x="66" y="51"/>
                      <a:pt x="67" y="46"/>
                    </a:cubicBezTo>
                    <a:cubicBezTo>
                      <a:pt x="73" y="0"/>
                      <a:pt x="24" y="17"/>
                      <a:pt x="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9" name="Freeform 49"/>
              <p:cNvSpPr>
                <a:spLocks/>
              </p:cNvSpPr>
              <p:nvPr/>
            </p:nvSpPr>
            <p:spPr bwMode="auto">
              <a:xfrm flipH="1">
                <a:off x="3334" y="1806"/>
                <a:ext cx="13" cy="13"/>
              </a:xfrm>
              <a:custGeom>
                <a:avLst/>
                <a:gdLst>
                  <a:gd name="T0" fmla="*/ 0 w 75"/>
                  <a:gd name="T1" fmla="*/ 0 h 70"/>
                  <a:gd name="T2" fmla="*/ 0 w 75"/>
                  <a:gd name="T3" fmla="*/ 0 h 70"/>
                  <a:gd name="T4" fmla="*/ 0 w 75"/>
                  <a:gd name="T5" fmla="*/ 0 h 70"/>
                  <a:gd name="T6" fmla="*/ 0 w 75"/>
                  <a:gd name="T7" fmla="*/ 0 h 70"/>
                  <a:gd name="T8" fmla="*/ 0 w 75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70"/>
                  <a:gd name="T17" fmla="*/ 75 w 75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70">
                    <a:moveTo>
                      <a:pt x="23" y="0"/>
                    </a:moveTo>
                    <a:cubicBezTo>
                      <a:pt x="72" y="7"/>
                      <a:pt x="61" y="9"/>
                      <a:pt x="75" y="51"/>
                    </a:cubicBezTo>
                    <a:cubicBezTo>
                      <a:pt x="54" y="70"/>
                      <a:pt x="47" y="66"/>
                      <a:pt x="18" y="61"/>
                    </a:cubicBezTo>
                    <a:cubicBezTo>
                      <a:pt x="0" y="34"/>
                      <a:pt x="17" y="35"/>
                      <a:pt x="39" y="20"/>
                    </a:cubicBezTo>
                    <a:cubicBezTo>
                      <a:pt x="33" y="1"/>
                      <a:pt x="39" y="7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0" name="Freeform 50"/>
              <p:cNvSpPr>
                <a:spLocks/>
              </p:cNvSpPr>
              <p:nvPr/>
            </p:nvSpPr>
            <p:spPr bwMode="auto">
              <a:xfrm flipH="1">
                <a:off x="3312" y="1798"/>
                <a:ext cx="15" cy="10"/>
              </a:xfrm>
              <a:custGeom>
                <a:avLst/>
                <a:gdLst>
                  <a:gd name="T0" fmla="*/ 0 w 85"/>
                  <a:gd name="T1" fmla="*/ 0 h 56"/>
                  <a:gd name="T2" fmla="*/ 0 w 85"/>
                  <a:gd name="T3" fmla="*/ 0 h 56"/>
                  <a:gd name="T4" fmla="*/ 0 w 85"/>
                  <a:gd name="T5" fmla="*/ 0 h 56"/>
                  <a:gd name="T6" fmla="*/ 0 w 85"/>
                  <a:gd name="T7" fmla="*/ 0 h 56"/>
                  <a:gd name="T8" fmla="*/ 0 w 8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6"/>
                  <a:gd name="T17" fmla="*/ 85 w 8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6">
                    <a:moveTo>
                      <a:pt x="8" y="0"/>
                    </a:moveTo>
                    <a:cubicBezTo>
                      <a:pt x="27" y="6"/>
                      <a:pt x="42" y="9"/>
                      <a:pt x="59" y="20"/>
                    </a:cubicBezTo>
                    <a:cubicBezTo>
                      <a:pt x="68" y="47"/>
                      <a:pt x="85" y="39"/>
                      <a:pt x="59" y="56"/>
                    </a:cubicBezTo>
                    <a:cubicBezTo>
                      <a:pt x="41" y="50"/>
                      <a:pt x="28" y="41"/>
                      <a:pt x="13" y="30"/>
                    </a:cubicBezTo>
                    <a:cubicBezTo>
                      <a:pt x="0" y="11"/>
                      <a:pt x="1" y="21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1" name="Freeform 51"/>
              <p:cNvSpPr>
                <a:spLocks/>
              </p:cNvSpPr>
              <p:nvPr/>
            </p:nvSpPr>
            <p:spPr bwMode="auto">
              <a:xfrm flipH="1">
                <a:off x="3312" y="1789"/>
                <a:ext cx="8" cy="12"/>
              </a:xfrm>
              <a:custGeom>
                <a:avLst/>
                <a:gdLst>
                  <a:gd name="T0" fmla="*/ 0 w 46"/>
                  <a:gd name="T1" fmla="*/ 0 h 69"/>
                  <a:gd name="T2" fmla="*/ 0 w 46"/>
                  <a:gd name="T3" fmla="*/ 0 h 69"/>
                  <a:gd name="T4" fmla="*/ 0 w 46"/>
                  <a:gd name="T5" fmla="*/ 0 h 69"/>
                  <a:gd name="T6" fmla="*/ 0 w 46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9"/>
                  <a:gd name="T14" fmla="*/ 46 w 46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9">
                    <a:moveTo>
                      <a:pt x="25" y="0"/>
                    </a:moveTo>
                    <a:cubicBezTo>
                      <a:pt x="40" y="15"/>
                      <a:pt x="40" y="32"/>
                      <a:pt x="46" y="52"/>
                    </a:cubicBezTo>
                    <a:cubicBezTo>
                      <a:pt x="18" y="69"/>
                      <a:pt x="24" y="53"/>
                      <a:pt x="0" y="36"/>
                    </a:cubicBezTo>
                    <a:cubicBezTo>
                      <a:pt x="5" y="20"/>
                      <a:pt x="14" y="13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2051165" y="5229825"/>
              <a:ext cx="865184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995844" y="5229825"/>
              <a:ext cx="576259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3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77072"/>
              <a:ext cx="1656184" cy="248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7" descr="http://www.piperreport.com/archives/images/Patient%20Centered%20Ca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437112"/>
              <a:ext cx="2347897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1" descr="http://www.molecularstation.com/molecular-biology-images/data/509/pcr-tub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805264"/>
              <a:ext cx="835616" cy="68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5" descr="http://upload.wikimedia.org/wikipedia/commons/d/d8/Benzopyrene_DNA_adduct_1JD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013176"/>
              <a:ext cx="1224142" cy="169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300883" y="5156786"/>
              <a:ext cx="863596" cy="1588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1" name="TextBox 68"/>
          <p:cNvSpPr txBox="1">
            <a:spLocks noChangeArrowheads="1"/>
          </p:cNvSpPr>
          <p:nvPr/>
        </p:nvSpPr>
        <p:spPr bwMode="auto">
          <a:xfrm>
            <a:off x="-107950" y="4941888"/>
            <a:ext cx="957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 dirty="0">
                <a:latin typeface="+mj-lt"/>
              </a:rPr>
              <a:t>   </a:t>
            </a:r>
            <a:r>
              <a:rPr lang="nb-NO" altLang="nb-NO" sz="1800" b="1" dirty="0">
                <a:latin typeface="+mj-lt"/>
              </a:rPr>
              <a:t>Basic </a:t>
            </a:r>
            <a:r>
              <a:rPr lang="nb-NO" altLang="nb-NO" sz="1800" b="1" dirty="0" err="1">
                <a:latin typeface="+mj-lt"/>
              </a:rPr>
              <a:t>research</a:t>
            </a:r>
            <a:r>
              <a:rPr lang="nb-NO" altLang="nb-NO" sz="1800" b="1" dirty="0">
                <a:latin typeface="+mj-lt"/>
              </a:rPr>
              <a:t>         </a:t>
            </a:r>
            <a:r>
              <a:rPr lang="nb-NO" altLang="nb-NO" sz="1800" b="1" dirty="0" err="1">
                <a:latin typeface="+mj-lt"/>
              </a:rPr>
              <a:t>Preclinical</a:t>
            </a:r>
            <a:r>
              <a:rPr lang="nb-NO" altLang="nb-NO" sz="1800" b="1" dirty="0">
                <a:latin typeface="+mj-lt"/>
              </a:rPr>
              <a:t>       </a:t>
            </a:r>
            <a:r>
              <a:rPr lang="nb-NO" altLang="nb-NO" sz="1800" b="1" dirty="0" err="1">
                <a:latin typeface="+mj-lt"/>
              </a:rPr>
              <a:t>Manufacturing</a:t>
            </a:r>
            <a:r>
              <a:rPr lang="nb-NO" altLang="nb-NO" sz="1800" b="1" dirty="0">
                <a:latin typeface="+mj-lt"/>
              </a:rPr>
              <a:t>    </a:t>
            </a:r>
            <a:r>
              <a:rPr lang="nb-NO" altLang="nb-NO" sz="1800" b="1" dirty="0" err="1">
                <a:latin typeface="+mj-lt"/>
              </a:rPr>
              <a:t>Treatment</a:t>
            </a:r>
            <a:r>
              <a:rPr lang="nb-NO" altLang="nb-NO" sz="1800" b="1" dirty="0">
                <a:latin typeface="+mj-lt"/>
              </a:rPr>
              <a:t> </a:t>
            </a:r>
            <a:r>
              <a:rPr lang="nb-NO" altLang="nb-NO" sz="1800" b="1" dirty="0" err="1">
                <a:latin typeface="+mj-lt"/>
              </a:rPr>
              <a:t>of</a:t>
            </a:r>
            <a:r>
              <a:rPr lang="nb-NO" altLang="nb-NO" sz="1800" b="1" dirty="0">
                <a:latin typeface="+mj-lt"/>
              </a:rPr>
              <a:t> </a:t>
            </a:r>
            <a:r>
              <a:rPr lang="nb-NO" altLang="nb-NO" sz="1800" b="1" dirty="0" err="1">
                <a:latin typeface="+mj-lt"/>
              </a:rPr>
              <a:t>diseases</a:t>
            </a:r>
            <a:r>
              <a:rPr lang="nb-NO" altLang="nb-NO" sz="1800" b="1" dirty="0">
                <a:latin typeface="+mj-lt"/>
              </a:rPr>
              <a:t>   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042988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42988" y="5589588"/>
            <a:ext cx="410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276600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148263" y="530066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6" name="Picture 5" descr="G:\2011_UIOpres\Novozy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2238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1" descr="jakepic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r="4724" b="22234"/>
          <a:stretch>
            <a:fillRect/>
          </a:stretch>
        </p:blipFill>
        <p:spPr bwMode="auto">
          <a:xfrm>
            <a:off x="3779838" y="620713"/>
            <a:ext cx="7191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67"/>
          <p:cNvSpPr txBox="1">
            <a:spLocks noChangeArrowheads="1"/>
          </p:cNvSpPr>
          <p:nvPr/>
        </p:nvSpPr>
        <p:spPr bwMode="auto">
          <a:xfrm>
            <a:off x="4716463" y="69215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Albuminprodusent.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Travelt salg og markeds-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føringsapparat.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</a:rPr>
              <a:t>Fantastisk patentkontor.</a:t>
            </a:r>
          </a:p>
        </p:txBody>
      </p:sp>
    </p:spTree>
    <p:extLst>
      <p:ext uri="{BB962C8B-B14F-4D97-AF65-F5344CB8AC3E}">
        <p14:creationId xmlns:p14="http://schemas.microsoft.com/office/powerpoint/2010/main" val="2610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opharma.novozymes.com/en/half-life-extension/albumin-based/albufuse-flex/PublishingImages/Albufuse-Flex_420px%20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25" y="4617491"/>
            <a:ext cx="27717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70566" y="4674145"/>
            <a:ext cx="467307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 err="1">
                <a:latin typeface="Verdana" pitchFamily="34" charset="0"/>
              </a:rPr>
              <a:t>Patenter</a:t>
            </a:r>
            <a:r>
              <a:rPr lang="en-US" altLang="nb-NO" sz="1600" b="1" dirty="0">
                <a:latin typeface="Verdan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variants EPO9174698.2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Albumin derivatives EPO10159450.5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Chimeric albumins PCT/EP2010/066572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mutants EP11164989.3</a:t>
            </a:r>
            <a:endParaRPr lang="nb-NO" altLang="nb-NO" sz="1200" b="1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b="1" dirty="0">
                <a:latin typeface="Verdana" pitchFamily="34" charset="0"/>
              </a:rPr>
              <a:t>Albumin variants and uses thereof EFS ID: 9984194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200" b="1" dirty="0">
                <a:latin typeface="Verdana" pitchFamily="34" charset="0"/>
              </a:rPr>
              <a:t>Albumin combination mutants EP12177916.9 </a:t>
            </a:r>
            <a:endParaRPr lang="en-US" altLang="nb-NO" sz="1200" b="1" dirty="0">
              <a:latin typeface="Verdana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1943" r="6464" b="15492"/>
          <a:stretch>
            <a:fillRect/>
          </a:stretch>
        </p:blipFill>
        <p:spPr bwMode="auto">
          <a:xfrm>
            <a:off x="670566" y="620687"/>
            <a:ext cx="7501834" cy="36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3779838" y="1557338"/>
            <a:ext cx="4391025" cy="3598862"/>
            <a:chOff x="395536" y="2348880"/>
            <a:chExt cx="4391025" cy="3599681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2936"/>
              <a:ext cx="43910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 rot="16200000">
              <a:off x="3492707" y="2133103"/>
              <a:ext cx="358857" cy="15113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1308310" y="1939441"/>
              <a:ext cx="333451" cy="2016125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2301" name="TextBox 18"/>
            <p:cNvSpPr txBox="1">
              <a:spLocks noChangeArrowheads="1"/>
            </p:cNvSpPr>
            <p:nvPr/>
          </p:nvSpPr>
          <p:spPr bwMode="auto">
            <a:xfrm>
              <a:off x="971600" y="2420888"/>
              <a:ext cx="1107996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Albumin</a:t>
              </a:r>
            </a:p>
          </p:txBody>
        </p:sp>
        <p:sp>
          <p:nvSpPr>
            <p:cNvPr id="12302" name="TextBox 19"/>
            <p:cNvSpPr txBox="1">
              <a:spLocks noChangeArrowheads="1"/>
            </p:cNvSpPr>
            <p:nvPr/>
          </p:nvSpPr>
          <p:spPr bwMode="auto">
            <a:xfrm>
              <a:off x="3203848" y="2348880"/>
              <a:ext cx="1390124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legemiddel</a:t>
              </a:r>
            </a:p>
          </p:txBody>
        </p:sp>
      </p:grpSp>
      <p:pic>
        <p:nvPicPr>
          <p:cNvPr id="12291" name="Picture 10" descr="http://make-family-tree.com/images/dna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39750" y="1557338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>
                <a:latin typeface="+mj-lt"/>
              </a:rPr>
              <a:t>Albumin gen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79388" y="4724400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latin typeface="+mj-lt"/>
              </a:rPr>
              <a:t>En enkelt punktmutasjon (K573P) er nok til å forbedre bindingen til </a:t>
            </a:r>
            <a:r>
              <a:rPr lang="nb-NO" altLang="nb-NO" sz="2400" b="1" dirty="0" err="1">
                <a:latin typeface="+mj-lt"/>
              </a:rPr>
              <a:t>FcRn</a:t>
            </a:r>
            <a:r>
              <a:rPr lang="nb-NO" altLang="nb-NO" sz="2400" b="1" dirty="0">
                <a:latin typeface="+mj-lt"/>
              </a:rPr>
              <a:t> dramatisk.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latin typeface="Comic Sans MS" pitchFamily="66" charset="0"/>
            </a:endParaRPr>
          </a:p>
        </p:txBody>
      </p:sp>
      <p:sp>
        <p:nvSpPr>
          <p:cNvPr id="12294" name="Title 8"/>
          <p:cNvSpPr>
            <a:spLocks noGrp="1"/>
          </p:cNvSpPr>
          <p:nvPr>
            <p:ph type="title"/>
          </p:nvPr>
        </p:nvSpPr>
        <p:spPr>
          <a:xfrm>
            <a:off x="323850" y="4858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FF0000"/>
                </a:solidFill>
              </a:rPr>
              <a:t>Design av ”super”-ALBUMIN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5364163" y="2565400"/>
            <a:ext cx="431800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258888" y="1989138"/>
            <a:ext cx="433387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8538" y="3644900"/>
            <a:ext cx="1223962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www.harlan.com/image.axd/86b5cd4b75d04ad584e0888269830f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812064" cy="17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8"/>
          <p:cNvSpPr txBox="1">
            <a:spLocks noChangeArrowheads="1"/>
          </p:cNvSpPr>
          <p:nvPr/>
        </p:nvSpPr>
        <p:spPr bwMode="auto">
          <a:xfrm>
            <a:off x="250825" y="549275"/>
            <a:ext cx="8893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>
                <a:solidFill>
                  <a:srgbClr val="0070C0"/>
                </a:solidFill>
                <a:latin typeface="+mj-lt"/>
              </a:rPr>
              <a:t>Albumin K573P har 2-3 folds økning i serum levetid i rotte og ape.</a:t>
            </a:r>
            <a:endParaRPr lang="nb-NO" altLang="nb-NO" sz="2000" b="1" dirty="0">
              <a:latin typeface="+mj-lt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68313" y="1916113"/>
            <a:ext cx="453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1">
              <a:latin typeface="Verdana" pitchFamily="34" charset="0"/>
            </a:endParaRPr>
          </a:p>
        </p:txBody>
      </p:sp>
      <p:sp>
        <p:nvSpPr>
          <p:cNvPr id="13338" name="Rectangle 10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800">
                <a:latin typeface="Verdana" pitchFamily="34" charset="0"/>
              </a:rPr>
              <a:t>. </a:t>
            </a:r>
          </a:p>
        </p:txBody>
      </p:sp>
      <p:pic>
        <p:nvPicPr>
          <p:cNvPr id="13339" name="Picture 9" descr="http://www.itvwild.com/dk_species_img/14409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2" y="2852935"/>
            <a:ext cx="2797270" cy="30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 descr="Blutkreisla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77340" cy="49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1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nb-NO" altLang="nb-NO" dirty="0" smtClean="0"/>
              <a:t>I avtalen med </a:t>
            </a:r>
            <a:r>
              <a:rPr lang="nb-NO" altLang="nb-NO" dirty="0" err="1" smtClean="0"/>
              <a:t>Novozymes</a:t>
            </a:r>
            <a:r>
              <a:rPr lang="nb-NO" altLang="nb-NO" dirty="0" smtClean="0"/>
              <a:t> solgte UiO IP mot milepælsinnbetalinger og royalties.  </a:t>
            </a:r>
          </a:p>
        </p:txBody>
      </p:sp>
      <p:pic>
        <p:nvPicPr>
          <p:cNvPr id="24580" name="Picture 4" descr="G:\2011_UIOpres\01_inven2_logo_beta_O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8"/>
          <a:stretch>
            <a:fillRect/>
          </a:stretch>
        </p:blipFill>
        <p:spPr bwMode="auto">
          <a:xfrm>
            <a:off x="900113" y="3573463"/>
            <a:ext cx="22082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descr="http://profile.ak.fbcdn.net/hprofile-ak-snc4/273300_656010307_53042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4400" b="59721"/>
          <a:stretch>
            <a:fillRect/>
          </a:stretch>
        </p:blipFill>
        <p:spPr bwMode="auto">
          <a:xfrm>
            <a:off x="3271044" y="3356992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427538" y="3213100"/>
            <a:ext cx="210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>
                <a:latin typeface="Comic Sans MS" pitchFamily="66" charset="0"/>
              </a:rPr>
              <a:t>Jørund Sollid</a:t>
            </a:r>
          </a:p>
        </p:txBody>
      </p:sp>
    </p:spTree>
    <p:extLst>
      <p:ext uri="{BB962C8B-B14F-4D97-AF65-F5344CB8AC3E}">
        <p14:creationId xmlns:p14="http://schemas.microsoft.com/office/powerpoint/2010/main" val="3427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:\2011_UIOpres\Livsvitenskapskonferanse2011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7"/>
          <a:stretch>
            <a:fillRect/>
          </a:stretch>
        </p:blipFill>
        <p:spPr bwMode="auto">
          <a:xfrm>
            <a:off x="755576" y="1660523"/>
            <a:ext cx="3096369" cy="26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79"/>
          <p:cNvGrpSpPr>
            <a:grpSpLocks/>
          </p:cNvGrpSpPr>
          <p:nvPr/>
        </p:nvGrpSpPr>
        <p:grpSpPr bwMode="auto">
          <a:xfrm>
            <a:off x="4440709" y="2706034"/>
            <a:ext cx="4323408" cy="1607368"/>
            <a:chOff x="3275856" y="5085184"/>
            <a:chExt cx="2448272" cy="1177703"/>
          </a:xfrm>
        </p:grpSpPr>
        <p:pic>
          <p:nvPicPr>
            <p:cNvPr id="14342" name="Picture 4" descr="http://3.bp.blogspot.com/_dru4adsP4q0/R5XF29UAk_I/AAAAAAAAAc0/x1m-Z0HlUr0/s400/albumin_fusi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9" t="67574" r="7391"/>
            <a:stretch>
              <a:fillRect/>
            </a:stretch>
          </p:blipFill>
          <p:spPr bwMode="auto">
            <a:xfrm>
              <a:off x="3275856" y="5157192"/>
              <a:ext cx="2448272" cy="110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356457" y="5085184"/>
              <a:ext cx="215887" cy="36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nb-NO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75856" y="5157658"/>
              <a:ext cx="360590" cy="43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nb-NO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397000" y="980728"/>
            <a:ext cx="5900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itchFamily="34" charset="0"/>
              </a:rPr>
              <a:t>Veien til markedet og pasienten</a:t>
            </a: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1116013" y="4653136"/>
            <a:ext cx="5903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600" b="1" dirty="0" err="1" smtClean="0">
                <a:latin typeface="+mj-lt"/>
                <a:cs typeface="Arial" charset="0"/>
              </a:rPr>
              <a:t>Veltis</a:t>
            </a:r>
            <a:r>
              <a:rPr lang="nb-NO" altLang="nb-NO" sz="1600" b="1" dirty="0" smtClean="0">
                <a:latin typeface="+mj-lt"/>
                <a:cs typeface="Arial" charset="0"/>
              </a:rPr>
              <a:t>®-teknologien lisensieres nå ut til små og store farmasøytiske selskaper i regi av </a:t>
            </a:r>
            <a:r>
              <a:rPr lang="nb-NO" altLang="nb-NO" sz="1600" b="1" dirty="0" err="1" smtClean="0">
                <a:latin typeface="+mj-lt"/>
                <a:cs typeface="Arial" charset="0"/>
              </a:rPr>
              <a:t>Novozymes</a:t>
            </a:r>
            <a:r>
              <a:rPr lang="nb-NO" altLang="nb-NO" sz="1600" b="1" dirty="0" smtClean="0">
                <a:latin typeface="+mj-lt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b-NO" altLang="nb-NO" sz="1600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nb-NO" sz="1600" b="1" dirty="0" smtClean="0">
                <a:latin typeface="+mj-lt"/>
                <a:cs typeface="Arial" charset="0"/>
              </a:rPr>
              <a:t>Hormonsubstitusjon. Diabeteskontroll. Koagulering. Behandling av betennelses-sykdommer.</a:t>
            </a:r>
          </a:p>
        </p:txBody>
      </p:sp>
    </p:spTree>
    <p:extLst>
      <p:ext uri="{BB962C8B-B14F-4D97-AF65-F5344CB8AC3E}">
        <p14:creationId xmlns:p14="http://schemas.microsoft.com/office/powerpoint/2010/main" val="36005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513" cy="850900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Nytte der man minst venter det</a:t>
            </a:r>
          </a:p>
        </p:txBody>
      </p:sp>
      <p:pic>
        <p:nvPicPr>
          <p:cNvPr id="1026" name="Picture 2" descr="http://www.zontikgames.com/media/catalog/product/cache/1/image/9df78eab33525d08d6e5fb8d27136e95/b/a/backgammon-precision-dice-dark-red_pri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" y="1844824"/>
            <a:ext cx="812947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89" y="1844824"/>
            <a:ext cx="8129473" cy="5013176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513" cy="850900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Nytte der man minst venter det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8487" cy="3702050"/>
          </a:xfrm>
        </p:spPr>
        <p:txBody>
          <a:bodyPr/>
          <a:lstStyle/>
          <a:p>
            <a:pPr eaLnBrk="1" hangingPunct="1"/>
            <a:r>
              <a:rPr lang="nb-NO" altLang="nb-NO" b="1" dirty="0" smtClean="0"/>
              <a:t>Forskerne ser forsknings-muligheten. </a:t>
            </a:r>
          </a:p>
          <a:p>
            <a:pPr eaLnBrk="1" hangingPunct="1"/>
            <a:r>
              <a:rPr lang="nb-NO" altLang="nb-NO" b="1" dirty="0" smtClean="0"/>
              <a:t>Sterke miljøer er robuste og har gjennomføringsevne</a:t>
            </a:r>
          </a:p>
          <a:p>
            <a:pPr eaLnBrk="1" hangingPunct="1"/>
            <a:r>
              <a:rPr lang="nb-NO" altLang="nb-NO" b="1" dirty="0" smtClean="0"/>
              <a:t>Sterke miljøer har en eller flere medarbeidere med stor interesse for innovasjon </a:t>
            </a:r>
          </a:p>
          <a:p>
            <a:pPr eaLnBrk="1" hangingPunct="1"/>
            <a:r>
              <a:rPr lang="nb-NO" altLang="nb-NO" b="1" dirty="0" smtClean="0"/>
              <a:t>75 prosent av ”</a:t>
            </a:r>
            <a:r>
              <a:rPr lang="nb-NO" altLang="nb-NO" b="1" dirty="0" err="1" smtClean="0"/>
              <a:t>disclosures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of</a:t>
            </a:r>
            <a:r>
              <a:rPr lang="nb-NO" altLang="nb-NO" b="1" dirty="0" smtClean="0"/>
              <a:t> </a:t>
            </a:r>
            <a:r>
              <a:rPr lang="nb-NO" altLang="nb-NO" b="1" dirty="0" err="1" smtClean="0"/>
              <a:t>invention</a:t>
            </a:r>
            <a:r>
              <a:rPr lang="nb-NO" altLang="nb-NO" b="1" dirty="0" smtClean="0"/>
              <a:t>” til Inven2  kommer fra slike sterke Life </a:t>
            </a:r>
            <a:r>
              <a:rPr lang="nb-NO" altLang="nb-NO" b="1" dirty="0" err="1" smtClean="0"/>
              <a:t>Science</a:t>
            </a:r>
            <a:r>
              <a:rPr lang="nb-NO" altLang="nb-NO" b="1" dirty="0" smtClean="0"/>
              <a:t> miljøer.</a:t>
            </a:r>
          </a:p>
        </p:txBody>
      </p:sp>
    </p:spTree>
    <p:extLst>
      <p:ext uri="{BB962C8B-B14F-4D97-AF65-F5344CB8AC3E}">
        <p14:creationId xmlns:p14="http://schemas.microsoft.com/office/powerpoint/2010/main" val="16509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95288" y="549275"/>
            <a:ext cx="84978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b-NO" sz="4000" kern="0" dirty="0" smtClean="0">
                <a:latin typeface="Verdana" pitchFamily="34" charset="0"/>
              </a:rPr>
              <a:t>Centre for Immune </a:t>
            </a:r>
            <a:r>
              <a:rPr lang="en-GB" sz="4000" kern="0" dirty="0" smtClean="0">
                <a:latin typeface="Verdana" pitchFamily="34" charset="0"/>
              </a:rPr>
              <a:t>Regulation</a:t>
            </a:r>
          </a:p>
        </p:txBody>
      </p:sp>
      <p:pic>
        <p:nvPicPr>
          <p:cNvPr id="5" name="Picture 4" descr="CIR_logo 45k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22438"/>
            <a:ext cx="3240087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CIS-COE-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549750"/>
            <a:ext cx="2262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US_logo_RGB_e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967013"/>
            <a:ext cx="2384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FF logo hvit engelsk s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597250"/>
            <a:ext cx="1196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F:\Stine\Design\Logoer\UiO\UiO_A_cmyk_e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3"/>
          <a:stretch>
            <a:fillRect/>
          </a:stretch>
        </p:blipFill>
        <p:spPr bwMode="auto">
          <a:xfrm>
            <a:off x="5492750" y="2381225"/>
            <a:ext cx="2679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F:\Stine\Design\Logoer\UiO\UiO_A_cmyk_e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59447" r="67743"/>
          <a:stretch>
            <a:fillRect/>
          </a:stretch>
        </p:blipFill>
        <p:spPr bwMode="auto">
          <a:xfrm>
            <a:off x="4824413" y="2209775"/>
            <a:ext cx="593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gersa\Desktop\div 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9410" b="972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M:\pc\Dokumenter\logo\small2UiO_Segl_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/>
          <a:stretch/>
        </p:blipFill>
        <p:spPr bwMode="auto">
          <a:xfrm>
            <a:off x="171791" y="55304"/>
            <a:ext cx="1872208" cy="3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65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" y="836712"/>
            <a:ext cx="9139241" cy="46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Innovasjon og kommersialisering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Samfunnsoppdrag for kunnskapssøkende, innsiktsfulle og kreative mennesker.</a:t>
            </a:r>
          </a:p>
          <a:p>
            <a:r>
              <a:rPr lang="nb-NO" altLang="nb-NO" dirty="0" smtClean="0"/>
              <a:t>Vil sette fotavtrykk.</a:t>
            </a:r>
          </a:p>
          <a:p>
            <a:r>
              <a:rPr lang="nb-NO" altLang="nb-NO" dirty="0" smtClean="0"/>
              <a:t>Men blir det penger av det?</a:t>
            </a:r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0744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nb-NO" altLang="nb-NO" dirty="0" smtClean="0"/>
              <a:t>En kultur for innovasjon</a:t>
            </a:r>
            <a:endParaRPr lang="nb-NO" altLang="nb-NO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6311900" cy="3417888"/>
          </a:xfrm>
        </p:spPr>
        <p:txBody>
          <a:bodyPr/>
          <a:lstStyle/>
          <a:p>
            <a:endParaRPr lang="nb-NO" altLang="nb-NO" smtClean="0"/>
          </a:p>
          <a:p>
            <a:endParaRPr lang="nb-NO" altLang="nb-NO" smtClean="0"/>
          </a:p>
        </p:txBody>
      </p:sp>
      <p:pic>
        <p:nvPicPr>
          <p:cNvPr id="8196" name="Picture 2" descr="http://www.vladaboom.com/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25938"/>
            <a:ext cx="33845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http://www.cir.uio.no/news/2009/andersen-sandlie-uniforum-2009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15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7604125" y="22129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8199" name="Picture 8" descr="http://pipr.startsiden.no/abcn/resized/680x/files/images/2015-24/1434214748Dam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841500"/>
            <a:ext cx="13589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http://www.pharmacircle.com/_get_company_logo.php?company_id=925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228725"/>
            <a:ext cx="3105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G:\2011_UIOpres\Novozy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30450"/>
            <a:ext cx="28733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M:\pc\Desktop\cv\Sandlie\Sandlie-bilder\GÅL_2_B~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138613"/>
            <a:ext cx="346233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Nextera">
            <a:hlinkClick r:id="rId10" tooltip="Return to the Nextera home pag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038600"/>
            <a:ext cx="27447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4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olekhje\AppData\Local\Microsoft\Windows\Temporary Internet Files\Content.Outlook\QSY8HHJD\Nøkkelt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26" y="260648"/>
            <a:ext cx="461803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TurqStarLong_expa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-7811" r="84567" b="-8958"/>
          <a:stretch>
            <a:fillRect/>
          </a:stretch>
        </p:blipFill>
        <p:spPr bwMode="auto">
          <a:xfrm>
            <a:off x="0" y="-171400"/>
            <a:ext cx="2571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7504" y="3933056"/>
            <a:ext cx="3816424" cy="838921"/>
            <a:chOff x="-324544" y="4445099"/>
            <a:chExt cx="4549775" cy="1000125"/>
          </a:xfrm>
        </p:grpSpPr>
        <p:pic>
          <p:nvPicPr>
            <p:cNvPr id="7" name="Picture 8" descr="00_inven2_logo_(Colour_ReleaseCandidate)_v0.9.3.e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8" y="4445099"/>
              <a:ext cx="38163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ubtitle 11"/>
            <p:cNvSpPr txBox="1">
              <a:spLocks/>
            </p:cNvSpPr>
            <p:nvPr/>
          </p:nvSpPr>
          <p:spPr bwMode="auto">
            <a:xfrm>
              <a:off x="-324544" y="5016599"/>
              <a:ext cx="45497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nb-NO" altLang="nb-NO" sz="3600" i="1" dirty="0">
                  <a:solidFill>
                    <a:srgbClr val="00788A"/>
                  </a:solidFill>
                </a:rPr>
                <a:t>www.inven2.com</a:t>
              </a:r>
              <a:endParaRPr lang="en-US" altLang="nb-NO" sz="3600" i="1" dirty="0">
                <a:solidFill>
                  <a:srgbClr val="00788A"/>
                </a:solidFill>
              </a:endParaRPr>
            </a:p>
            <a:p>
              <a:pPr eaLnBrk="1" hangingPunct="1"/>
              <a:endParaRPr lang="en-US" altLang="nb-NO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2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ersa\Desktop\portefølje_markeri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" y="0"/>
            <a:ext cx="8495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5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buddingintofullness.files.wordpress.com/2013/03/big-pharma-med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/>
          <a:stretch/>
        </p:blipFill>
        <p:spPr bwMode="auto">
          <a:xfrm>
            <a:off x="2781300" y="332656"/>
            <a:ext cx="3975164" cy="62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437112"/>
            <a:ext cx="19442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Endring</a:t>
            </a:r>
            <a:endParaRPr lang="nb-NO" sz="1000" b="1" dirty="0"/>
          </a:p>
        </p:txBody>
      </p:sp>
    </p:spTree>
    <p:extLst>
      <p:ext uri="{BB962C8B-B14F-4D97-AF65-F5344CB8AC3E}">
        <p14:creationId xmlns:p14="http://schemas.microsoft.com/office/powerpoint/2010/main" val="3005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ites.psu.edu/lavoices/wp-content/uploads/sites/4060/2015/01/jnj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2" y="978085"/>
            <a:ext cx="4067944" cy="14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topnews.in/usa/files/pfiz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69" y="638795"/>
            <a:ext cx="3016839" cy="17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ritzentertainment.com/Concert/logo/roch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9" y="2342987"/>
            <a:ext cx="3333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cee-global.com/images/client_logo/1385361076GSK%20Glaxosmithkline%20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82" y="2799909"/>
            <a:ext cx="3215880" cy="10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www.t-research.it/img/clienti/rgb/novarti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4596269"/>
            <a:ext cx="4536504" cy="10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upload.wikimedia.org/wikipedia/fr/9/93/Bayer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3" y="4343238"/>
            <a:ext cx="1553369" cy="15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3770685"/>
            <a:ext cx="51641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dirty="0">
                <a:cs typeface="Arial" charset="0"/>
              </a:rPr>
              <a:t>Life </a:t>
            </a:r>
            <a:r>
              <a:rPr lang="nb-NO" sz="2400" dirty="0" err="1">
                <a:cs typeface="Arial" charset="0"/>
              </a:rPr>
              <a:t>Science</a:t>
            </a:r>
            <a:r>
              <a:rPr lang="nb-NO" sz="2400" dirty="0">
                <a:cs typeface="Arial" charset="0"/>
              </a:rPr>
              <a:t> er global business, </a:t>
            </a:r>
          </a:p>
          <a:p>
            <a:pPr>
              <a:defRPr/>
            </a:pPr>
            <a:endParaRPr lang="nb-NO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som vi gjør fra der vi er.</a:t>
            </a:r>
          </a:p>
          <a:p>
            <a:pPr>
              <a:defRPr/>
            </a:pPr>
            <a:endParaRPr lang="nb-NO" sz="2400" dirty="0"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Noen blir kjøpt opp</a:t>
            </a:r>
          </a:p>
          <a:p>
            <a:pPr>
              <a:defRPr/>
            </a:pPr>
            <a:endParaRPr lang="nb-NO" sz="2400" dirty="0">
              <a:cs typeface="Arial" charset="0"/>
            </a:endParaRPr>
          </a:p>
          <a:p>
            <a:pPr>
              <a:defRPr/>
            </a:pPr>
            <a:r>
              <a:rPr lang="nb-NO" sz="2400" dirty="0">
                <a:cs typeface="Arial" charset="0"/>
              </a:rPr>
              <a:t>andre vil gå hele veien til marked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93713" y="692150"/>
            <a:ext cx="81671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Big Pharma er i endring.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I dag er det åpen innovasjon og felles ansvar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l</a:t>
            </a:r>
            <a:r>
              <a:rPr lang="nb-NO" altLang="nb-NO" sz="2400" dirty="0" smtClean="0">
                <a:solidFill>
                  <a:srgbClr val="C00000"/>
                </a:solidFill>
              </a:rPr>
              <a:t>egemiddelutvikling </a:t>
            </a:r>
            <a:r>
              <a:rPr lang="nb-NO" altLang="nb-NO" sz="2400" dirty="0">
                <a:solidFill>
                  <a:srgbClr val="C00000"/>
                </a:solidFill>
              </a:rPr>
              <a:t>som gjelder.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rgbClr val="C00000"/>
                </a:solidFill>
              </a:rPr>
              <a:t>Nasjonalt samspill med eget Big Pharma er </a:t>
            </a:r>
            <a:r>
              <a:rPr lang="nb-NO" altLang="nb-NO" sz="2400" dirty="0" smtClean="0">
                <a:solidFill>
                  <a:srgbClr val="C00000"/>
                </a:solidFill>
              </a:rPr>
              <a:t>ingen forutsetning </a:t>
            </a:r>
            <a:r>
              <a:rPr lang="nb-NO" altLang="nb-NO" sz="2400" dirty="0">
                <a:solidFill>
                  <a:srgbClr val="C00000"/>
                </a:solidFill>
              </a:rPr>
              <a:t>– </a:t>
            </a:r>
            <a:endParaRPr lang="nb-NO" altLang="nb-NO" sz="24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rgbClr val="C00000"/>
                </a:solidFill>
              </a:rPr>
              <a:t>den </a:t>
            </a:r>
            <a:r>
              <a:rPr lang="nb-NO" altLang="nb-NO" sz="2400" dirty="0">
                <a:solidFill>
                  <a:srgbClr val="C00000"/>
                </a:solidFill>
              </a:rPr>
              <a:t>som ser mulighetene, er i forkant.</a:t>
            </a:r>
          </a:p>
        </p:txBody>
      </p:sp>
      <p:pic>
        <p:nvPicPr>
          <p:cNvPr id="4" name="Picture 4" descr="Nextera">
            <a:hlinkClick r:id="rId2" tooltip="Return to the Nextera home 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02082"/>
            <a:ext cx="2340520" cy="7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:\pc\Desktop\cv\Sandlie\Sandlie-bilder\GÅL_2_B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68" y="4581128"/>
            <a:ext cx="3195066" cy="19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15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413" y="2474119"/>
            <a:ext cx="804227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4400" b="1" dirty="0" err="1">
                <a:latin typeface="Arial" pitchFamily="34" charset="0"/>
              </a:rPr>
              <a:t>Ca</a:t>
            </a:r>
            <a:r>
              <a:rPr lang="nb-NO" sz="4400" b="1" dirty="0">
                <a:latin typeface="Arial" pitchFamily="34" charset="0"/>
              </a:rPr>
              <a:t> 300 av 350 biologiske </a:t>
            </a:r>
          </a:p>
          <a:p>
            <a:pPr>
              <a:defRPr/>
            </a:pPr>
            <a:r>
              <a:rPr lang="nb-NO" sz="4400" b="1" dirty="0">
                <a:latin typeface="Arial" pitchFamily="34" charset="0"/>
              </a:rPr>
              <a:t>legemidler i klinikk eller under klinisk utprøving er forskjellige antistofftyper. </a:t>
            </a:r>
            <a:endParaRPr lang="nb-NO" sz="32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52536" y="-17140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2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48062CC-BF42-4F75-A388-B30C25CFB560}" type="slidenum">
              <a:rPr lang="en-US" altLang="nb-NO" sz="1200" smtClean="0">
                <a:solidFill>
                  <a:srgbClr val="898989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nb-NO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06773" y="996404"/>
            <a:ext cx="50363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4400" b="1" dirty="0">
                <a:latin typeface="Arial" pitchFamily="34" charset="0"/>
              </a:rPr>
              <a:t>PIMP my antibody</a:t>
            </a:r>
            <a:endParaRPr lang="nb-NO" altLang="nb-NO" sz="4400" b="1" dirty="0">
              <a:latin typeface="Arial" pitchFamily="34" charset="0"/>
            </a:endParaRPr>
          </a:p>
        </p:txBody>
      </p:sp>
      <p:sp>
        <p:nvSpPr>
          <p:cNvPr id="4100" name="AutoShape 2" descr="ImmunologyPimp my antibody"/>
          <p:cNvSpPr>
            <a:spLocks noChangeAspect="1" noChangeArrowheads="1"/>
          </p:cNvSpPr>
          <p:nvPr/>
        </p:nvSpPr>
        <p:spPr bwMode="auto">
          <a:xfrm>
            <a:off x="4584700" y="1381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1" name="AutoShape 6" descr="ImmunologyPimp my antibody"/>
          <p:cNvSpPr>
            <a:spLocks noChangeAspect="1" noChangeArrowheads="1"/>
          </p:cNvSpPr>
          <p:nvPr/>
        </p:nvSpPr>
        <p:spPr bwMode="auto">
          <a:xfrm>
            <a:off x="4889500" y="1685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2" name="AutoShape 8" descr="ImmunologyPimp my antibody"/>
          <p:cNvSpPr>
            <a:spLocks noChangeAspect="1" noChangeArrowheads="1"/>
          </p:cNvSpPr>
          <p:nvPr/>
        </p:nvSpPr>
        <p:spPr bwMode="auto">
          <a:xfrm>
            <a:off x="5041900" y="1838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4103" name="AutoShape 10" descr="https://vpn2.uio.no/+CSCO+01756767633A2F2F6A6A6A2E616E676865722E70627A++/nature/journal/v446/n7139/images/446964a-i1.0.jpg"/>
          <p:cNvSpPr>
            <a:spLocks noChangeAspect="1" noChangeArrowheads="1"/>
          </p:cNvSpPr>
          <p:nvPr/>
        </p:nvSpPr>
        <p:spPr bwMode="auto">
          <a:xfrm>
            <a:off x="5194300" y="1990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0"/>
            <a:ext cx="9144000" cy="354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5499100" y="5748338"/>
            <a:ext cx="3351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>
                <a:latin typeface="Arial" pitchFamily="34" charset="0"/>
              </a:rPr>
              <a:t>NATURE|Vol</a:t>
            </a:r>
            <a:r>
              <a:rPr lang="nb-NO" altLang="nb-NO" sz="1800" dirty="0">
                <a:latin typeface="Arial" pitchFamily="34" charset="0"/>
              </a:rPr>
              <a:t> 446|26 April 2007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246063" y="6118225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>
                <a:solidFill>
                  <a:srgbClr val="FF0000"/>
                </a:solidFill>
                <a:latin typeface="Arial" pitchFamily="34" charset="0"/>
              </a:rPr>
              <a:t>Redusert dose. Redusert doseringsfrekvens</a:t>
            </a:r>
            <a:r>
              <a:rPr lang="nb-NO" altLang="nb-NO" sz="1800" b="1" dirty="0">
                <a:solidFill>
                  <a:srgbClr val="FF0000"/>
                </a:solidFill>
                <a:latin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73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810000" y="12954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latin typeface="Arial" pitchFamily="34" charset="0"/>
                <a:ea typeface="MS PGothic" pitchFamily="34" charset="-128"/>
              </a:rPr>
              <a:t>Albumin </a:t>
            </a:r>
            <a:endParaRPr lang="en-US" altLang="nb-NO" sz="1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779838" y="1628775"/>
            <a:ext cx="56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err="1">
                <a:latin typeface="Arial" pitchFamily="34" charset="0"/>
                <a:ea typeface="MS PGothic" pitchFamily="34" charset="-128"/>
              </a:rPr>
              <a:t>IgG</a:t>
            </a:r>
            <a:endParaRPr lang="en-US" altLang="nb-NO" sz="1800" b="1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 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1258888" y="488727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4000" b="1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</a:rPr>
              <a:t>Levetid i blod</a:t>
            </a:r>
            <a:endParaRPr lang="en-US" altLang="nb-NO" sz="4000" b="1" dirty="0">
              <a:solidFill>
                <a:srgbClr val="0070C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1096963" y="634682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 rot="-5400000">
            <a:off x="-1232693" y="3904456"/>
            <a:ext cx="349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Half </a:t>
            </a:r>
            <a:r>
              <a:rPr lang="nb-NO" altLang="nb-NO" sz="1800" dirty="0" err="1">
                <a:latin typeface="Arial" pitchFamily="34" charset="0"/>
                <a:ea typeface="MS PGothic" pitchFamily="34" charset="-128"/>
              </a:rPr>
              <a:t>life</a:t>
            </a: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in </a:t>
            </a:r>
            <a:r>
              <a:rPr lang="nb-NO" altLang="nb-NO" sz="1800" dirty="0" err="1">
                <a:latin typeface="Arial" pitchFamily="34" charset="0"/>
                <a:ea typeface="MS PGothic" pitchFamily="34" charset="-128"/>
              </a:rPr>
              <a:t>days</a:t>
            </a: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(T1/2)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1744663" y="5986463"/>
            <a:ext cx="3603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6" name="Oval 17"/>
          <p:cNvSpPr>
            <a:spLocks noChangeArrowheads="1"/>
          </p:cNvSpPr>
          <p:nvPr/>
        </p:nvSpPr>
        <p:spPr bwMode="auto">
          <a:xfrm>
            <a:off x="1744663" y="569912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7" name="Oval 18"/>
          <p:cNvSpPr>
            <a:spLocks noChangeArrowheads="1"/>
          </p:cNvSpPr>
          <p:nvPr/>
        </p:nvSpPr>
        <p:spPr bwMode="auto">
          <a:xfrm>
            <a:off x="2105025" y="5257800"/>
            <a:ext cx="360363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8" name="Oval 19"/>
          <p:cNvSpPr>
            <a:spLocks noChangeArrowheads="1"/>
          </p:cNvSpPr>
          <p:nvPr/>
        </p:nvSpPr>
        <p:spPr bwMode="auto">
          <a:xfrm>
            <a:off x="2536825" y="5257800"/>
            <a:ext cx="360363" cy="287338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665163" y="1676400"/>
            <a:ext cx="4381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itchFamily="34" charset="0"/>
                <a:ea typeface="MS PGothic" pitchFamily="34" charset="-128"/>
              </a:rPr>
              <a:t>  0</a:t>
            </a:r>
            <a:endParaRPr lang="en-US" altLang="nb-NO" sz="1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40" name="Oval 21"/>
          <p:cNvSpPr>
            <a:spLocks noChangeArrowheads="1"/>
          </p:cNvSpPr>
          <p:nvPr/>
        </p:nvSpPr>
        <p:spPr bwMode="auto">
          <a:xfrm>
            <a:off x="2968625" y="5257800"/>
            <a:ext cx="360363" cy="287338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41" name="Oval 22"/>
          <p:cNvSpPr>
            <a:spLocks noChangeArrowheads="1"/>
          </p:cNvSpPr>
          <p:nvPr/>
        </p:nvSpPr>
        <p:spPr bwMode="auto">
          <a:xfrm>
            <a:off x="1385888" y="48768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sp>
        <p:nvSpPr>
          <p:cNvPr id="5142" name="Oval 23"/>
          <p:cNvSpPr>
            <a:spLocks noChangeArrowheads="1"/>
          </p:cNvSpPr>
          <p:nvPr/>
        </p:nvSpPr>
        <p:spPr bwMode="auto">
          <a:xfrm>
            <a:off x="1817688" y="4876800"/>
            <a:ext cx="360362" cy="3587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itchFamily="34" charset="0"/>
            </a:endParaRPr>
          </a:p>
        </p:txBody>
      </p:sp>
      <p:grpSp>
        <p:nvGrpSpPr>
          <p:cNvPr id="5144" name="Group 25"/>
          <p:cNvGrpSpPr>
            <a:grpSpLocks/>
          </p:cNvGrpSpPr>
          <p:nvPr/>
        </p:nvGrpSpPr>
        <p:grpSpPr bwMode="auto">
          <a:xfrm>
            <a:off x="1547813" y="1412875"/>
            <a:ext cx="503237" cy="431800"/>
            <a:chOff x="2290" y="754"/>
            <a:chExt cx="1718" cy="1361"/>
          </a:xfrm>
        </p:grpSpPr>
        <p:sp>
          <p:nvSpPr>
            <p:cNvPr id="5212" name="Oval 26"/>
            <p:cNvSpPr>
              <a:spLocks noChangeArrowheads="1"/>
            </p:cNvSpPr>
            <p:nvPr/>
          </p:nvSpPr>
          <p:spPr bwMode="auto">
            <a:xfrm>
              <a:off x="3064" y="754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3" name="Oval 27"/>
            <p:cNvSpPr>
              <a:spLocks noChangeArrowheads="1"/>
            </p:cNvSpPr>
            <p:nvPr/>
          </p:nvSpPr>
          <p:spPr bwMode="auto">
            <a:xfrm>
              <a:off x="2290" y="754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4" name="Oval 28"/>
            <p:cNvSpPr>
              <a:spLocks noChangeArrowheads="1"/>
            </p:cNvSpPr>
            <p:nvPr/>
          </p:nvSpPr>
          <p:spPr bwMode="auto">
            <a:xfrm>
              <a:off x="2720" y="1327"/>
              <a:ext cx="944" cy="7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sp>
        <p:nvSpPr>
          <p:cNvPr id="5145" name="Line 29"/>
          <p:cNvSpPr>
            <a:spLocks noChangeShapeType="1"/>
          </p:cNvSpPr>
          <p:nvPr/>
        </p:nvSpPr>
        <p:spPr bwMode="auto">
          <a:xfrm>
            <a:off x="1174750" y="1752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5146" name="Group 30"/>
          <p:cNvGrpSpPr>
            <a:grpSpLocks/>
          </p:cNvGrpSpPr>
          <p:nvPr/>
        </p:nvGrpSpPr>
        <p:grpSpPr bwMode="auto">
          <a:xfrm>
            <a:off x="2687638" y="1435100"/>
            <a:ext cx="425450" cy="344488"/>
            <a:chOff x="2542" y="1306"/>
            <a:chExt cx="154" cy="85"/>
          </a:xfrm>
        </p:grpSpPr>
        <p:sp>
          <p:nvSpPr>
            <p:cNvPr id="5204" name="Oval 31"/>
            <p:cNvSpPr>
              <a:spLocks noChangeArrowheads="1"/>
            </p:cNvSpPr>
            <p:nvPr/>
          </p:nvSpPr>
          <p:spPr bwMode="auto">
            <a:xfrm rot="-2305683">
              <a:off x="2542" y="1314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5" name="Oval 32"/>
            <p:cNvSpPr>
              <a:spLocks noChangeArrowheads="1"/>
            </p:cNvSpPr>
            <p:nvPr/>
          </p:nvSpPr>
          <p:spPr bwMode="auto">
            <a:xfrm rot="-2305683">
              <a:off x="2573" y="1350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6" name="Oval 33"/>
            <p:cNvSpPr>
              <a:spLocks noChangeArrowheads="1"/>
            </p:cNvSpPr>
            <p:nvPr/>
          </p:nvSpPr>
          <p:spPr bwMode="auto">
            <a:xfrm rot="-2305683">
              <a:off x="2598" y="1347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7" name="Oval 34"/>
            <p:cNvSpPr>
              <a:spLocks noChangeArrowheads="1"/>
            </p:cNvSpPr>
            <p:nvPr/>
          </p:nvSpPr>
          <p:spPr bwMode="auto">
            <a:xfrm rot="-2305683">
              <a:off x="2567" y="1310"/>
              <a:ext cx="25" cy="41"/>
            </a:xfrm>
            <a:prstGeom prst="ellipse">
              <a:avLst/>
            </a:prstGeom>
            <a:solidFill>
              <a:srgbClr val="33CC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8" name="Oval 35"/>
            <p:cNvSpPr>
              <a:spLocks noChangeArrowheads="1"/>
            </p:cNvSpPr>
            <p:nvPr/>
          </p:nvSpPr>
          <p:spPr bwMode="auto">
            <a:xfrm rot="2346415">
              <a:off x="2649" y="1306"/>
              <a:ext cx="25" cy="41"/>
            </a:xfrm>
            <a:prstGeom prst="ellipse">
              <a:avLst/>
            </a:prstGeom>
            <a:solidFill>
              <a:srgbClr val="33CC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9" name="Oval 36"/>
            <p:cNvSpPr>
              <a:spLocks noChangeArrowheads="1"/>
            </p:cNvSpPr>
            <p:nvPr/>
          </p:nvSpPr>
          <p:spPr bwMode="auto">
            <a:xfrm rot="2346415">
              <a:off x="2654" y="1349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210" name="Oval 37"/>
            <p:cNvSpPr>
              <a:spLocks noChangeArrowheads="1"/>
            </p:cNvSpPr>
            <p:nvPr/>
          </p:nvSpPr>
          <p:spPr bwMode="auto">
            <a:xfrm rot="2346415">
              <a:off x="2629" y="1342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11" name="Oval 38"/>
            <p:cNvSpPr>
              <a:spLocks noChangeArrowheads="1"/>
            </p:cNvSpPr>
            <p:nvPr/>
          </p:nvSpPr>
          <p:spPr bwMode="auto">
            <a:xfrm rot="2346415">
              <a:off x="2671" y="1318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grpSp>
        <p:nvGrpSpPr>
          <p:cNvPr id="5147" name="Group 39"/>
          <p:cNvGrpSpPr>
            <a:grpSpLocks/>
          </p:cNvGrpSpPr>
          <p:nvPr/>
        </p:nvGrpSpPr>
        <p:grpSpPr bwMode="auto">
          <a:xfrm>
            <a:off x="2819400" y="1905000"/>
            <a:ext cx="206375" cy="266700"/>
            <a:chOff x="2592" y="1399"/>
            <a:chExt cx="74" cy="66"/>
          </a:xfrm>
        </p:grpSpPr>
        <p:sp>
          <p:nvSpPr>
            <p:cNvPr id="5195" name="Oval 40"/>
            <p:cNvSpPr>
              <a:spLocks noChangeArrowheads="1"/>
            </p:cNvSpPr>
            <p:nvPr/>
          </p:nvSpPr>
          <p:spPr bwMode="auto">
            <a:xfrm rot="8353418">
              <a:off x="2640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196" name="Oval 41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grpSp>
          <p:nvGrpSpPr>
            <p:cNvPr id="5197" name="Group 42"/>
            <p:cNvGrpSpPr>
              <a:grpSpLocks/>
            </p:cNvGrpSpPr>
            <p:nvPr/>
          </p:nvGrpSpPr>
          <p:grpSpPr bwMode="auto">
            <a:xfrm>
              <a:off x="2592" y="1440"/>
              <a:ext cx="74" cy="25"/>
              <a:chOff x="2607" y="1448"/>
              <a:chExt cx="74" cy="25"/>
            </a:xfrm>
          </p:grpSpPr>
          <p:sp>
            <p:nvSpPr>
              <p:cNvPr id="5202" name="Oval 43"/>
              <p:cNvSpPr>
                <a:spLocks noChangeArrowheads="1"/>
              </p:cNvSpPr>
              <p:nvPr/>
            </p:nvSpPr>
            <p:spPr bwMode="auto">
              <a:xfrm rot="3064983">
                <a:off x="2648" y="1440"/>
                <a:ext cx="25" cy="41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itchFamily="34" charset="0"/>
                </a:endParaRPr>
              </a:p>
            </p:txBody>
          </p:sp>
          <p:sp>
            <p:nvSpPr>
              <p:cNvPr id="5203" name="Oval 44"/>
              <p:cNvSpPr>
                <a:spLocks noChangeArrowheads="1"/>
              </p:cNvSpPr>
              <p:nvPr/>
            </p:nvSpPr>
            <p:spPr bwMode="auto">
              <a:xfrm rot="-3459960">
                <a:off x="2615" y="1440"/>
                <a:ext cx="25" cy="41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itchFamily="34" charset="0"/>
                </a:endParaRPr>
              </a:p>
            </p:txBody>
          </p:sp>
        </p:grpSp>
        <p:sp>
          <p:nvSpPr>
            <p:cNvPr id="5198" name="Oval 45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199" name="Oval 46"/>
            <p:cNvSpPr>
              <a:spLocks noChangeArrowheads="1"/>
            </p:cNvSpPr>
            <p:nvPr/>
          </p:nvSpPr>
          <p:spPr bwMode="auto">
            <a:xfrm rot="8353418">
              <a:off x="2640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nb-NO" sz="1200"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5200" name="Oval 47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  <p:sp>
          <p:nvSpPr>
            <p:cNvPr id="5201" name="Oval 48"/>
            <p:cNvSpPr>
              <a:spLocks noChangeArrowheads="1"/>
            </p:cNvSpPr>
            <p:nvPr/>
          </p:nvSpPr>
          <p:spPr bwMode="auto">
            <a:xfrm rot="2346415">
              <a:off x="2592" y="1399"/>
              <a:ext cx="25" cy="41"/>
            </a:xfrm>
            <a:prstGeom prst="ellipse">
              <a:avLst/>
            </a:prstGeom>
            <a:solidFill>
              <a:srgbClr val="00808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itchFamily="34" charset="0"/>
              </a:endParaRPr>
            </a:p>
          </p:txBody>
        </p:sp>
      </p:grpSp>
      <p:sp>
        <p:nvSpPr>
          <p:cNvPr id="5148" name="Line 49"/>
          <p:cNvSpPr>
            <a:spLocks noChangeShapeType="1"/>
          </p:cNvSpPr>
          <p:nvPr/>
        </p:nvSpPr>
        <p:spPr bwMode="auto">
          <a:xfrm flipH="1">
            <a:off x="2965450" y="1755775"/>
            <a:ext cx="1588" cy="166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9" name="Line 50"/>
          <p:cNvSpPr>
            <a:spLocks noChangeShapeType="1"/>
          </p:cNvSpPr>
          <p:nvPr/>
        </p:nvSpPr>
        <p:spPr bwMode="auto">
          <a:xfrm flipH="1">
            <a:off x="2895600" y="1755775"/>
            <a:ext cx="1588" cy="166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" name="Line 51"/>
          <p:cNvSpPr>
            <a:spLocks noChangeShapeType="1"/>
          </p:cNvSpPr>
          <p:nvPr/>
        </p:nvSpPr>
        <p:spPr bwMode="auto">
          <a:xfrm rot="16128391" flipH="1">
            <a:off x="2928937" y="1822451"/>
            <a:ext cx="3175" cy="698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" name="Line 52"/>
          <p:cNvSpPr>
            <a:spLocks noChangeShapeType="1"/>
          </p:cNvSpPr>
          <p:nvPr/>
        </p:nvSpPr>
        <p:spPr bwMode="auto">
          <a:xfrm rot="16128391" flipH="1">
            <a:off x="2929731" y="1756569"/>
            <a:ext cx="1588" cy="698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68" name="Picture 12" descr="http://gfx.dagbladet.no/labrador/164/164293/16429338/jpg/active/978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91023"/>
            <a:ext cx="4424604" cy="24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6042" y="5145028"/>
            <a:ext cx="415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Jan Terje Andersen i laboratoriet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2094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Blutkreisla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600400" cy="66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1680" y="1628800"/>
            <a:ext cx="6776171" cy="4611127"/>
            <a:chOff x="1691680" y="2020352"/>
            <a:chExt cx="6200775" cy="4219575"/>
          </a:xfrm>
        </p:grpSpPr>
        <p:pic>
          <p:nvPicPr>
            <p:cNvPr id="6146" name="Picture 2" descr="formed-elements-of-blood-pi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1"/>
            <a:stretch>
              <a:fillRect/>
            </a:stretch>
          </p:blipFill>
          <p:spPr bwMode="auto">
            <a:xfrm>
              <a:off x="1691680" y="2452152"/>
              <a:ext cx="4824412" cy="364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Line 12"/>
            <p:cNvSpPr>
              <a:spLocks noChangeShapeType="1"/>
            </p:cNvSpPr>
            <p:nvPr/>
          </p:nvSpPr>
          <p:spPr bwMode="auto">
            <a:xfrm flipH="1">
              <a:off x="4571405" y="2163227"/>
              <a:ext cx="1655762" cy="180022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6149" name="Group 13"/>
            <p:cNvGrpSpPr>
              <a:grpSpLocks/>
            </p:cNvGrpSpPr>
            <p:nvPr/>
          </p:nvGrpSpPr>
          <p:grpSpPr bwMode="auto">
            <a:xfrm>
              <a:off x="6443067" y="2236252"/>
              <a:ext cx="287338" cy="244475"/>
              <a:chOff x="2653" y="3276"/>
              <a:chExt cx="1134" cy="1044"/>
            </a:xfrm>
          </p:grpSpPr>
          <p:sp>
            <p:nvSpPr>
              <p:cNvPr id="6463" name="Oval 1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4" name="Oval 1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5" name="Oval 1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0" name="Group 17"/>
            <p:cNvGrpSpPr>
              <a:grpSpLocks/>
            </p:cNvGrpSpPr>
            <p:nvPr/>
          </p:nvGrpSpPr>
          <p:grpSpPr bwMode="auto">
            <a:xfrm rot="1757727">
              <a:off x="6155730" y="2020352"/>
              <a:ext cx="287337" cy="244475"/>
              <a:chOff x="2653" y="3276"/>
              <a:chExt cx="1134" cy="1044"/>
            </a:xfrm>
          </p:grpSpPr>
          <p:sp>
            <p:nvSpPr>
              <p:cNvPr id="6460" name="Oval 1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1" name="Oval 1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62" name="Oval 2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1" name="Group 21"/>
            <p:cNvGrpSpPr>
              <a:grpSpLocks/>
            </p:cNvGrpSpPr>
            <p:nvPr/>
          </p:nvGrpSpPr>
          <p:grpSpPr bwMode="auto">
            <a:xfrm rot="-3125488">
              <a:off x="5702499" y="2329120"/>
              <a:ext cx="287338" cy="244475"/>
              <a:chOff x="2653" y="3276"/>
              <a:chExt cx="1134" cy="1044"/>
            </a:xfrm>
          </p:grpSpPr>
          <p:sp>
            <p:nvSpPr>
              <p:cNvPr id="6457" name="Oval 22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8" name="Oval 23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9" name="Oval 24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2" name="Group 25"/>
            <p:cNvGrpSpPr>
              <a:grpSpLocks/>
            </p:cNvGrpSpPr>
            <p:nvPr/>
          </p:nvGrpSpPr>
          <p:grpSpPr bwMode="auto">
            <a:xfrm rot="-2185225">
              <a:off x="4571405" y="3963452"/>
              <a:ext cx="287337" cy="244475"/>
              <a:chOff x="2653" y="3276"/>
              <a:chExt cx="1134" cy="1044"/>
            </a:xfrm>
          </p:grpSpPr>
          <p:sp>
            <p:nvSpPr>
              <p:cNvPr id="6454" name="Oval 26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5" name="Oval 27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6" name="Oval 28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 rot="3062049">
              <a:off x="4910336" y="3913445"/>
              <a:ext cx="287338" cy="244475"/>
              <a:chOff x="2653" y="3276"/>
              <a:chExt cx="1134" cy="1044"/>
            </a:xfrm>
          </p:grpSpPr>
          <p:sp>
            <p:nvSpPr>
              <p:cNvPr id="6451" name="Oval 30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2" name="Oval 31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3" name="Oval 32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4" name="Group 33"/>
            <p:cNvGrpSpPr>
              <a:grpSpLocks/>
            </p:cNvGrpSpPr>
            <p:nvPr/>
          </p:nvGrpSpPr>
          <p:grpSpPr bwMode="auto">
            <a:xfrm>
              <a:off x="4715867" y="3387189"/>
              <a:ext cx="287338" cy="244475"/>
              <a:chOff x="2653" y="3276"/>
              <a:chExt cx="1134" cy="1044"/>
            </a:xfrm>
          </p:grpSpPr>
          <p:sp>
            <p:nvSpPr>
              <p:cNvPr id="6448" name="Oval 3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9" name="Oval 3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50" name="Oval 3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5" name="Group 37"/>
            <p:cNvGrpSpPr>
              <a:grpSpLocks/>
            </p:cNvGrpSpPr>
            <p:nvPr/>
          </p:nvGrpSpPr>
          <p:grpSpPr bwMode="auto">
            <a:xfrm rot="5084104">
              <a:off x="3973711" y="3913445"/>
              <a:ext cx="287338" cy="244475"/>
              <a:chOff x="2653" y="3276"/>
              <a:chExt cx="1134" cy="1044"/>
            </a:xfrm>
          </p:grpSpPr>
          <p:sp>
            <p:nvSpPr>
              <p:cNvPr id="6445" name="Oval 3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6" name="Oval 3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7" name="Oval 4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6" name="Group 41"/>
            <p:cNvGrpSpPr>
              <a:grpSpLocks/>
            </p:cNvGrpSpPr>
            <p:nvPr/>
          </p:nvGrpSpPr>
          <p:grpSpPr bwMode="auto">
            <a:xfrm rot="4722841">
              <a:off x="5989836" y="2833945"/>
              <a:ext cx="287338" cy="244475"/>
              <a:chOff x="2653" y="3276"/>
              <a:chExt cx="1134" cy="1044"/>
            </a:xfrm>
          </p:grpSpPr>
          <p:sp>
            <p:nvSpPr>
              <p:cNvPr id="6442" name="Oval 42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3" name="Oval 43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4" name="Oval 44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7" name="Group 45"/>
            <p:cNvGrpSpPr>
              <a:grpSpLocks/>
            </p:cNvGrpSpPr>
            <p:nvPr/>
          </p:nvGrpSpPr>
          <p:grpSpPr bwMode="auto">
            <a:xfrm rot="1757727">
              <a:off x="5939830" y="2523589"/>
              <a:ext cx="287337" cy="244475"/>
              <a:chOff x="2653" y="3276"/>
              <a:chExt cx="1134" cy="1044"/>
            </a:xfrm>
          </p:grpSpPr>
          <p:sp>
            <p:nvSpPr>
              <p:cNvPr id="6439" name="Oval 46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0" name="Oval 47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41" name="Oval 48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8" name="Group 49"/>
            <p:cNvGrpSpPr>
              <a:grpSpLocks/>
            </p:cNvGrpSpPr>
            <p:nvPr/>
          </p:nvGrpSpPr>
          <p:grpSpPr bwMode="auto">
            <a:xfrm rot="4722841">
              <a:off x="5702499" y="2976820"/>
              <a:ext cx="287338" cy="244475"/>
              <a:chOff x="2653" y="3276"/>
              <a:chExt cx="1134" cy="1044"/>
            </a:xfrm>
          </p:grpSpPr>
          <p:sp>
            <p:nvSpPr>
              <p:cNvPr id="6436" name="Oval 50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7" name="Oval 51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8" name="Oval 52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59" name="Group 53"/>
            <p:cNvGrpSpPr>
              <a:grpSpLocks/>
            </p:cNvGrpSpPr>
            <p:nvPr/>
          </p:nvGrpSpPr>
          <p:grpSpPr bwMode="auto">
            <a:xfrm rot="3062049">
              <a:off x="5126236" y="3624520"/>
              <a:ext cx="287338" cy="244475"/>
              <a:chOff x="2653" y="3276"/>
              <a:chExt cx="1134" cy="1044"/>
            </a:xfrm>
          </p:grpSpPr>
          <p:sp>
            <p:nvSpPr>
              <p:cNvPr id="6433" name="Oval 54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4" name="Oval 55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5" name="Oval 56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grpSp>
          <p:nvGrpSpPr>
            <p:cNvPr id="6160" name="Group 57"/>
            <p:cNvGrpSpPr>
              <a:grpSpLocks/>
            </p:cNvGrpSpPr>
            <p:nvPr/>
          </p:nvGrpSpPr>
          <p:grpSpPr bwMode="auto">
            <a:xfrm rot="3062049">
              <a:off x="4334074" y="3842008"/>
              <a:ext cx="287337" cy="244475"/>
              <a:chOff x="2653" y="3276"/>
              <a:chExt cx="1134" cy="1044"/>
            </a:xfrm>
          </p:grpSpPr>
          <p:sp>
            <p:nvSpPr>
              <p:cNvPr id="6430" name="Oval 58"/>
              <p:cNvSpPr>
                <a:spLocks noChangeArrowheads="1"/>
              </p:cNvSpPr>
              <p:nvPr/>
            </p:nvSpPr>
            <p:spPr bwMode="auto">
              <a:xfrm>
                <a:off x="3164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1" name="Oval 59"/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  <p:sp>
            <p:nvSpPr>
              <p:cNvPr id="6432" name="Oval 60"/>
              <p:cNvSpPr>
                <a:spLocks noChangeArrowheads="1"/>
              </p:cNvSpPr>
              <p:nvPr/>
            </p:nvSpPr>
            <p:spPr bwMode="auto">
              <a:xfrm>
                <a:off x="2937" y="3716"/>
                <a:ext cx="623" cy="6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Verdana" pitchFamily="34" charset="0"/>
                </a:endParaRPr>
              </a:p>
            </p:txBody>
          </p:sp>
        </p:grpSp>
        <p:sp>
          <p:nvSpPr>
            <p:cNvPr id="6162" name="Text Box 64"/>
            <p:cNvSpPr txBox="1">
              <a:spLocks noChangeArrowheads="1"/>
            </p:cNvSpPr>
            <p:nvPr/>
          </p:nvSpPr>
          <p:spPr bwMode="auto">
            <a:xfrm>
              <a:off x="6516092" y="2452152"/>
              <a:ext cx="13763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Verdana" pitchFamily="34" charset="0"/>
                </a:rPr>
                <a:t>Albumin</a:t>
              </a:r>
              <a:endParaRPr lang="en-US" altLang="nb-NO" sz="2000" b="1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grpSp>
          <p:nvGrpSpPr>
            <p:cNvPr id="6163" name="Group 66"/>
            <p:cNvGrpSpPr>
              <a:grpSpLocks/>
            </p:cNvGrpSpPr>
            <p:nvPr/>
          </p:nvGrpSpPr>
          <p:grpSpPr bwMode="auto">
            <a:xfrm rot="-6400008">
              <a:off x="4091980" y="3358614"/>
              <a:ext cx="695325" cy="479425"/>
              <a:chOff x="1371" y="-182"/>
              <a:chExt cx="3284" cy="2539"/>
            </a:xfrm>
          </p:grpSpPr>
          <p:sp>
            <p:nvSpPr>
              <p:cNvPr id="6398" name="Line 67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99" name="Line 68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400" name="Group 69"/>
              <p:cNvGrpSpPr>
                <a:grpSpLocks/>
              </p:cNvGrpSpPr>
              <p:nvPr/>
            </p:nvGrpSpPr>
            <p:grpSpPr bwMode="auto">
              <a:xfrm rot="4126794">
                <a:off x="1743" y="-554"/>
                <a:ext cx="2539" cy="3284"/>
                <a:chOff x="778" y="-140"/>
                <a:chExt cx="2812" cy="3309"/>
              </a:xfrm>
            </p:grpSpPr>
            <p:sp>
              <p:nvSpPr>
                <p:cNvPr id="43078" name="Oval 70"/>
                <p:cNvSpPr>
                  <a:spLocks noChangeArrowheads="1"/>
                </p:cNvSpPr>
                <p:nvPr/>
              </p:nvSpPr>
              <p:spPr bwMode="auto">
                <a:xfrm rot="19200000">
                  <a:off x="1487" y="189"/>
                  <a:ext cx="410" cy="6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404" name="Group 71"/>
                <p:cNvGrpSpPr>
                  <a:grpSpLocks/>
                </p:cNvGrpSpPr>
                <p:nvPr/>
              </p:nvGrpSpPr>
              <p:grpSpPr bwMode="auto">
                <a:xfrm>
                  <a:off x="778" y="-140"/>
                  <a:ext cx="2812" cy="3309"/>
                  <a:chOff x="687" y="-140"/>
                  <a:chExt cx="2812" cy="3309"/>
                </a:xfrm>
              </p:grpSpPr>
              <p:sp>
                <p:nvSpPr>
                  <p:cNvPr id="43080" name="Oval 7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616" y="952"/>
                    <a:ext cx="41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1" name="Oval 7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45" y="16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2" name="Oval 7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47" y="1111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3" name="Oval 7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22" y="16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409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410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086" name="Oval 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59" y="-59"/>
                    <a:ext cx="391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7" name="Oval 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6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8" name="Oval 8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37" y="-52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89" name="Oval 8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7" y="283"/>
                    <a:ext cx="41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0" name="Oval 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82" y="593"/>
                    <a:ext cx="39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1" name="Oval 8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00" y="-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092" name="Oval 8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94" y="235"/>
                    <a:ext cx="39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418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19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0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0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1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2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7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3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4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6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3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3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429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401" name="Line 97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402" name="Line 98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4" name="Group 99"/>
            <p:cNvGrpSpPr>
              <a:grpSpLocks/>
            </p:cNvGrpSpPr>
            <p:nvPr/>
          </p:nvGrpSpPr>
          <p:grpSpPr bwMode="auto">
            <a:xfrm rot="-3056993">
              <a:off x="3941167" y="4576227"/>
              <a:ext cx="695325" cy="466725"/>
              <a:chOff x="1359" y="-179"/>
              <a:chExt cx="3285" cy="2469"/>
            </a:xfrm>
          </p:grpSpPr>
          <p:sp>
            <p:nvSpPr>
              <p:cNvPr id="6366" name="Line 100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67" name="Line 101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68" name="Group 102"/>
              <p:cNvGrpSpPr>
                <a:grpSpLocks/>
              </p:cNvGrpSpPr>
              <p:nvPr/>
            </p:nvGrpSpPr>
            <p:grpSpPr bwMode="auto">
              <a:xfrm rot="4126794">
                <a:off x="1767" y="-587"/>
                <a:ext cx="2469" cy="3285"/>
                <a:chOff x="777" y="-141"/>
                <a:chExt cx="2734" cy="3310"/>
              </a:xfrm>
            </p:grpSpPr>
            <p:sp>
              <p:nvSpPr>
                <p:cNvPr id="43111" name="Oval 103"/>
                <p:cNvSpPr>
                  <a:spLocks noChangeArrowheads="1"/>
                </p:cNvSpPr>
                <p:nvPr/>
              </p:nvSpPr>
              <p:spPr bwMode="auto">
                <a:xfrm rot="19200000">
                  <a:off x="1465" y="343"/>
                  <a:ext cx="418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72" name="Group 104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34" cy="3310"/>
                  <a:chOff x="686" y="-141"/>
                  <a:chExt cx="2734" cy="3310"/>
                </a:xfrm>
              </p:grpSpPr>
              <p:sp>
                <p:nvSpPr>
                  <p:cNvPr id="43113" name="Oval 10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403" y="1163"/>
                    <a:ext cx="40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4" name="Oval 10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37" y="1602"/>
                    <a:ext cx="409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5" name="Oval 10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1754" y="1261"/>
                    <a:ext cx="409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16" name="Oval 10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42" y="1677"/>
                    <a:ext cx="418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77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7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19" name="Oval 1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94" y="372"/>
                    <a:ext cx="409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0" name="Oval 1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74" y="638"/>
                    <a:ext cx="418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1" name="Oval 11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22" y="47"/>
                    <a:ext cx="409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2" name="Oval 11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470" y="415"/>
                    <a:ext cx="409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3" name="Oval 1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15" y="733"/>
                    <a:ext cx="40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4" name="Oval 11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509" y="40"/>
                    <a:ext cx="40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25" name="Oval 11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30" y="485"/>
                    <a:ext cx="40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8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7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8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1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3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6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5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6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97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2" y="96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69" name="Line 130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70" name="Line 131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5" name="Group 132"/>
            <p:cNvGrpSpPr>
              <a:grpSpLocks/>
            </p:cNvGrpSpPr>
            <p:nvPr/>
          </p:nvGrpSpPr>
          <p:grpSpPr bwMode="auto">
            <a:xfrm rot="909536">
              <a:off x="4661892" y="3977739"/>
              <a:ext cx="665163" cy="735013"/>
              <a:chOff x="1185" y="-1316"/>
              <a:chExt cx="3143" cy="3897"/>
            </a:xfrm>
          </p:grpSpPr>
          <p:sp>
            <p:nvSpPr>
              <p:cNvPr id="6334" name="Line 133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35" name="Line 134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36" name="Group 135"/>
              <p:cNvGrpSpPr>
                <a:grpSpLocks/>
              </p:cNvGrpSpPr>
              <p:nvPr/>
            </p:nvGrpSpPr>
            <p:grpSpPr bwMode="auto">
              <a:xfrm rot="4126794">
                <a:off x="808" y="-939"/>
                <a:ext cx="3897" cy="3143"/>
                <a:chOff x="-547" y="7"/>
                <a:chExt cx="4317" cy="3167"/>
              </a:xfrm>
            </p:grpSpPr>
            <p:sp>
              <p:nvSpPr>
                <p:cNvPr id="43144" name="Oval 136"/>
                <p:cNvSpPr>
                  <a:spLocks noChangeArrowheads="1"/>
                </p:cNvSpPr>
                <p:nvPr/>
              </p:nvSpPr>
              <p:spPr bwMode="auto">
                <a:xfrm rot="19200000">
                  <a:off x="1457" y="243"/>
                  <a:ext cx="401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40" name="Group 137"/>
                <p:cNvGrpSpPr>
                  <a:grpSpLocks/>
                </p:cNvGrpSpPr>
                <p:nvPr/>
              </p:nvGrpSpPr>
              <p:grpSpPr bwMode="auto">
                <a:xfrm>
                  <a:off x="-547" y="7"/>
                  <a:ext cx="4317" cy="3167"/>
                  <a:chOff x="-638" y="7"/>
                  <a:chExt cx="4317" cy="3167"/>
                </a:xfrm>
              </p:grpSpPr>
              <p:sp>
                <p:nvSpPr>
                  <p:cNvPr id="43146" name="Oval 13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288" y="1186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7" name="Oval 13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57" y="1625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8" name="Oval 14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1849" y="1246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49" name="Oval 14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38" y="18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45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46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52" name="Oval 14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136" y="293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3" name="Oval 14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47" y="64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4" name="Oval 14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89" y="5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5" name="Oval 14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6" y="476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6" name="Oval 14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681" y="746"/>
                    <a:ext cx="410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7" name="Oval 14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71" y="88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58" name="Oval 15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88" y="400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54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6" y="1197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5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" y="1187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6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38" y="1353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7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7" y="1345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8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1" y="157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59" name="Text 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29" y="1836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0" name="Text 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" y="1768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1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" y="1534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2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" y="2734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3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34" y="268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4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0" y="2266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65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" y="2289"/>
                    <a:ext cx="2712" cy="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37" name="Line 163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38" name="Line 164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6" name="Group 165"/>
            <p:cNvGrpSpPr>
              <a:grpSpLocks/>
            </p:cNvGrpSpPr>
            <p:nvPr/>
          </p:nvGrpSpPr>
          <p:grpSpPr bwMode="auto">
            <a:xfrm rot="-2637292">
              <a:off x="5669955" y="4861977"/>
              <a:ext cx="696912" cy="469900"/>
              <a:chOff x="1363" y="-179"/>
              <a:chExt cx="3285" cy="2494"/>
            </a:xfrm>
          </p:grpSpPr>
          <p:sp>
            <p:nvSpPr>
              <p:cNvPr id="6302" name="Line 166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03" name="Line 167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304" name="Group 168"/>
              <p:cNvGrpSpPr>
                <a:grpSpLocks/>
              </p:cNvGrpSpPr>
              <p:nvPr/>
            </p:nvGrpSpPr>
            <p:grpSpPr bwMode="auto">
              <a:xfrm rot="4126794">
                <a:off x="1759" y="-575"/>
                <a:ext cx="2494" cy="3285"/>
                <a:chOff x="777" y="-141"/>
                <a:chExt cx="2762" cy="3310"/>
              </a:xfrm>
            </p:grpSpPr>
            <p:sp>
              <p:nvSpPr>
                <p:cNvPr id="43177" name="Oval 169"/>
                <p:cNvSpPr>
                  <a:spLocks noChangeArrowheads="1"/>
                </p:cNvSpPr>
                <p:nvPr/>
              </p:nvSpPr>
              <p:spPr bwMode="auto">
                <a:xfrm rot="19200000">
                  <a:off x="1479" y="89"/>
                  <a:ext cx="401" cy="6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308" name="Group 170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62" cy="3310"/>
                  <a:chOff x="686" y="-141"/>
                  <a:chExt cx="2762" cy="3310"/>
                </a:xfrm>
              </p:grpSpPr>
              <p:sp>
                <p:nvSpPr>
                  <p:cNvPr id="43179" name="Oval 17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506" y="949"/>
                    <a:ext cx="41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0" name="Oval 17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82" y="1322"/>
                    <a:ext cx="42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1" name="Oval 17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081" y="753"/>
                    <a:ext cx="42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2" name="Oval 17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492" y="1484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13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314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185" name="Oval 17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45" y="218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6" name="Oval 1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02" y="338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7" name="Oval 1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28" y="-137"/>
                    <a:ext cx="420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8" name="Oval 18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87" y="466"/>
                    <a:ext cx="41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89" name="Oval 18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74" y="602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90" name="Oval 1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18" y="-69"/>
                    <a:ext cx="41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191" name="Oval 18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50" y="332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322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3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4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5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6" name="Text Box 1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7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8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29" name="Text Box 1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0" name="Text Box 1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1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2" name="Text 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33" name="Text 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305" name="Line 196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306" name="Line 197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7" name="Group 198"/>
            <p:cNvGrpSpPr>
              <a:grpSpLocks/>
            </p:cNvGrpSpPr>
            <p:nvPr/>
          </p:nvGrpSpPr>
          <p:grpSpPr bwMode="auto">
            <a:xfrm rot="-5186891">
              <a:off x="5238154" y="4871502"/>
              <a:ext cx="696913" cy="471488"/>
              <a:chOff x="1365" y="-180"/>
              <a:chExt cx="3285" cy="2501"/>
            </a:xfrm>
          </p:grpSpPr>
          <p:sp>
            <p:nvSpPr>
              <p:cNvPr id="6270" name="Line 199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71" name="Line 200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72" name="Group 201"/>
              <p:cNvGrpSpPr>
                <a:grpSpLocks/>
              </p:cNvGrpSpPr>
              <p:nvPr/>
            </p:nvGrpSpPr>
            <p:grpSpPr bwMode="auto">
              <a:xfrm rot="4126794">
                <a:off x="1757" y="-572"/>
                <a:ext cx="2501" cy="3285"/>
                <a:chOff x="777" y="-141"/>
                <a:chExt cx="2770" cy="3310"/>
              </a:xfrm>
            </p:grpSpPr>
            <p:sp>
              <p:nvSpPr>
                <p:cNvPr id="43210" name="Oval 202"/>
                <p:cNvSpPr>
                  <a:spLocks noChangeArrowheads="1"/>
                </p:cNvSpPr>
                <p:nvPr/>
              </p:nvSpPr>
              <p:spPr bwMode="auto">
                <a:xfrm rot="19200000">
                  <a:off x="1084" y="229"/>
                  <a:ext cx="410" cy="64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76" name="Group 203"/>
                <p:cNvGrpSpPr>
                  <a:grpSpLocks/>
                </p:cNvGrpSpPr>
                <p:nvPr/>
              </p:nvGrpSpPr>
              <p:grpSpPr bwMode="auto">
                <a:xfrm>
                  <a:off x="777" y="-141"/>
                  <a:ext cx="2770" cy="3310"/>
                  <a:chOff x="686" y="-141"/>
                  <a:chExt cx="2770" cy="3310"/>
                </a:xfrm>
              </p:grpSpPr>
              <p:sp>
                <p:nvSpPr>
                  <p:cNvPr id="43212" name="Oval 20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499" y="1130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3" name="Oval 20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01" y="1585"/>
                    <a:ext cx="401" cy="6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4" name="Oval 20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75" y="1194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5" name="Oval 20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11" y="1684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8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82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18" name="Oval 21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15" y="127"/>
                    <a:ext cx="401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19" name="Oval 2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90" y="553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0" name="Oval 2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74" y="68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1" name="Oval 21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89" y="438"/>
                    <a:ext cx="410" cy="6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2" name="Oval 21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683" y="672"/>
                    <a:ext cx="410" cy="64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3" name="Oval 2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47" y="71"/>
                    <a:ext cx="410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24" name="Oval 216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097" y="512"/>
                    <a:ext cx="401" cy="63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90" name="Text Box 2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1" name="Text Box 2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2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3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7" y="2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4" name="Text Box 2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5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" y="50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6" name="Text 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0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7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8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99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137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00" name="Text Box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301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73" name="Line 229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74" name="Line 230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8" name="Group 231"/>
            <p:cNvGrpSpPr>
              <a:grpSpLocks/>
            </p:cNvGrpSpPr>
            <p:nvPr/>
          </p:nvGrpSpPr>
          <p:grpSpPr bwMode="auto">
            <a:xfrm rot="-6400008">
              <a:off x="6397030" y="4727039"/>
              <a:ext cx="695325" cy="479425"/>
              <a:chOff x="1371" y="-182"/>
              <a:chExt cx="3284" cy="2539"/>
            </a:xfrm>
          </p:grpSpPr>
          <p:sp>
            <p:nvSpPr>
              <p:cNvPr id="6238" name="Line 232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39" name="Line 233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40" name="Group 234"/>
              <p:cNvGrpSpPr>
                <a:grpSpLocks/>
              </p:cNvGrpSpPr>
              <p:nvPr/>
            </p:nvGrpSpPr>
            <p:grpSpPr bwMode="auto">
              <a:xfrm rot="4126794">
                <a:off x="1743" y="-554"/>
                <a:ext cx="2539" cy="3284"/>
                <a:chOff x="778" y="-140"/>
                <a:chExt cx="2812" cy="3309"/>
              </a:xfrm>
            </p:grpSpPr>
            <p:sp>
              <p:nvSpPr>
                <p:cNvPr id="43243" name="Oval 235"/>
                <p:cNvSpPr>
                  <a:spLocks noChangeArrowheads="1"/>
                </p:cNvSpPr>
                <p:nvPr/>
              </p:nvSpPr>
              <p:spPr bwMode="auto">
                <a:xfrm rot="19200000">
                  <a:off x="1487" y="189"/>
                  <a:ext cx="410" cy="6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44" name="Group 236"/>
                <p:cNvGrpSpPr>
                  <a:grpSpLocks/>
                </p:cNvGrpSpPr>
                <p:nvPr/>
              </p:nvGrpSpPr>
              <p:grpSpPr bwMode="auto">
                <a:xfrm>
                  <a:off x="778" y="-140"/>
                  <a:ext cx="2812" cy="3309"/>
                  <a:chOff x="687" y="-140"/>
                  <a:chExt cx="2812" cy="3309"/>
                </a:xfrm>
              </p:grpSpPr>
              <p:sp>
                <p:nvSpPr>
                  <p:cNvPr id="43245" name="Oval 23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616" y="952"/>
                    <a:ext cx="419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6" name="Oval 23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45" y="16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7" name="Oval 23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47" y="1111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48" name="Oval 24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522" y="1634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49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50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51" name="Oval 24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059" y="-59"/>
                    <a:ext cx="391" cy="6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2" name="Oval 244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6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3" name="Oval 24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37" y="-52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4" name="Oval 24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7" y="283"/>
                    <a:ext cx="410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5" name="Oval 247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782" y="593"/>
                    <a:ext cx="39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6" name="Oval 248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00" y="-42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57" name="Oval 249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94" y="235"/>
                    <a:ext cx="39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58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59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0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0" name="Text 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1" name="Text 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2" name="Text 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7" y="25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3" name="Text 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4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447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5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6" name="Text Box 2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7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3" y="137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8" name="Text Box 2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3" y="9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69" name="Text Box 2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3" y="968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41" name="Line 262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42" name="Line 263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69" name="Group 264"/>
            <p:cNvGrpSpPr>
              <a:grpSpLocks/>
            </p:cNvGrpSpPr>
            <p:nvPr/>
          </p:nvGrpSpPr>
          <p:grpSpPr bwMode="auto">
            <a:xfrm rot="-9399302">
              <a:off x="6155730" y="5185827"/>
              <a:ext cx="522287" cy="735012"/>
              <a:chOff x="2313" y="-642"/>
              <a:chExt cx="2457" cy="3893"/>
            </a:xfrm>
          </p:grpSpPr>
          <p:sp>
            <p:nvSpPr>
              <p:cNvPr id="6206" name="Line 265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07" name="Line 266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208" name="Group 267"/>
              <p:cNvGrpSpPr>
                <a:grpSpLocks/>
              </p:cNvGrpSpPr>
              <p:nvPr/>
            </p:nvGrpSpPr>
            <p:grpSpPr bwMode="auto">
              <a:xfrm rot="4126794">
                <a:off x="1595" y="76"/>
                <a:ext cx="3893" cy="2457"/>
                <a:chOff x="463" y="-141"/>
                <a:chExt cx="4313" cy="2476"/>
              </a:xfrm>
            </p:grpSpPr>
            <p:sp>
              <p:nvSpPr>
                <p:cNvPr id="43276" name="Oval 268"/>
                <p:cNvSpPr>
                  <a:spLocks noChangeArrowheads="1"/>
                </p:cNvSpPr>
                <p:nvPr/>
              </p:nvSpPr>
              <p:spPr bwMode="auto">
                <a:xfrm rot="19200000">
                  <a:off x="1285" y="35"/>
                  <a:ext cx="410" cy="6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212" name="Group 269"/>
                <p:cNvGrpSpPr>
                  <a:grpSpLocks/>
                </p:cNvGrpSpPr>
                <p:nvPr/>
              </p:nvGrpSpPr>
              <p:grpSpPr bwMode="auto">
                <a:xfrm>
                  <a:off x="463" y="-141"/>
                  <a:ext cx="4313" cy="2476"/>
                  <a:chOff x="372" y="-141"/>
                  <a:chExt cx="4313" cy="2476"/>
                </a:xfrm>
              </p:grpSpPr>
              <p:sp>
                <p:nvSpPr>
                  <p:cNvPr id="43278" name="Oval 27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780" y="877"/>
                    <a:ext cx="401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79" name="Oval 27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84" y="1700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0" name="Oval 27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196" y="947"/>
                    <a:ext cx="419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1" name="Oval 273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73" y="1392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17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218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284" name="Oval 27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3145" y="293"/>
                    <a:ext cx="410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5" name="Oval 277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707" y="510"/>
                    <a:ext cx="410" cy="6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6" name="Oval 278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922" y="112"/>
                    <a:ext cx="410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7" name="Oval 27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03" y="475"/>
                    <a:ext cx="419" cy="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8" name="Oval 280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79" y="753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89" name="Oval 281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91" y="-212"/>
                    <a:ext cx="410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290" name="Oval 282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102" y="528"/>
                    <a:ext cx="410" cy="6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226" name="Text Box 2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" y="-14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7" name="Text Box 2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8" y="-14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8" name="Text Box 2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" y="40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29" name="Text Box 2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5" y="39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0" name="Text 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7" y="258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1" name="Text 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9" y="51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2" name="Text Box 2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7" y="45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3" name="Text 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1" y="221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4" name="Text 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4" y="1405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5" name="Text Box 2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5" y="138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6" name="Text Box 2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9" y="95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37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0" y="983"/>
                    <a:ext cx="271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209" name="Line 295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210" name="Line 296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6170" name="Group 297"/>
            <p:cNvGrpSpPr>
              <a:grpSpLocks/>
            </p:cNvGrpSpPr>
            <p:nvPr/>
          </p:nvGrpSpPr>
          <p:grpSpPr bwMode="auto">
            <a:xfrm rot="-3674509">
              <a:off x="6749455" y="5658902"/>
              <a:ext cx="695325" cy="466725"/>
              <a:chOff x="1361" y="-179"/>
              <a:chExt cx="3284" cy="2476"/>
            </a:xfrm>
          </p:grpSpPr>
          <p:sp>
            <p:nvSpPr>
              <p:cNvPr id="6174" name="Line 298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75" name="Line 299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6176" name="Group 300"/>
              <p:cNvGrpSpPr>
                <a:grpSpLocks/>
              </p:cNvGrpSpPr>
              <p:nvPr/>
            </p:nvGrpSpPr>
            <p:grpSpPr bwMode="auto">
              <a:xfrm rot="4126794">
                <a:off x="1765" y="-583"/>
                <a:ext cx="2476" cy="3284"/>
                <a:chOff x="778" y="-142"/>
                <a:chExt cx="2742" cy="3309"/>
              </a:xfrm>
            </p:grpSpPr>
            <p:sp>
              <p:nvSpPr>
                <p:cNvPr id="43309" name="Oval 301"/>
                <p:cNvSpPr>
                  <a:spLocks noChangeArrowheads="1"/>
                </p:cNvSpPr>
                <p:nvPr/>
              </p:nvSpPr>
              <p:spPr bwMode="auto">
                <a:xfrm rot="19200000">
                  <a:off x="1333" y="164"/>
                  <a:ext cx="401" cy="6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b-NO" altLang="nb-NO" smtClean="0">
                    <a:latin typeface="Verdana" pitchFamily="34" charset="0"/>
                  </a:endParaRPr>
                </a:p>
              </p:txBody>
            </p:sp>
            <p:grpSp>
              <p:nvGrpSpPr>
                <p:cNvPr id="6180" name="Group 302"/>
                <p:cNvGrpSpPr>
                  <a:grpSpLocks/>
                </p:cNvGrpSpPr>
                <p:nvPr/>
              </p:nvGrpSpPr>
              <p:grpSpPr bwMode="auto">
                <a:xfrm>
                  <a:off x="778" y="-142"/>
                  <a:ext cx="2742" cy="3309"/>
                  <a:chOff x="687" y="-142"/>
                  <a:chExt cx="2742" cy="3309"/>
                </a:xfrm>
              </p:grpSpPr>
              <p:sp>
                <p:nvSpPr>
                  <p:cNvPr id="43311" name="Oval 30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2382" y="1101"/>
                    <a:ext cx="401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2" name="Oval 30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851" y="1524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3" name="Oval 305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094" y="1056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4" name="Oval 306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235" y="1513"/>
                    <a:ext cx="401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185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7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6186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026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43317" name="Oval 309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860" y="78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8" name="Oval 310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615" y="512"/>
                    <a:ext cx="401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19" name="Oval 311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394" y="17"/>
                    <a:ext cx="410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0" name="Oval 312"/>
                  <p:cNvSpPr>
                    <a:spLocks noChangeArrowheads="1"/>
                  </p:cNvSpPr>
                  <p:nvPr/>
                </p:nvSpPr>
                <p:spPr bwMode="auto">
                  <a:xfrm rot="2400000">
                    <a:off x="2249" y="31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1" name="Oval 313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483" y="481"/>
                    <a:ext cx="392" cy="6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2" name="Oval 314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554" y="1"/>
                    <a:ext cx="401" cy="6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43323" name="Oval 315"/>
                  <p:cNvSpPr>
                    <a:spLocks noChangeArrowheads="1"/>
                  </p:cNvSpPr>
                  <p:nvPr/>
                </p:nvSpPr>
                <p:spPr bwMode="auto">
                  <a:xfrm rot="19200000">
                    <a:off x="1944" y="431"/>
                    <a:ext cx="410" cy="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nb-NO" altLang="nb-NO" smtClean="0">
                      <a:latin typeface="Verdana" pitchFamily="34" charset="0"/>
                    </a:endParaRPr>
                  </a:p>
                </p:txBody>
              </p:sp>
              <p:sp>
                <p:nvSpPr>
                  <p:cNvPr id="6194" name="Text Box 3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-13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5" name="Text Box 3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6" y="-142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6" name="Text Box 3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" y="32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7" name="Text Box 3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8" name="Text Box 3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249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199" name="Text Box 3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" y="50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0" name="Text Box 3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" y="445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1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" y="21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2" name="Text Box 3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3" y="1411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3" name="Text Box 3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2" y="1374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4" name="Text Box 3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2" y="943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  <p:sp>
                <p:nvSpPr>
                  <p:cNvPr id="6205" name="Text Box 3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2" y="966"/>
                    <a:ext cx="1085" cy="1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b-NO" altLang="nb-NO" sz="180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6177" name="Line 328"/>
              <p:cNvSpPr>
                <a:spLocks noChangeShapeType="1"/>
              </p:cNvSpPr>
              <p:nvPr/>
            </p:nvSpPr>
            <p:spPr bwMode="auto">
              <a:xfrm rot="4126794">
                <a:off x="3469" y="13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178" name="Line 329"/>
              <p:cNvSpPr>
                <a:spLocks noChangeShapeType="1"/>
              </p:cNvSpPr>
              <p:nvPr/>
            </p:nvSpPr>
            <p:spPr bwMode="auto">
              <a:xfrm rot="4126794">
                <a:off x="3385" y="1403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6172" name="Rectangle 63"/>
            <p:cNvSpPr>
              <a:spLocks noChangeArrowheads="1"/>
            </p:cNvSpPr>
            <p:nvPr/>
          </p:nvSpPr>
          <p:spPr bwMode="auto">
            <a:xfrm>
              <a:off x="2367610" y="2229636"/>
              <a:ext cx="2232025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2400" b="1">
                <a:latin typeface="Verdana" pitchFamily="34" charset="0"/>
              </a:endParaRPr>
            </a:p>
          </p:txBody>
        </p:sp>
      </p:grpSp>
      <p:sp>
        <p:nvSpPr>
          <p:cNvPr id="6173" name="Rectangle 330"/>
          <p:cNvSpPr>
            <a:spLocks noChangeArrowheads="1"/>
          </p:cNvSpPr>
          <p:nvPr/>
        </p:nvSpPr>
        <p:spPr bwMode="auto">
          <a:xfrm>
            <a:off x="250825" y="694904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 dirty="0" smtClean="0">
                <a:solidFill>
                  <a:srgbClr val="0070C0"/>
                </a:solidFill>
                <a:latin typeface="Arial" pitchFamily="34" charset="0"/>
              </a:rPr>
              <a:t>80-90 </a:t>
            </a:r>
            <a:r>
              <a:rPr lang="en-US" altLang="nb-NO" b="1" dirty="0" err="1" smtClean="0">
                <a:solidFill>
                  <a:srgbClr val="0070C0"/>
                </a:solidFill>
                <a:latin typeface="Arial" pitchFamily="34" charset="0"/>
              </a:rPr>
              <a:t>prosent</a:t>
            </a:r>
            <a:r>
              <a:rPr lang="en-US" altLang="nb-NO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av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totalt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blodprotein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er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IgG </a:t>
            </a:r>
            <a:r>
              <a:rPr lang="en-US" altLang="nb-NO" b="1" dirty="0" err="1">
                <a:solidFill>
                  <a:srgbClr val="0070C0"/>
                </a:solidFill>
                <a:latin typeface="Arial" pitchFamily="34" charset="0"/>
              </a:rPr>
              <a:t>og</a:t>
            </a:r>
            <a:r>
              <a:rPr lang="en-US" altLang="nb-NO" b="1" dirty="0">
                <a:solidFill>
                  <a:srgbClr val="0070C0"/>
                </a:solidFill>
                <a:latin typeface="Arial" pitchFamily="34" charset="0"/>
              </a:rPr>
              <a:t> albumin. </a:t>
            </a:r>
            <a:endParaRPr lang="nb-NO" altLang="nb-NO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63415"/>
            <a:ext cx="43005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07504" y="2844502"/>
            <a:ext cx="154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binding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003800" y="2484140"/>
            <a:ext cx="1655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Albumin binding </a:t>
            </a:r>
            <a:endParaRPr lang="en-US" alt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>
            <a:off x="1692275" y="2339677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7175" name="AutoShape 8"/>
          <p:cNvSpPr>
            <a:spLocks/>
          </p:cNvSpPr>
          <p:nvPr/>
        </p:nvSpPr>
        <p:spPr bwMode="auto">
          <a:xfrm rot="10800000">
            <a:off x="4572000" y="2411115"/>
            <a:ext cx="288925" cy="865187"/>
          </a:xfrm>
          <a:prstGeom prst="leftBrace">
            <a:avLst>
              <a:gd name="adj1" fmla="val 2495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0" y="65214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b="1" i="1" dirty="0">
                <a:latin typeface="Arial" pitchFamily="34" charset="0"/>
              </a:rPr>
              <a:t>Andersen et al. </a:t>
            </a:r>
            <a:r>
              <a:rPr lang="en-US" altLang="nb-NO" sz="1400" b="1" i="1" dirty="0" err="1">
                <a:latin typeface="Arial" pitchFamily="34" charset="0"/>
              </a:rPr>
              <a:t>Eur</a:t>
            </a:r>
            <a:r>
              <a:rPr lang="en-US" altLang="nb-NO" sz="1400" b="1" i="1" dirty="0">
                <a:latin typeface="Arial" pitchFamily="34" charset="0"/>
              </a:rPr>
              <a:t> J </a:t>
            </a:r>
            <a:r>
              <a:rPr lang="en-US" altLang="nb-NO" sz="1400" b="1" i="1" dirty="0" err="1">
                <a:latin typeface="Arial" pitchFamily="34" charset="0"/>
              </a:rPr>
              <a:t>Immunol</a:t>
            </a:r>
            <a:r>
              <a:rPr lang="en-US" altLang="nb-NO" sz="1400" b="1" i="1" dirty="0">
                <a:latin typeface="Arial" pitchFamily="34" charset="0"/>
              </a:rPr>
              <a:t>. 2006 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395288" y="1046559"/>
            <a:ext cx="7848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0070C0"/>
                </a:solidFill>
                <a:latin typeface="Arial" pitchFamily="34" charset="0"/>
              </a:rPr>
              <a:t>Molekyler i blodåreveggen </a:t>
            </a:r>
            <a:r>
              <a:rPr lang="nb-NO" altLang="nb-NO" sz="2800" b="1" dirty="0" smtClean="0">
                <a:solidFill>
                  <a:srgbClr val="0070C0"/>
                </a:solidFill>
                <a:latin typeface="Arial" pitchFamily="34" charset="0"/>
              </a:rPr>
              <a:t>(</a:t>
            </a:r>
            <a:r>
              <a:rPr lang="nb-NO" altLang="nb-NO" sz="2800" b="1" dirty="0" err="1" smtClean="0">
                <a:solidFill>
                  <a:srgbClr val="0070C0"/>
                </a:solidFill>
                <a:latin typeface="Arial" pitchFamily="34" charset="0"/>
              </a:rPr>
              <a:t>FcRn</a:t>
            </a:r>
            <a:r>
              <a:rPr lang="nb-NO" altLang="nb-NO" sz="2800" b="1" dirty="0" smtClean="0">
                <a:solidFill>
                  <a:srgbClr val="0070C0"/>
                </a:solidFill>
                <a:latin typeface="Arial" pitchFamily="34" charset="0"/>
              </a:rPr>
              <a:t>) binder </a:t>
            </a:r>
            <a:r>
              <a:rPr lang="nb-NO" altLang="nb-NO" sz="2800" b="1" dirty="0">
                <a:solidFill>
                  <a:srgbClr val="0070C0"/>
                </a:solidFill>
                <a:latin typeface="Arial" pitchFamily="34" charset="0"/>
              </a:rPr>
              <a:t>og redder både </a:t>
            </a:r>
            <a:r>
              <a:rPr lang="nb-NO" altLang="nb-NO" sz="2800" b="1" dirty="0" err="1">
                <a:solidFill>
                  <a:srgbClr val="0070C0"/>
                </a:solidFill>
                <a:latin typeface="Arial" pitchFamily="34" charset="0"/>
              </a:rPr>
              <a:t>IgG</a:t>
            </a:r>
            <a:r>
              <a:rPr lang="nb-NO" altLang="nb-NO" sz="2800" b="1" dirty="0">
                <a:solidFill>
                  <a:srgbClr val="0070C0"/>
                </a:solidFill>
                <a:latin typeface="Arial" pitchFamily="34" charset="0"/>
              </a:rPr>
              <a:t> og albumin fra nedbrytning.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4118297" y="2926481"/>
            <a:ext cx="4391025" cy="3598863"/>
            <a:chOff x="395536" y="2348880"/>
            <a:chExt cx="4391025" cy="3599681"/>
          </a:xfrm>
        </p:grpSpPr>
        <p:pic>
          <p:nvPicPr>
            <p:cNvPr id="8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2936"/>
              <a:ext cx="43910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 rot="16200000">
              <a:off x="3492707" y="2133104"/>
              <a:ext cx="358857" cy="15113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1308311" y="1939441"/>
              <a:ext cx="333451" cy="2016125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nb-NO" altLang="nb-NO" b="1" smtClean="0">
                <a:latin typeface="Comic Sans MS" pitchFamily="66" charset="0"/>
              </a:endParaRPr>
            </a:p>
          </p:txBody>
        </p:sp>
        <p:sp>
          <p:nvSpPr>
            <p:cNvPr id="8205" name="TextBox 18"/>
            <p:cNvSpPr txBox="1">
              <a:spLocks noChangeArrowheads="1"/>
            </p:cNvSpPr>
            <p:nvPr/>
          </p:nvSpPr>
          <p:spPr bwMode="auto">
            <a:xfrm>
              <a:off x="971600" y="2420888"/>
              <a:ext cx="1107996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Albumin</a:t>
              </a:r>
            </a:p>
          </p:txBody>
        </p:sp>
        <p:sp>
          <p:nvSpPr>
            <p:cNvPr id="8206" name="TextBox 19"/>
            <p:cNvSpPr txBox="1">
              <a:spLocks noChangeArrowheads="1"/>
            </p:cNvSpPr>
            <p:nvPr/>
          </p:nvSpPr>
          <p:spPr bwMode="auto">
            <a:xfrm>
              <a:off x="3203848" y="2348880"/>
              <a:ext cx="1390124" cy="36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800" b="1" dirty="0">
                  <a:latin typeface="+mj-lt"/>
                </a:rPr>
                <a:t>legemiddel</a:t>
              </a:r>
            </a:p>
          </p:txBody>
        </p:sp>
      </p:grpSp>
      <p:pic>
        <p:nvPicPr>
          <p:cNvPr id="8195" name="Picture 10" descr="http://make-family-tree.com/images/dna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3358281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06772" y="2207344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>
                <a:latin typeface="+mj-lt"/>
              </a:rPr>
              <a:t>Albumin gen</a:t>
            </a:r>
          </a:p>
        </p:txBody>
      </p:sp>
      <p:sp>
        <p:nvSpPr>
          <p:cNvPr id="8198" name="Title 8"/>
          <p:cNvSpPr>
            <a:spLocks noGrp="1"/>
          </p:cNvSpPr>
          <p:nvPr>
            <p:ph type="title"/>
          </p:nvPr>
        </p:nvSpPr>
        <p:spPr>
          <a:xfrm>
            <a:off x="590872" y="765894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FF0000"/>
                </a:solidFill>
              </a:rPr>
              <a:t>Ide: Design av ”super”-ALBUMIN 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5713735" y="4150444"/>
            <a:ext cx="431800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594172" y="3429719"/>
            <a:ext cx="433388" cy="431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35560" y="4871169"/>
            <a:ext cx="1223962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o_HOVED_bokmål_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uio_HOVED_bokmål_1</Template>
  <TotalTime>187</TotalTime>
  <Words>600</Words>
  <Application>Microsoft Office PowerPoint</Application>
  <PresentationFormat>On-screen Show (4:3)</PresentationFormat>
  <Paragraphs>135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uio_HOVED_bokmål_1</vt:lpstr>
      <vt:lpstr>Inger Sandlie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Ide: Design av ”super”-ALBUMIN </vt:lpstr>
      <vt:lpstr>PowerPoint Presentation</vt:lpstr>
      <vt:lpstr>PowerPoint Presentation</vt:lpstr>
      <vt:lpstr>Design av ”super”-ALBUMIN </vt:lpstr>
      <vt:lpstr>PowerPoint Presentation</vt:lpstr>
      <vt:lpstr>PowerPoint Presentation</vt:lpstr>
      <vt:lpstr>PowerPoint Presentation</vt:lpstr>
      <vt:lpstr>Nytte der man minst venter det</vt:lpstr>
      <vt:lpstr>Nytte der man minst venter det</vt:lpstr>
      <vt:lpstr>PowerPoint Presentation</vt:lpstr>
      <vt:lpstr>PowerPoint Presentation</vt:lpstr>
      <vt:lpstr>PowerPoint Presentation</vt:lpstr>
      <vt:lpstr>Innovasjon og kommersialisering</vt:lpstr>
      <vt:lpstr>En kultur for innovasjon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Inger Sandlie</dc:title>
  <dc:creator>Stein Roar Fredriksen</dc:creator>
  <cp:lastModifiedBy>Inger Sandlie</cp:lastModifiedBy>
  <cp:revision>21</cp:revision>
  <cp:lastPrinted>2015-09-24T10:17:22Z</cp:lastPrinted>
  <dcterms:created xsi:type="dcterms:W3CDTF">2015-04-08T11:29:07Z</dcterms:created>
  <dcterms:modified xsi:type="dcterms:W3CDTF">2015-09-24T10:32:15Z</dcterms:modified>
</cp:coreProperties>
</file>