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42" r:id="rId3"/>
    <p:sldId id="319" r:id="rId4"/>
    <p:sldId id="322" r:id="rId5"/>
    <p:sldId id="346" r:id="rId6"/>
    <p:sldId id="280" r:id="rId7"/>
    <p:sldId id="305" r:id="rId8"/>
    <p:sldId id="332" r:id="rId9"/>
    <p:sldId id="317" r:id="rId10"/>
    <p:sldId id="351" r:id="rId11"/>
    <p:sldId id="352" r:id="rId12"/>
    <p:sldId id="323" r:id="rId13"/>
    <p:sldId id="324" r:id="rId14"/>
    <p:sldId id="325" r:id="rId15"/>
    <p:sldId id="343" r:id="rId16"/>
    <p:sldId id="327" r:id="rId17"/>
    <p:sldId id="335" r:id="rId18"/>
    <p:sldId id="333" r:id="rId19"/>
    <p:sldId id="334" r:id="rId20"/>
    <p:sldId id="337" r:id="rId21"/>
    <p:sldId id="336" r:id="rId22"/>
    <p:sldId id="338" r:id="rId23"/>
    <p:sldId id="339" r:id="rId24"/>
    <p:sldId id="347" r:id="rId25"/>
    <p:sldId id="340" r:id="rId26"/>
    <p:sldId id="348" r:id="rId27"/>
    <p:sldId id="349" r:id="rId28"/>
    <p:sldId id="341" r:id="rId29"/>
    <p:sldId id="350" r:id="rId30"/>
    <p:sldId id="320" r:id="rId31"/>
    <p:sldId id="344" r:id="rId32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3E9EF-6D73-4075-B302-89A45AA2889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CB45B-92CA-4723-99B3-06601ACFF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47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7739-D10A-4EC5-93D2-EE6BE67E8746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23D44-CFED-4D12-8AC1-8EAEE1226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8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January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Finalization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Chinteche</a:t>
            </a:r>
            <a:endParaRPr lang="nb-NO" baseline="0" dirty="0" smtClean="0"/>
          </a:p>
          <a:p>
            <a:r>
              <a:rPr lang="nb-NO" baseline="0" dirty="0" err="1" smtClean="0"/>
              <a:t>February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Arrival</a:t>
            </a:r>
            <a:r>
              <a:rPr lang="nb-NO" baseline="0" dirty="0" smtClean="0"/>
              <a:t> Trygve</a:t>
            </a:r>
          </a:p>
          <a:p>
            <a:r>
              <a:rPr lang="nb-NO" baseline="0" dirty="0" err="1" smtClean="0"/>
              <a:t>March</a:t>
            </a:r>
            <a:r>
              <a:rPr lang="nb-NO" baseline="0" dirty="0" smtClean="0"/>
              <a:t> – Geoffrey &amp; Fumbani</a:t>
            </a:r>
          </a:p>
          <a:p>
            <a:r>
              <a:rPr lang="nb-NO" baseline="0" dirty="0" smtClean="0"/>
              <a:t>25 </a:t>
            </a:r>
            <a:r>
              <a:rPr lang="nb-NO" baseline="0" dirty="0" err="1" smtClean="0"/>
              <a:t>March</a:t>
            </a:r>
            <a:r>
              <a:rPr lang="nb-NO" baseline="0" dirty="0" smtClean="0"/>
              <a:t> – Start </a:t>
            </a:r>
            <a:r>
              <a:rPr lang="nb-NO" baseline="0" dirty="0" err="1" smtClean="0"/>
              <a:t>construction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Kazimu</a:t>
            </a:r>
            <a:endParaRPr lang="nb-NO" baseline="0" dirty="0" smtClean="0"/>
          </a:p>
          <a:p>
            <a:r>
              <a:rPr lang="nb-NO" baseline="0" dirty="0" smtClean="0"/>
              <a:t>17 April – </a:t>
            </a:r>
            <a:r>
              <a:rPr lang="nb-NO" baseline="0" dirty="0" err="1" smtClean="0"/>
              <a:t>Opening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shop</a:t>
            </a:r>
          </a:p>
          <a:p>
            <a:r>
              <a:rPr lang="nb-NO" baseline="0" dirty="0" smtClean="0"/>
              <a:t>7 May – Start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construction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Katengeza</a:t>
            </a:r>
            <a:endParaRPr lang="nb-NO" baseline="0" dirty="0" smtClean="0"/>
          </a:p>
          <a:p>
            <a:r>
              <a:rPr lang="nb-NO" baseline="0" dirty="0" smtClean="0"/>
              <a:t>15 May – </a:t>
            </a:r>
            <a:r>
              <a:rPr lang="nb-NO" baseline="0" dirty="0" err="1" smtClean="0"/>
              <a:t>Opening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</a:t>
            </a:r>
            <a:r>
              <a:rPr lang="nb-NO" baseline="0" dirty="0" smtClean="0"/>
              <a:t> </a:t>
            </a:r>
            <a:r>
              <a:rPr lang="nb-NO" baseline="0" dirty="0" err="1" smtClean="0"/>
              <a:t>Kazimu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Charging</a:t>
            </a:r>
            <a:r>
              <a:rPr lang="nb-NO" baseline="0" dirty="0" smtClean="0"/>
              <a:t> Station</a:t>
            </a:r>
          </a:p>
          <a:p>
            <a:r>
              <a:rPr lang="nb-NO" baseline="0" dirty="0" smtClean="0"/>
              <a:t>22 June – </a:t>
            </a:r>
            <a:r>
              <a:rPr lang="nb-NO" baseline="0" dirty="0" err="1" smtClean="0"/>
              <a:t>Bought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car</a:t>
            </a:r>
            <a:endParaRPr lang="nb-NO" baseline="0" dirty="0" smtClean="0"/>
          </a:p>
          <a:p>
            <a:r>
              <a:rPr lang="nb-NO" baseline="0" dirty="0" smtClean="0"/>
              <a:t>27 </a:t>
            </a:r>
            <a:r>
              <a:rPr lang="nb-NO" baseline="0" dirty="0" err="1" smtClean="0"/>
              <a:t>July</a:t>
            </a:r>
            <a:r>
              <a:rPr lang="nb-NO" baseline="0" dirty="0" smtClean="0"/>
              <a:t> – THM water pump</a:t>
            </a:r>
          </a:p>
          <a:p>
            <a:r>
              <a:rPr lang="nb-NO" baseline="0" dirty="0" smtClean="0"/>
              <a:t>8 </a:t>
            </a:r>
            <a:r>
              <a:rPr lang="nb-NO" baseline="0" dirty="0" err="1" smtClean="0"/>
              <a:t>Aug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Kamange</a:t>
            </a:r>
            <a:r>
              <a:rPr lang="nb-NO" baseline="0" dirty="0" smtClean="0"/>
              <a:t> Hire-</a:t>
            </a:r>
            <a:r>
              <a:rPr lang="nb-NO" baseline="0" dirty="0" err="1" smtClean="0"/>
              <a:t>purchase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initiated</a:t>
            </a:r>
            <a:endParaRPr lang="nb-NO" baseline="0" dirty="0" smtClean="0"/>
          </a:p>
          <a:p>
            <a:r>
              <a:rPr lang="nb-NO" baseline="0" dirty="0" smtClean="0"/>
              <a:t>30 </a:t>
            </a:r>
            <a:r>
              <a:rPr lang="nb-NO" baseline="0" dirty="0" err="1" smtClean="0"/>
              <a:t>Aug</a:t>
            </a:r>
            <a:r>
              <a:rPr lang="nb-NO" baseline="0" dirty="0" smtClean="0"/>
              <a:t> – Fish Eagle</a:t>
            </a:r>
          </a:p>
          <a:p>
            <a:r>
              <a:rPr lang="nb-NO" baseline="0" dirty="0" smtClean="0"/>
              <a:t>10 </a:t>
            </a:r>
            <a:r>
              <a:rPr lang="nb-NO" baseline="0" dirty="0" err="1" smtClean="0"/>
              <a:t>Sept</a:t>
            </a:r>
            <a:r>
              <a:rPr lang="nb-NO" baseline="0" dirty="0" smtClean="0"/>
              <a:t> – SEED </a:t>
            </a:r>
            <a:r>
              <a:rPr lang="nb-NO" baseline="0" dirty="0" err="1" smtClean="0"/>
              <a:t>Award</a:t>
            </a:r>
            <a:endParaRPr lang="nb-NO" baseline="0" dirty="0" smtClean="0"/>
          </a:p>
          <a:p>
            <a:r>
              <a:rPr lang="nb-NO" baseline="0" dirty="0" smtClean="0"/>
              <a:t>15 </a:t>
            </a:r>
            <a:r>
              <a:rPr lang="nb-NO" baseline="0" dirty="0" err="1" smtClean="0"/>
              <a:t>Sept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Mbewa</a:t>
            </a:r>
            <a:r>
              <a:rPr lang="nb-NO" baseline="0" dirty="0" smtClean="0"/>
              <a:t> Construction</a:t>
            </a:r>
          </a:p>
          <a:p>
            <a:r>
              <a:rPr lang="nb-NO" baseline="0" dirty="0" smtClean="0"/>
              <a:t>1 </a:t>
            </a:r>
            <a:r>
              <a:rPr lang="nb-NO" baseline="0" dirty="0" err="1" smtClean="0"/>
              <a:t>Oct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Opened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Katengeza</a:t>
            </a:r>
            <a:endParaRPr lang="nb-NO" baseline="0" dirty="0" smtClean="0"/>
          </a:p>
          <a:p>
            <a:r>
              <a:rPr lang="nb-NO" baseline="0" dirty="0" smtClean="0"/>
              <a:t>1 </a:t>
            </a:r>
            <a:r>
              <a:rPr lang="nb-NO" baseline="0" dirty="0" err="1" smtClean="0"/>
              <a:t>Oct</a:t>
            </a:r>
            <a:r>
              <a:rPr lang="nb-NO" baseline="0" dirty="0" smtClean="0"/>
              <a:t> – Bua River </a:t>
            </a:r>
            <a:r>
              <a:rPr lang="nb-NO" baseline="0" dirty="0" err="1" smtClean="0"/>
              <a:t>Lodge</a:t>
            </a:r>
            <a:endParaRPr lang="nb-NO" baseline="0" dirty="0" smtClean="0"/>
          </a:p>
          <a:p>
            <a:r>
              <a:rPr lang="nb-NO" baseline="0" dirty="0" err="1" smtClean="0"/>
              <a:t>Oct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Chota</a:t>
            </a:r>
            <a:r>
              <a:rPr lang="nb-NO" baseline="0" dirty="0" smtClean="0"/>
              <a:t> </a:t>
            </a:r>
            <a:r>
              <a:rPr lang="nb-NO" baseline="0" dirty="0" err="1" smtClean="0"/>
              <a:t>Village</a:t>
            </a:r>
            <a:endParaRPr lang="nb-NO" baseline="0" dirty="0" smtClean="0"/>
          </a:p>
          <a:p>
            <a:r>
              <a:rPr lang="nb-NO" baseline="0" dirty="0" smtClean="0"/>
              <a:t>3 Nov – </a:t>
            </a:r>
            <a:r>
              <a:rPr lang="nb-NO" baseline="0" dirty="0" err="1" smtClean="0"/>
              <a:t>Moving</a:t>
            </a:r>
            <a:r>
              <a:rPr lang="nb-NO" baseline="0" dirty="0" smtClean="0"/>
              <a:t> to </a:t>
            </a:r>
            <a:r>
              <a:rPr lang="nb-NO" baseline="0" dirty="0" err="1" smtClean="0"/>
              <a:t>new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office</a:t>
            </a:r>
            <a:endParaRPr lang="nb-NO" baseline="0" dirty="0" smtClean="0"/>
          </a:p>
          <a:p>
            <a:r>
              <a:rPr lang="nb-NO" baseline="0" dirty="0" smtClean="0"/>
              <a:t>Nov – </a:t>
            </a:r>
            <a:r>
              <a:rPr lang="nb-NO" baseline="0" dirty="0" err="1" smtClean="0"/>
              <a:t>Finalization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Kwathu</a:t>
            </a:r>
            <a:endParaRPr lang="nb-NO" baseline="0" dirty="0" smtClean="0"/>
          </a:p>
          <a:p>
            <a:r>
              <a:rPr lang="nb-NO" baseline="0" dirty="0" smtClean="0"/>
              <a:t>15 </a:t>
            </a:r>
            <a:r>
              <a:rPr lang="nb-NO" baseline="0" dirty="0" err="1" smtClean="0"/>
              <a:t>Dec</a:t>
            </a:r>
            <a:r>
              <a:rPr lang="nb-NO" baseline="0" dirty="0" smtClean="0"/>
              <a:t> – Open </a:t>
            </a:r>
            <a:r>
              <a:rPr lang="nb-NO" baseline="0" dirty="0" err="1" smtClean="0"/>
              <a:t>Mbewa</a:t>
            </a:r>
            <a:endParaRPr lang="nb-NO" baseline="0" dirty="0" smtClean="0"/>
          </a:p>
          <a:p>
            <a:r>
              <a:rPr lang="nb-NO" baseline="0" dirty="0" smtClean="0"/>
              <a:t>15 </a:t>
            </a:r>
            <a:r>
              <a:rPr lang="nb-NO" baseline="0" dirty="0" err="1" smtClean="0"/>
              <a:t>Dec</a:t>
            </a:r>
            <a:r>
              <a:rPr lang="nb-NO" baseline="0" dirty="0" smtClean="0"/>
              <a:t> – </a:t>
            </a:r>
            <a:r>
              <a:rPr lang="nb-NO" baseline="0" dirty="0" err="1" smtClean="0"/>
              <a:t>Sasani</a:t>
            </a:r>
            <a:r>
              <a:rPr lang="nb-NO" baseline="0" dirty="0" smtClean="0"/>
              <a:t> Hire-</a:t>
            </a:r>
            <a:r>
              <a:rPr lang="nb-NO" baseline="0" dirty="0" err="1" smtClean="0"/>
              <a:t>Purchase</a:t>
            </a:r>
            <a:endParaRPr lang="nb-NO" baseline="0" dirty="0" smtClean="0"/>
          </a:p>
          <a:p>
            <a:r>
              <a:rPr lang="nb-NO" baseline="0" dirty="0" err="1" smtClean="0"/>
              <a:t>Before</a:t>
            </a:r>
            <a:r>
              <a:rPr lang="nb-NO" baseline="0" dirty="0" smtClean="0"/>
              <a:t> Christmas – Sales </a:t>
            </a:r>
            <a:r>
              <a:rPr lang="nb-NO" baseline="0" dirty="0" err="1" smtClean="0"/>
              <a:t>record</a:t>
            </a:r>
            <a:endParaRPr lang="nb-NO" baseline="0" dirty="0" smtClean="0"/>
          </a:p>
          <a:p>
            <a:endParaRPr lang="nb-NO" baseline="0" dirty="0" smtClean="0"/>
          </a:p>
          <a:p>
            <a:endParaRPr lang="nb-NO" baseline="0" dirty="0" smtClean="0"/>
          </a:p>
          <a:p>
            <a:endParaRPr lang="nb-NO" baseline="0" dirty="0" smtClean="0"/>
          </a:p>
          <a:p>
            <a:endParaRPr lang="nb-NO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C6666-0318-4183-94C9-A4C6A66B8B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38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Malawi – </a:t>
            </a:r>
            <a:r>
              <a:rPr lang="nb-NO" dirty="0" err="1" smtClean="0"/>
              <a:t>eit</a:t>
            </a:r>
            <a:r>
              <a:rPr lang="nb-NO" dirty="0" smtClean="0"/>
              <a:t> land der</a:t>
            </a:r>
            <a:r>
              <a:rPr lang="nb-NO" baseline="0" dirty="0" smtClean="0"/>
              <a:t> folk </a:t>
            </a:r>
            <a:r>
              <a:rPr lang="nb-NO" baseline="0" dirty="0" err="1" smtClean="0"/>
              <a:t>eig</a:t>
            </a:r>
            <a:r>
              <a:rPr lang="nb-NO" baseline="0" dirty="0" smtClean="0"/>
              <a:t> nesten ingen ting…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23D44-CFED-4D12-8AC1-8EAEE1226E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0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63D3-060C-4DFD-9F4B-D1631B699551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114E-997A-41D7-BD70-692141375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36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63D3-060C-4DFD-9F4B-D1631B699551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114E-997A-41D7-BD70-692141375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3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63D3-060C-4DFD-9F4B-D1631B699551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114E-997A-41D7-BD70-692141375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52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63D3-060C-4DFD-9F4B-D1631B699551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114E-997A-41D7-BD70-692141375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8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63D3-060C-4DFD-9F4B-D1631B699551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114E-997A-41D7-BD70-692141375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63D3-060C-4DFD-9F4B-D1631B699551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114E-997A-41D7-BD70-692141375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66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63D3-060C-4DFD-9F4B-D1631B699551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114E-997A-41D7-BD70-692141375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63D3-060C-4DFD-9F4B-D1631B699551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114E-997A-41D7-BD70-692141375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87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63D3-060C-4DFD-9F4B-D1631B699551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114E-997A-41D7-BD70-692141375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6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63D3-060C-4DFD-9F4B-D1631B699551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114E-997A-41D7-BD70-692141375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5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963D3-060C-4DFD-9F4B-D1631B699551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dirty="0" smtClean="0"/>
              <a:t>www.kumudzikuwale.com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B114E-997A-41D7-BD70-692141375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6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jpe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jpe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49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jpeg"/><Relationship Id="rId20" Type="http://schemas.microsoft.com/office/2007/relationships/hdphoto" Target="../media/hdphoto4.wdp"/><Relationship Id="rId1" Type="http://schemas.openxmlformats.org/officeDocument/2006/relationships/tags" Target="../tags/tag8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image" Target="../media/image39.jpeg"/><Relationship Id="rId19" Type="http://schemas.openxmlformats.org/officeDocument/2006/relationships/image" Target="../media/image48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png"/><Relationship Id="rId22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0.wmf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6.jpeg"/><Relationship Id="rId7" Type="http://schemas.openxmlformats.org/officeDocument/2006/relationships/image" Target="../media/image79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3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global.no/stillinger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47" r="6704"/>
          <a:stretch/>
        </p:blipFill>
        <p:spPr bwMode="auto">
          <a:xfrm>
            <a:off x="-1" y="-17166"/>
            <a:ext cx="2307383" cy="457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trygvetm\Documents\01_Kumudzi Kuwale\03_Promo Material\Logo\Logo_v2_01_ol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94" y="5516749"/>
            <a:ext cx="2209982" cy="133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kkyo.com/onewebstatic/87f51dca17-NYO%20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0" y="4791393"/>
            <a:ext cx="955923" cy="59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3690" y="4744687"/>
            <a:ext cx="1912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Nkhotakota</a:t>
            </a:r>
            <a:r>
              <a:rPr lang="nb-NO" dirty="0" smtClean="0"/>
              <a:t> </a:t>
            </a:r>
            <a:r>
              <a:rPr lang="nb-NO" dirty="0" err="1" smtClean="0"/>
              <a:t>Youth</a:t>
            </a:r>
            <a:r>
              <a:rPr lang="nb-NO" dirty="0" smtClean="0"/>
              <a:t> </a:t>
            </a:r>
          </a:p>
          <a:p>
            <a:pPr algn="ctr"/>
            <a:r>
              <a:rPr lang="nb-NO" dirty="0" err="1" smtClean="0"/>
              <a:t>Organisation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865" y="-17166"/>
            <a:ext cx="2153629" cy="45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0"/>
          <a:stretch/>
        </p:blipFill>
        <p:spPr bwMode="auto">
          <a:xfrm>
            <a:off x="4608855" y="525"/>
            <a:ext cx="2450010" cy="175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r="16814"/>
          <a:stretch/>
        </p:blipFill>
        <p:spPr bwMode="auto">
          <a:xfrm>
            <a:off x="4608855" y="1742576"/>
            <a:ext cx="2450010" cy="281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53" y="2302790"/>
            <a:ext cx="2433068" cy="225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87" y="524"/>
            <a:ext cx="2433068" cy="252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4597862"/>
            <a:ext cx="594015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One year in Malawi as a solar energy </a:t>
            </a:r>
            <a:r>
              <a:rPr lang="en-US" sz="4000" b="1" dirty="0" smtClean="0"/>
              <a:t>entrepreneur</a:t>
            </a:r>
          </a:p>
          <a:p>
            <a:r>
              <a:rPr lang="nb-NO" sz="2400" b="1" dirty="0" smtClean="0"/>
              <a:t>Trygve Mongstad</a:t>
            </a:r>
          </a:p>
          <a:p>
            <a:r>
              <a:rPr lang="nb-NO" sz="2400" b="1" dirty="0" smtClean="0"/>
              <a:t>Foton/Realfagsbiblioteket UiO 10/9 2015</a:t>
            </a:r>
            <a:endParaRPr lang="en-US" sz="1600" dirty="0"/>
          </a:p>
          <a:p>
            <a:endParaRPr lang="nb-NO" sz="2400" b="1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66201" y="4587232"/>
            <a:ext cx="0" cy="23011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27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"/>
    </mc:Choice>
    <mc:Fallback xmlns="">
      <p:transition spd="slow" advTm="91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6"/>
            <a:ext cx="10945574" cy="684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446441" y="3068960"/>
            <a:ext cx="1368152" cy="1238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FFFF00"/>
                </a:solidFill>
              </a:rPr>
              <a:t>Malawi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525963"/>
          </a:xfrm>
        </p:spPr>
        <p:txBody>
          <a:bodyPr>
            <a:normAutofit/>
          </a:bodyPr>
          <a:lstStyle/>
          <a:p>
            <a:pPr algn="ctr"/>
            <a:r>
              <a:rPr lang="nb-NO" dirty="0" smtClean="0">
                <a:solidFill>
                  <a:srgbClr val="FFFF00"/>
                </a:solidFill>
              </a:rPr>
              <a:t>90% </a:t>
            </a:r>
            <a:r>
              <a:rPr lang="nb-NO" dirty="0" err="1" smtClean="0">
                <a:solidFill>
                  <a:srgbClr val="FFFF00"/>
                </a:solidFill>
              </a:rPr>
              <a:t>lack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electric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power</a:t>
            </a:r>
            <a:endParaRPr lang="nb-NO" dirty="0" smtClean="0">
              <a:solidFill>
                <a:srgbClr val="FFFF00"/>
              </a:solidFill>
            </a:endParaRPr>
          </a:p>
          <a:p>
            <a:pPr algn="ctr"/>
            <a:r>
              <a:rPr lang="nb-NO" dirty="0" smtClean="0">
                <a:solidFill>
                  <a:srgbClr val="FFFF00"/>
                </a:solidFill>
              </a:rPr>
              <a:t>Grid </a:t>
            </a:r>
            <a:r>
              <a:rPr lang="nb-NO" dirty="0" err="1" smtClean="0">
                <a:solidFill>
                  <a:srgbClr val="FFFF00"/>
                </a:solidFill>
              </a:rPr>
              <a:t>extention</a:t>
            </a:r>
            <a:r>
              <a:rPr lang="nb-NO" dirty="0" smtClean="0">
                <a:solidFill>
                  <a:srgbClr val="FFFF00"/>
                </a:solidFill>
              </a:rPr>
              <a:t> is </a:t>
            </a:r>
            <a:r>
              <a:rPr lang="nb-NO" dirty="0" err="1" smtClean="0">
                <a:solidFill>
                  <a:srgbClr val="FFFF00"/>
                </a:solidFill>
              </a:rPr>
              <a:t>slow</a:t>
            </a:r>
            <a:endParaRPr lang="nb-NO" dirty="0" smtClean="0">
              <a:solidFill>
                <a:srgbClr val="FFFF00"/>
              </a:solidFill>
            </a:endParaRPr>
          </a:p>
          <a:p>
            <a:pPr algn="ctr"/>
            <a:r>
              <a:rPr lang="nb-NO" dirty="0" err="1" smtClean="0">
                <a:solidFill>
                  <a:srgbClr val="FFFF00"/>
                </a:solidFill>
              </a:rPr>
              <a:t>Generation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capacity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overloaded</a:t>
            </a:r>
            <a:endParaRPr lang="nb-NO" dirty="0" smtClean="0">
              <a:solidFill>
                <a:srgbClr val="FFFF00"/>
              </a:solidFill>
            </a:endParaRPr>
          </a:p>
          <a:p>
            <a:pPr algn="ctr"/>
            <a:endParaRPr lang="nb-NO" dirty="0" smtClean="0">
              <a:solidFill>
                <a:srgbClr val="FFFF00"/>
              </a:solidFill>
            </a:endParaRPr>
          </a:p>
          <a:p>
            <a:pPr algn="ctr"/>
            <a:r>
              <a:rPr lang="nb-NO" dirty="0" smtClean="0">
                <a:solidFill>
                  <a:srgbClr val="FFFF00"/>
                </a:solidFill>
              </a:rPr>
              <a:t>Challenges </a:t>
            </a:r>
            <a:r>
              <a:rPr lang="nb-NO" dirty="0" err="1" smtClean="0">
                <a:solidFill>
                  <a:srgbClr val="FFFF00"/>
                </a:solidFill>
              </a:rPr>
              <a:t>related</a:t>
            </a:r>
            <a:r>
              <a:rPr lang="nb-NO" dirty="0" smtClean="0">
                <a:solidFill>
                  <a:srgbClr val="FFFF00"/>
                </a:solidFill>
              </a:rPr>
              <a:t> to</a:t>
            </a:r>
          </a:p>
          <a:p>
            <a:pPr lvl="1" algn="ctr"/>
            <a:r>
              <a:rPr lang="nb-NO" dirty="0" smtClean="0">
                <a:solidFill>
                  <a:srgbClr val="FFFF00"/>
                </a:solidFill>
              </a:rPr>
              <a:t>Health</a:t>
            </a:r>
          </a:p>
          <a:p>
            <a:pPr lvl="1" algn="ctr"/>
            <a:r>
              <a:rPr lang="nb-NO" dirty="0" err="1" smtClean="0">
                <a:solidFill>
                  <a:srgbClr val="FFFF00"/>
                </a:solidFill>
              </a:rPr>
              <a:t>Education</a:t>
            </a:r>
            <a:endParaRPr lang="nb-NO" dirty="0" smtClean="0">
              <a:solidFill>
                <a:srgbClr val="FFFF00"/>
              </a:solidFill>
            </a:endParaRPr>
          </a:p>
          <a:p>
            <a:pPr lvl="1" algn="ctr"/>
            <a:r>
              <a:rPr lang="nb-NO" dirty="0" smtClean="0">
                <a:solidFill>
                  <a:srgbClr val="FFFF00"/>
                </a:solidFill>
              </a:rPr>
              <a:t>Business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5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"/>
    </mc:Choice>
    <mc:Fallback xmlns="">
      <p:transition spd="slow" advTm="2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91" y="1493805"/>
            <a:ext cx="8763729" cy="516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trygvetm\AppData\Local\Microsoft\Windows\Temporary Internet Files\Content.IE5\QO19RL89\world_map_45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7" r="36623" b="20530"/>
          <a:stretch/>
        </p:blipFill>
        <p:spPr bwMode="auto">
          <a:xfrm>
            <a:off x="4252" y="0"/>
            <a:ext cx="3271604" cy="684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487157" y="2725071"/>
            <a:ext cx="3816424" cy="1555243"/>
            <a:chOff x="4487157" y="2725071"/>
            <a:chExt cx="3816424" cy="1555243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4487157" y="2725071"/>
              <a:ext cx="3816424" cy="1555243"/>
            </a:xfrm>
            <a:prstGeom prst="wedgeRoundRectCallout">
              <a:avLst>
                <a:gd name="adj1" fmla="val -141266"/>
                <a:gd name="adj2" fmla="val -103176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nb-NO" sz="2800" dirty="0" smtClean="0">
                  <a:solidFill>
                    <a:schemeClr val="tx1"/>
                  </a:solidFill>
                </a:rPr>
                <a:t>Flora </a:t>
              </a:r>
              <a:br>
                <a:rPr lang="nb-NO" sz="2800" dirty="0" smtClean="0">
                  <a:solidFill>
                    <a:schemeClr val="tx1"/>
                  </a:solidFill>
                </a:rPr>
              </a:br>
              <a:r>
                <a:rPr lang="nb-NO" sz="2800" dirty="0" err="1" smtClean="0">
                  <a:solidFill>
                    <a:schemeClr val="tx1"/>
                  </a:solidFill>
                </a:rPr>
                <a:t>Upper</a:t>
              </a:r>
              <a:r>
                <a:rPr lang="nb-NO" sz="2800" dirty="0" smtClean="0">
                  <a:solidFill>
                    <a:schemeClr val="tx1"/>
                  </a:solidFill>
                </a:rPr>
                <a:t> Sec</a:t>
              </a:r>
              <a:br>
                <a:rPr lang="nb-NO" sz="2800" dirty="0" smtClean="0">
                  <a:solidFill>
                    <a:schemeClr val="tx1"/>
                  </a:solidFill>
                </a:rPr>
              </a:br>
              <a:r>
                <a:rPr lang="nb-NO" sz="2800" dirty="0" smtClean="0">
                  <a:solidFill>
                    <a:schemeClr val="tx1"/>
                  </a:solidFill>
                </a:rPr>
                <a:t>High School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205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181" y="2929567"/>
              <a:ext cx="1191497" cy="11462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487157" y="4538053"/>
            <a:ext cx="3816424" cy="1555243"/>
            <a:chOff x="4487157" y="4538053"/>
            <a:chExt cx="3816424" cy="1555243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4487157" y="4538053"/>
              <a:ext cx="3816424" cy="1555243"/>
            </a:xfrm>
            <a:prstGeom prst="wedgeRoundRectCallout">
              <a:avLst>
                <a:gd name="adj1" fmla="val -109458"/>
                <a:gd name="adj2" fmla="val 5289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nb-NO" sz="2800" dirty="0" smtClean="0">
                  <a:solidFill>
                    <a:schemeClr val="tx1"/>
                  </a:solidFill>
                </a:rPr>
                <a:t>Nkhotakota </a:t>
              </a:r>
            </a:p>
            <a:p>
              <a:pPr algn="r"/>
              <a:r>
                <a:rPr lang="nb-NO" sz="2800" dirty="0" err="1" smtClean="0">
                  <a:solidFill>
                    <a:schemeClr val="tx1"/>
                  </a:solidFill>
                </a:rPr>
                <a:t>Youth</a:t>
              </a:r>
              <a:endParaRPr lang="nb-NO" sz="2800" dirty="0">
                <a:solidFill>
                  <a:schemeClr val="tx1"/>
                </a:solidFill>
              </a:endParaRPr>
            </a:p>
            <a:p>
              <a:pPr algn="r"/>
              <a:r>
                <a:rPr lang="nb-NO" sz="2800" dirty="0" err="1" smtClean="0">
                  <a:solidFill>
                    <a:schemeClr val="tx1"/>
                  </a:solidFill>
                </a:rPr>
                <a:t>Organisation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181" y="4920386"/>
              <a:ext cx="1264285" cy="7905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4" name="AutoShape 6" descr="Bilderesultat for norw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Bilderesultat for norw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Bilderesultat for norwa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Bilderesultat for norwa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http://upload.wikimedia.org/wikipedia/commons/thumb/d/d9/Flag_of_Norway.svg/125px-Flag_of_Norway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" y="576701"/>
            <a:ext cx="11906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lag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21" y="4120880"/>
            <a:ext cx="1204912" cy="80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667" y="119502"/>
            <a:ext cx="6762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fredskorpset.no/Images/fredskorpset_logo.png?mode=Crop&amp;anchor=Middlecenter&amp;scale=Dow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4496"/>
            <a:ext cx="1347770" cy="11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804248" y="264829"/>
            <a:ext cx="1910174" cy="2091698"/>
            <a:chOff x="1619672" y="144988"/>
            <a:chExt cx="1910174" cy="2091698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489333"/>
              <a:ext cx="1910174" cy="174735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1953396" y="144988"/>
              <a:ext cx="1560944" cy="624504"/>
              <a:chOff x="-2369500" y="543742"/>
              <a:chExt cx="1560944" cy="624504"/>
            </a:xfrm>
          </p:grpSpPr>
          <p:sp>
            <p:nvSpPr>
              <p:cNvPr id="22" name="Rectangle 21"/>
              <p:cNvSpPr/>
              <p:nvPr/>
            </p:nvSpPr>
            <p:spPr>
              <a:xfrm rot="20965491">
                <a:off x="-2369500" y="543742"/>
                <a:ext cx="1560944" cy="6160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2800" dirty="0" smtClean="0">
                    <a:solidFill>
                      <a:schemeClr val="tx1"/>
                    </a:solidFill>
                  </a:rPr>
                  <a:t>2013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3" name="Picture 22"/>
              <p:cNvPicPr/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65491">
                <a:off x="-2272799" y="719239"/>
                <a:ext cx="648072" cy="44900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675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"/>
    </mc:Choice>
    <mc:Fallback xmlns="">
      <p:transition spd="slow" advTm="54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07975" y="4725144"/>
            <a:ext cx="5056631" cy="3051733"/>
            <a:chOff x="307975" y="4725144"/>
            <a:chExt cx="5056631" cy="3051733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575" y="4949896"/>
              <a:ext cx="3852031" cy="282698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ounded Rectangular Callout 13"/>
            <p:cNvSpPr/>
            <p:nvPr/>
          </p:nvSpPr>
          <p:spPr>
            <a:xfrm>
              <a:off x="307975" y="4725144"/>
              <a:ext cx="2400201" cy="1555243"/>
            </a:xfrm>
            <a:prstGeom prst="wedgeRoundRectCallout">
              <a:avLst>
                <a:gd name="adj1" fmla="val 115343"/>
                <a:gd name="adj2" fmla="val 3262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nb-NO" sz="2800" dirty="0" smtClean="0">
                  <a:solidFill>
                    <a:schemeClr val="tx1"/>
                  </a:solidFill>
                </a:rPr>
                <a:t>Nkhotakota </a:t>
              </a:r>
            </a:p>
            <a:p>
              <a:pPr algn="r"/>
              <a:r>
                <a:rPr lang="nb-NO" sz="2800" dirty="0" smtClean="0">
                  <a:solidFill>
                    <a:schemeClr val="tx1"/>
                  </a:solidFill>
                </a:rPr>
                <a:t>Cultural Centre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7974" y="2693631"/>
            <a:ext cx="5125168" cy="2133600"/>
            <a:chOff x="307974" y="2693631"/>
            <a:chExt cx="5125168" cy="2133600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267" y="2693631"/>
              <a:ext cx="3190875" cy="21336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ounded Rectangular Callout 14"/>
            <p:cNvSpPr/>
            <p:nvPr/>
          </p:nvSpPr>
          <p:spPr>
            <a:xfrm>
              <a:off x="307974" y="2982810"/>
              <a:ext cx="2400201" cy="1555243"/>
            </a:xfrm>
            <a:prstGeom prst="wedgeRoundRectCallout">
              <a:avLst>
                <a:gd name="adj1" fmla="val 118627"/>
                <a:gd name="adj2" fmla="val 46851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nb-NO" sz="2800" dirty="0" err="1" smtClean="0">
                  <a:solidFill>
                    <a:schemeClr val="tx1"/>
                  </a:solidFill>
                </a:rPr>
                <a:t>Vocational</a:t>
              </a:r>
              <a:r>
                <a:rPr lang="nb-NO" sz="2800" dirty="0" smtClean="0">
                  <a:solidFill>
                    <a:schemeClr val="tx1"/>
                  </a:solidFill>
                </a:rPr>
                <a:t> Skills Training Centre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228184" y="286734"/>
            <a:ext cx="3503607" cy="4489131"/>
            <a:chOff x="6228184" y="286734"/>
            <a:chExt cx="3503607" cy="4489131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703" y="2013442"/>
              <a:ext cx="3295088" cy="276242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ounded Rectangular Callout 15"/>
            <p:cNvSpPr/>
            <p:nvPr/>
          </p:nvSpPr>
          <p:spPr>
            <a:xfrm>
              <a:off x="6228184" y="286734"/>
              <a:ext cx="2400201" cy="1555243"/>
            </a:xfrm>
            <a:prstGeom prst="wedgeRoundRectCallout">
              <a:avLst>
                <a:gd name="adj1" fmla="val 396"/>
                <a:gd name="adj2" fmla="val 201947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2" descr="C:\Users\trygvetm\Documents\01_Kumudzi Kuwale\03_Promo Material\Logo\Logo_v2_01_ol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8037" y="465138"/>
              <a:ext cx="1983161" cy="119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ounded Rectangular Callout 7"/>
          <p:cNvSpPr/>
          <p:nvPr/>
        </p:nvSpPr>
        <p:spPr>
          <a:xfrm>
            <a:off x="4487157" y="4538053"/>
            <a:ext cx="3816424" cy="1555243"/>
          </a:xfrm>
          <a:prstGeom prst="wedgeRoundRectCallout">
            <a:avLst>
              <a:gd name="adj1" fmla="val -28078"/>
              <a:gd name="adj2" fmla="val -13971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nb-NO" sz="2800" dirty="0" smtClean="0">
                <a:solidFill>
                  <a:schemeClr val="tx1"/>
                </a:solidFill>
              </a:rPr>
              <a:t>Nkhotakota </a:t>
            </a:r>
          </a:p>
          <a:p>
            <a:pPr algn="r"/>
            <a:r>
              <a:rPr lang="nb-NO" sz="2800" dirty="0" err="1" smtClean="0">
                <a:solidFill>
                  <a:schemeClr val="tx1"/>
                </a:solidFill>
              </a:rPr>
              <a:t>Youth</a:t>
            </a:r>
            <a:endParaRPr lang="nb-NO" sz="2800" dirty="0">
              <a:solidFill>
                <a:schemeClr val="tx1"/>
              </a:solidFill>
            </a:endParaRPr>
          </a:p>
          <a:p>
            <a:pPr algn="r"/>
            <a:r>
              <a:rPr lang="nb-NO" sz="2800" dirty="0" err="1" smtClean="0">
                <a:solidFill>
                  <a:schemeClr val="tx1"/>
                </a:solidFill>
              </a:rPr>
              <a:t>Organisation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181" y="4920386"/>
            <a:ext cx="1264285" cy="790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-180528" y="249651"/>
            <a:ext cx="1963093" cy="2517552"/>
            <a:chOff x="-180528" y="249651"/>
            <a:chExt cx="1963093" cy="2517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7" y="465138"/>
              <a:ext cx="1559273" cy="201788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-180528" y="249651"/>
              <a:ext cx="1560944" cy="624504"/>
              <a:chOff x="-2369500" y="543742"/>
              <a:chExt cx="1560944" cy="624504"/>
            </a:xfrm>
          </p:grpSpPr>
          <p:sp>
            <p:nvSpPr>
              <p:cNvPr id="29" name="Rectangle 28"/>
              <p:cNvSpPr/>
              <p:nvPr/>
            </p:nvSpPr>
            <p:spPr>
              <a:xfrm rot="20965491">
                <a:off x="-2369500" y="543742"/>
                <a:ext cx="1560944" cy="6160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2800" dirty="0" smtClean="0">
                    <a:solidFill>
                      <a:schemeClr val="tx1"/>
                    </a:solidFill>
                  </a:rPr>
                  <a:t>2012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0" name="Picture 29"/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65491">
                <a:off x="-2272799" y="719239"/>
                <a:ext cx="648072" cy="449007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1001582" y="2397871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Daniel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19672" y="144988"/>
            <a:ext cx="1987055" cy="2425041"/>
            <a:chOff x="1619672" y="144988"/>
            <a:chExt cx="1987055" cy="242504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489333"/>
              <a:ext cx="1910174" cy="174735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/>
          </p:nvGrpSpPr>
          <p:grpSpPr>
            <a:xfrm>
              <a:off x="1953396" y="144988"/>
              <a:ext cx="1560944" cy="624504"/>
              <a:chOff x="-2369500" y="543742"/>
              <a:chExt cx="1560944" cy="624504"/>
            </a:xfrm>
          </p:grpSpPr>
          <p:sp>
            <p:nvSpPr>
              <p:cNvPr id="32" name="Rectangle 31"/>
              <p:cNvSpPr/>
              <p:nvPr/>
            </p:nvSpPr>
            <p:spPr>
              <a:xfrm rot="20965491">
                <a:off x="-2369500" y="543742"/>
                <a:ext cx="1560944" cy="6160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2800" dirty="0" smtClean="0">
                    <a:solidFill>
                      <a:schemeClr val="tx1"/>
                    </a:solidFill>
                  </a:rPr>
                  <a:t>2013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3" name="Picture 32"/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65491">
                <a:off x="-2272799" y="719239"/>
                <a:ext cx="648072" cy="449007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2681474" y="2200697"/>
              <a:ext cx="925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Thomas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68431" y="228225"/>
            <a:ext cx="2455126" cy="2650072"/>
            <a:chOff x="3568431" y="228225"/>
            <a:chExt cx="2455126" cy="2650072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431" y="557685"/>
              <a:ext cx="2443729" cy="199316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" name="Group 34"/>
            <p:cNvGrpSpPr/>
            <p:nvPr/>
          </p:nvGrpSpPr>
          <p:grpSpPr>
            <a:xfrm>
              <a:off x="3892811" y="228225"/>
              <a:ext cx="1560944" cy="624504"/>
              <a:chOff x="-2369500" y="543742"/>
              <a:chExt cx="1560944" cy="624504"/>
            </a:xfrm>
          </p:grpSpPr>
          <p:sp>
            <p:nvSpPr>
              <p:cNvPr id="36" name="Rectangle 35"/>
              <p:cNvSpPr/>
              <p:nvPr/>
            </p:nvSpPr>
            <p:spPr>
              <a:xfrm rot="20965491">
                <a:off x="-2369500" y="543742"/>
                <a:ext cx="1560944" cy="6160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2800" dirty="0" smtClean="0">
                    <a:solidFill>
                      <a:schemeClr val="tx1"/>
                    </a:solidFill>
                  </a:rPr>
                  <a:t>2014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7" name="Picture 36"/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65491">
                <a:off x="-2272799" y="719239"/>
                <a:ext cx="648072" cy="449007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5232058" y="2508965"/>
              <a:ext cx="791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Trygve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542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1"/>
    </mc:Choice>
    <mc:Fallback xmlns="">
      <p:transition spd="slow" advTm="4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4444" y="0"/>
            <a:ext cx="9158444" cy="2510608"/>
            <a:chOff x="-14444" y="0"/>
            <a:chExt cx="9158444" cy="2510608"/>
          </a:xfrm>
        </p:grpSpPr>
        <p:grpSp>
          <p:nvGrpSpPr>
            <p:cNvPr id="13" name="Group 12"/>
            <p:cNvGrpSpPr/>
            <p:nvPr/>
          </p:nvGrpSpPr>
          <p:grpSpPr>
            <a:xfrm>
              <a:off x="-14444" y="0"/>
              <a:ext cx="9158444" cy="2510608"/>
              <a:chOff x="-14444" y="0"/>
              <a:chExt cx="9158444" cy="2510608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-14444" y="0"/>
                <a:ext cx="9158444" cy="251060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444" y="0"/>
                <a:ext cx="3685786" cy="2510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9" r="9481"/>
            <a:stretch/>
          </p:blipFill>
          <p:spPr bwMode="auto">
            <a:xfrm>
              <a:off x="3358019" y="286734"/>
              <a:ext cx="2413518" cy="1846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ounded Rectangular Callout 15"/>
          <p:cNvSpPr/>
          <p:nvPr/>
        </p:nvSpPr>
        <p:spPr>
          <a:xfrm>
            <a:off x="6228184" y="286734"/>
            <a:ext cx="2400201" cy="1555243"/>
          </a:xfrm>
          <a:prstGeom prst="wedgeRoundRectCallout">
            <a:avLst>
              <a:gd name="adj1" fmla="val 10905"/>
              <a:gd name="adj2" fmla="val 21508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7" name="Picture 2" descr="C:\Users\trygvetm\Documents\01_Kumudzi Kuwale\03_Promo Material\Logo\Logo_v2_01_o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37" y="465138"/>
            <a:ext cx="1983161" cy="119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ular Callout 50"/>
          <p:cNvSpPr/>
          <p:nvPr/>
        </p:nvSpPr>
        <p:spPr>
          <a:xfrm>
            <a:off x="735316" y="2982810"/>
            <a:ext cx="1972859" cy="1156911"/>
          </a:xfrm>
          <a:prstGeom prst="wedgeRoundRectCallout">
            <a:avLst>
              <a:gd name="adj1" fmla="val 180370"/>
              <a:gd name="adj2" fmla="val -87971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nb-NO" sz="2800" dirty="0" err="1" smtClean="0">
                <a:solidFill>
                  <a:schemeClr val="tx1"/>
                </a:solidFill>
              </a:rPr>
              <a:t>Social</a:t>
            </a:r>
            <a:r>
              <a:rPr lang="nb-NO" sz="2800" dirty="0" smtClean="0">
                <a:solidFill>
                  <a:schemeClr val="tx1"/>
                </a:solidFill>
              </a:rPr>
              <a:t> </a:t>
            </a:r>
            <a:r>
              <a:rPr lang="nb-NO" sz="2800" dirty="0" err="1" smtClean="0">
                <a:solidFill>
                  <a:schemeClr val="tx1"/>
                </a:solidFill>
              </a:rPr>
              <a:t>enterprise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2" name="Rounded Rectangular Callout 51"/>
          <p:cNvSpPr/>
          <p:nvPr/>
        </p:nvSpPr>
        <p:spPr>
          <a:xfrm>
            <a:off x="3671342" y="4075479"/>
            <a:ext cx="1972859" cy="1156911"/>
          </a:xfrm>
          <a:prstGeom prst="wedgeRoundRectCallout">
            <a:avLst>
              <a:gd name="adj1" fmla="val 88077"/>
              <a:gd name="adj2" fmla="val -179705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nb-NO" sz="2800" dirty="0" err="1" smtClean="0">
                <a:solidFill>
                  <a:schemeClr val="tx1"/>
                </a:solidFill>
              </a:rPr>
              <a:t>Owned</a:t>
            </a:r>
            <a:r>
              <a:rPr lang="nb-NO" sz="2800" dirty="0" smtClean="0">
                <a:solidFill>
                  <a:schemeClr val="tx1"/>
                </a:solidFill>
              </a:rPr>
              <a:t> by NYO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6509518" y="3556633"/>
            <a:ext cx="2238946" cy="1600559"/>
          </a:xfrm>
          <a:prstGeom prst="wedgeRoundRectCallout">
            <a:avLst>
              <a:gd name="adj1" fmla="val 4278"/>
              <a:gd name="adj2" fmla="val -108001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nb-NO" sz="2800" dirty="0" smtClean="0">
                <a:solidFill>
                  <a:schemeClr val="tx1"/>
                </a:solidFill>
              </a:rPr>
              <a:t>Commercial</a:t>
            </a:r>
            <a:r>
              <a:rPr lang="en-US" sz="2800" dirty="0" smtClean="0">
                <a:solidFill>
                  <a:schemeClr val="tx1"/>
                </a:solidFill>
              </a:rPr>
              <a:t> business model</a:t>
            </a:r>
            <a:endParaRPr lang="nb-NO" sz="2800" dirty="0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93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"/>
    </mc:Choice>
    <mc:Fallback xmlns="">
      <p:transition spd="slow" advTm="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4444" y="0"/>
            <a:ext cx="9158444" cy="2510608"/>
            <a:chOff x="-14444" y="0"/>
            <a:chExt cx="9158444" cy="2510608"/>
          </a:xfrm>
        </p:grpSpPr>
        <p:sp>
          <p:nvSpPr>
            <p:cNvPr id="2" name="Rectangle 1"/>
            <p:cNvSpPr/>
            <p:nvPr/>
          </p:nvSpPr>
          <p:spPr>
            <a:xfrm>
              <a:off x="-14444" y="0"/>
              <a:ext cx="9158444" cy="25106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44" y="0"/>
              <a:ext cx="3685786" cy="2510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7830" y="270422"/>
              <a:ext cx="2836338" cy="183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ounded Rectangular Callout 15"/>
          <p:cNvSpPr/>
          <p:nvPr/>
        </p:nvSpPr>
        <p:spPr>
          <a:xfrm>
            <a:off x="6228184" y="286734"/>
            <a:ext cx="2400201" cy="1555243"/>
          </a:xfrm>
          <a:prstGeom prst="wedgeRoundRectCallout">
            <a:avLst>
              <a:gd name="adj1" fmla="val 10905"/>
              <a:gd name="adj2" fmla="val 21508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7" name="Picture 2" descr="C:\Users\trygvetm\Documents\01_Kumudzi Kuwale\03_Promo Material\Logo\Logo_v2_01_o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37" y="465138"/>
            <a:ext cx="1983161" cy="119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ular Callout 52"/>
          <p:cNvSpPr/>
          <p:nvPr/>
        </p:nvSpPr>
        <p:spPr>
          <a:xfrm>
            <a:off x="6509518" y="3556633"/>
            <a:ext cx="2238946" cy="1600559"/>
          </a:xfrm>
          <a:prstGeom prst="wedgeRoundRectCallout">
            <a:avLst>
              <a:gd name="adj1" fmla="val 4278"/>
              <a:gd name="adj2" fmla="val -108907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nb-NO" sz="2800" dirty="0" smtClean="0">
                <a:solidFill>
                  <a:schemeClr val="tx1"/>
                </a:solidFill>
              </a:rPr>
              <a:t>Commercial</a:t>
            </a:r>
            <a:r>
              <a:rPr lang="en-US" sz="2800" dirty="0" smtClean="0">
                <a:solidFill>
                  <a:schemeClr val="tx1"/>
                </a:solidFill>
              </a:rPr>
              <a:t> business model</a:t>
            </a:r>
            <a:endParaRPr lang="nb-NO" sz="2800" dirty="0" smtClean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46626" y="2472703"/>
            <a:ext cx="5001201" cy="1942530"/>
            <a:chOff x="946626" y="2472703"/>
            <a:chExt cx="5001201" cy="1942530"/>
          </a:xfrm>
        </p:grpSpPr>
        <p:pic>
          <p:nvPicPr>
            <p:cNvPr id="39" name="Picture 1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86"/>
            <a:stretch/>
          </p:blipFill>
          <p:spPr bwMode="auto">
            <a:xfrm>
              <a:off x="946626" y="2472703"/>
              <a:ext cx="2253556" cy="194253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ounded Rectangular Callout 17"/>
            <p:cNvSpPr/>
            <p:nvPr/>
          </p:nvSpPr>
          <p:spPr>
            <a:xfrm>
              <a:off x="3491128" y="2848343"/>
              <a:ext cx="2456699" cy="925005"/>
            </a:xfrm>
            <a:prstGeom prst="wedgeRoundRectCallout">
              <a:avLst>
                <a:gd name="adj1" fmla="val 75386"/>
                <a:gd name="adj2" fmla="val -3528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nb-NO" sz="2000" dirty="0" smtClean="0">
                  <a:solidFill>
                    <a:schemeClr val="tx1"/>
                  </a:solidFill>
                </a:rPr>
                <a:t>Sales </a:t>
              </a:r>
              <a:r>
                <a:rPr lang="nb-NO" sz="2000" dirty="0" err="1" smtClean="0">
                  <a:solidFill>
                    <a:schemeClr val="tx1"/>
                  </a:solidFill>
                </a:rPr>
                <a:t>of</a:t>
              </a:r>
              <a:r>
                <a:rPr lang="nb-NO" sz="2000" dirty="0" smtClean="0">
                  <a:solidFill>
                    <a:schemeClr val="tx1"/>
                  </a:solidFill>
                </a:rPr>
                <a:t> solar </a:t>
              </a:r>
              <a:r>
                <a:rPr lang="nb-NO" sz="2000" dirty="0" err="1" smtClean="0">
                  <a:solidFill>
                    <a:schemeClr val="tx1"/>
                  </a:solidFill>
                </a:rPr>
                <a:t>energy</a:t>
              </a:r>
              <a:r>
                <a:rPr lang="nb-NO" sz="2000" dirty="0" smtClean="0">
                  <a:solidFill>
                    <a:schemeClr val="tx1"/>
                  </a:solidFill>
                </a:rPr>
                <a:t> </a:t>
              </a:r>
              <a:r>
                <a:rPr lang="nb-NO" sz="2000" dirty="0" err="1" smtClean="0">
                  <a:solidFill>
                    <a:schemeClr val="tx1"/>
                  </a:solidFill>
                </a:rPr>
                <a:t>solutions</a:t>
              </a:r>
              <a:endParaRPr lang="nb-NO" sz="20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76811" y="4000384"/>
            <a:ext cx="5759195" cy="2154212"/>
            <a:chOff x="-76811" y="4000384"/>
            <a:chExt cx="5759195" cy="2154212"/>
          </a:xfrm>
        </p:grpSpPr>
        <p:pic>
          <p:nvPicPr>
            <p:cNvPr id="46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811" y="4212066"/>
              <a:ext cx="2098776" cy="194253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ular Callout 18"/>
            <p:cNvSpPr/>
            <p:nvPr/>
          </p:nvSpPr>
          <p:spPr>
            <a:xfrm>
              <a:off x="3225685" y="4000384"/>
              <a:ext cx="2456699" cy="925005"/>
            </a:xfrm>
            <a:prstGeom prst="wedgeRoundRectCallout">
              <a:avLst>
                <a:gd name="adj1" fmla="val 75386"/>
                <a:gd name="adj2" fmla="val -3528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nb-NO" sz="2000" dirty="0" err="1">
                  <a:solidFill>
                    <a:schemeClr val="tx1"/>
                  </a:solidFill>
                </a:rPr>
                <a:t>Village</a:t>
              </a:r>
              <a:r>
                <a:rPr lang="nb-NO" sz="2000" dirty="0">
                  <a:solidFill>
                    <a:schemeClr val="tx1"/>
                  </a:solidFill>
                </a:rPr>
                <a:t> </a:t>
              </a:r>
              <a:r>
                <a:rPr lang="nb-NO" sz="2000" dirty="0" err="1">
                  <a:solidFill>
                    <a:schemeClr val="tx1"/>
                  </a:solidFill>
                </a:rPr>
                <a:t>electrificaton</a:t>
              </a:r>
              <a:endParaRPr lang="nb-NO" sz="2000" dirty="0">
                <a:solidFill>
                  <a:schemeClr val="tx1"/>
                </a:solidFill>
              </a:endParaRPr>
            </a:p>
            <a:p>
              <a:pPr algn="r"/>
              <a:r>
                <a:rPr lang="nb-NO" sz="2000" dirty="0" err="1">
                  <a:solidFill>
                    <a:schemeClr val="tx1"/>
                  </a:solidFill>
                </a:rPr>
                <a:t>programmes</a:t>
              </a:r>
              <a:endParaRPr lang="nb-NO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28449" y="5157192"/>
            <a:ext cx="4681069" cy="1942530"/>
            <a:chOff x="1828449" y="5157192"/>
            <a:chExt cx="4681069" cy="1942530"/>
          </a:xfrm>
        </p:grpSpPr>
        <p:pic>
          <p:nvPicPr>
            <p:cNvPr id="50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18" t="10592" r="1518" b="46878"/>
            <a:stretch/>
          </p:blipFill>
          <p:spPr bwMode="auto">
            <a:xfrm>
              <a:off x="1828449" y="5157192"/>
              <a:ext cx="2153629" cy="194253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ounded Rectangular Callout 19"/>
            <p:cNvSpPr/>
            <p:nvPr/>
          </p:nvSpPr>
          <p:spPr>
            <a:xfrm>
              <a:off x="4052819" y="5493730"/>
              <a:ext cx="2456699" cy="925005"/>
            </a:xfrm>
            <a:prstGeom prst="wedgeRoundRectCallout">
              <a:avLst>
                <a:gd name="adj1" fmla="val 81803"/>
                <a:gd name="adj2" fmla="val -64885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2000" dirty="0">
                  <a:solidFill>
                    <a:schemeClr val="tx1"/>
                  </a:solidFill>
                </a:rPr>
                <a:t>Installation of solar </a:t>
              </a:r>
            </a:p>
            <a:p>
              <a:pPr algn="r"/>
              <a:r>
                <a:rPr lang="en-US" sz="2000" dirty="0">
                  <a:solidFill>
                    <a:schemeClr val="tx1"/>
                  </a:solidFill>
                </a:rPr>
                <a:t>power systems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600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2"/>
    </mc:Choice>
    <mc:Fallback xmlns="">
      <p:transition spd="slow" advTm="2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4444" y="0"/>
            <a:ext cx="9158444" cy="2510608"/>
            <a:chOff x="-14444" y="0"/>
            <a:chExt cx="9158444" cy="2510608"/>
          </a:xfrm>
        </p:grpSpPr>
        <p:sp>
          <p:nvSpPr>
            <p:cNvPr id="2" name="Rectangle 1"/>
            <p:cNvSpPr/>
            <p:nvPr/>
          </p:nvSpPr>
          <p:spPr>
            <a:xfrm>
              <a:off x="-14444" y="0"/>
              <a:ext cx="9158444" cy="25106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44" y="0"/>
              <a:ext cx="3685786" cy="2510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7830" y="270422"/>
              <a:ext cx="2836338" cy="183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ounded Rectangular Callout 15"/>
          <p:cNvSpPr/>
          <p:nvPr/>
        </p:nvSpPr>
        <p:spPr>
          <a:xfrm>
            <a:off x="6228184" y="286734"/>
            <a:ext cx="2400201" cy="1555243"/>
          </a:xfrm>
          <a:prstGeom prst="wedgeRoundRectCallout">
            <a:avLst>
              <a:gd name="adj1" fmla="val 10905"/>
              <a:gd name="adj2" fmla="val 21508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7" name="Picture 2" descr="C:\Users\trygvetm\Documents\01_Kumudzi Kuwale\03_Promo Material\Logo\Logo_v2_01_o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37" y="465138"/>
            <a:ext cx="1983161" cy="119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ular Callout 52"/>
          <p:cNvSpPr/>
          <p:nvPr/>
        </p:nvSpPr>
        <p:spPr>
          <a:xfrm>
            <a:off x="6509518" y="3556633"/>
            <a:ext cx="2238946" cy="1600559"/>
          </a:xfrm>
          <a:prstGeom prst="wedgeRoundRectCallout">
            <a:avLst>
              <a:gd name="adj1" fmla="val 4278"/>
              <a:gd name="adj2" fmla="val -104373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nb-NO" sz="2800" dirty="0" smtClean="0">
                <a:solidFill>
                  <a:schemeClr val="tx1"/>
                </a:solidFill>
              </a:rPr>
              <a:t>Commercial</a:t>
            </a:r>
            <a:r>
              <a:rPr lang="en-US" sz="2800" dirty="0" smtClean="0">
                <a:solidFill>
                  <a:schemeClr val="tx1"/>
                </a:solidFill>
              </a:rPr>
              <a:t> business model</a:t>
            </a:r>
            <a:endParaRPr lang="nb-NO" sz="2800" dirty="0" smtClean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46626" y="2472703"/>
            <a:ext cx="5001201" cy="1942530"/>
            <a:chOff x="946626" y="2472703"/>
            <a:chExt cx="5001201" cy="1942530"/>
          </a:xfrm>
        </p:grpSpPr>
        <p:pic>
          <p:nvPicPr>
            <p:cNvPr id="39" name="Picture 1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86"/>
            <a:stretch/>
          </p:blipFill>
          <p:spPr bwMode="auto">
            <a:xfrm>
              <a:off x="946626" y="2472703"/>
              <a:ext cx="2253556" cy="194253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ounded Rectangular Callout 17"/>
            <p:cNvSpPr/>
            <p:nvPr/>
          </p:nvSpPr>
          <p:spPr>
            <a:xfrm>
              <a:off x="3491128" y="2848343"/>
              <a:ext cx="2456699" cy="925005"/>
            </a:xfrm>
            <a:prstGeom prst="wedgeRoundRectCallout">
              <a:avLst>
                <a:gd name="adj1" fmla="val 75386"/>
                <a:gd name="adj2" fmla="val -3528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nb-NO" sz="2000" dirty="0" smtClean="0">
                  <a:solidFill>
                    <a:schemeClr val="tx1"/>
                  </a:solidFill>
                </a:rPr>
                <a:t>Sales </a:t>
              </a:r>
              <a:r>
                <a:rPr lang="nb-NO" sz="2000" dirty="0" err="1" smtClean="0">
                  <a:solidFill>
                    <a:schemeClr val="tx1"/>
                  </a:solidFill>
                </a:rPr>
                <a:t>of</a:t>
              </a:r>
              <a:r>
                <a:rPr lang="nb-NO" sz="2000" dirty="0" smtClean="0">
                  <a:solidFill>
                    <a:schemeClr val="tx1"/>
                  </a:solidFill>
                </a:rPr>
                <a:t> solar </a:t>
              </a:r>
              <a:r>
                <a:rPr lang="nb-NO" sz="2000" dirty="0" err="1" smtClean="0">
                  <a:solidFill>
                    <a:schemeClr val="tx1"/>
                  </a:solidFill>
                </a:rPr>
                <a:t>energy</a:t>
              </a:r>
              <a:r>
                <a:rPr lang="nb-NO" sz="2000" dirty="0" smtClean="0">
                  <a:solidFill>
                    <a:schemeClr val="tx1"/>
                  </a:solidFill>
                </a:rPr>
                <a:t> </a:t>
              </a:r>
              <a:r>
                <a:rPr lang="nb-NO" sz="2000" dirty="0" err="1" smtClean="0">
                  <a:solidFill>
                    <a:schemeClr val="tx1"/>
                  </a:solidFill>
                </a:rPr>
                <a:t>solutions</a:t>
              </a:r>
              <a:endParaRPr lang="nb-NO" sz="20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76811" y="4000384"/>
            <a:ext cx="5759195" cy="2154212"/>
            <a:chOff x="-76811" y="4000384"/>
            <a:chExt cx="5759195" cy="2154212"/>
          </a:xfrm>
        </p:grpSpPr>
        <p:pic>
          <p:nvPicPr>
            <p:cNvPr id="46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811" y="4212066"/>
              <a:ext cx="2098776" cy="194253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ular Callout 18"/>
            <p:cNvSpPr/>
            <p:nvPr/>
          </p:nvSpPr>
          <p:spPr>
            <a:xfrm>
              <a:off x="3225685" y="4000384"/>
              <a:ext cx="2456699" cy="925005"/>
            </a:xfrm>
            <a:prstGeom prst="wedgeRoundRectCallout">
              <a:avLst>
                <a:gd name="adj1" fmla="val 75386"/>
                <a:gd name="adj2" fmla="val -3528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nb-NO" sz="2000" dirty="0" err="1">
                  <a:solidFill>
                    <a:schemeClr val="tx1"/>
                  </a:solidFill>
                </a:rPr>
                <a:t>Village</a:t>
              </a:r>
              <a:r>
                <a:rPr lang="nb-NO" sz="2000" dirty="0">
                  <a:solidFill>
                    <a:schemeClr val="tx1"/>
                  </a:solidFill>
                </a:rPr>
                <a:t> </a:t>
              </a:r>
              <a:r>
                <a:rPr lang="nb-NO" sz="2000" dirty="0" err="1">
                  <a:solidFill>
                    <a:schemeClr val="tx1"/>
                  </a:solidFill>
                </a:rPr>
                <a:t>electrificaton</a:t>
              </a:r>
              <a:endParaRPr lang="nb-NO" sz="2000" dirty="0">
                <a:solidFill>
                  <a:schemeClr val="tx1"/>
                </a:solidFill>
              </a:endParaRPr>
            </a:p>
            <a:p>
              <a:pPr algn="r"/>
              <a:r>
                <a:rPr lang="nb-NO" sz="2000" dirty="0" err="1">
                  <a:solidFill>
                    <a:schemeClr val="tx1"/>
                  </a:solidFill>
                </a:rPr>
                <a:t>programmes</a:t>
              </a:r>
              <a:endParaRPr lang="nb-NO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28449" y="5157192"/>
            <a:ext cx="4681069" cy="1942530"/>
            <a:chOff x="1828449" y="5157192"/>
            <a:chExt cx="4681069" cy="1942530"/>
          </a:xfrm>
        </p:grpSpPr>
        <p:pic>
          <p:nvPicPr>
            <p:cNvPr id="50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18" t="10592" r="1518" b="46878"/>
            <a:stretch/>
          </p:blipFill>
          <p:spPr bwMode="auto">
            <a:xfrm>
              <a:off x="1828449" y="5157192"/>
              <a:ext cx="2153629" cy="194253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ounded Rectangular Callout 19"/>
            <p:cNvSpPr/>
            <p:nvPr/>
          </p:nvSpPr>
          <p:spPr>
            <a:xfrm>
              <a:off x="4052819" y="5493730"/>
              <a:ext cx="2456699" cy="925005"/>
            </a:xfrm>
            <a:prstGeom prst="wedgeRoundRectCallout">
              <a:avLst>
                <a:gd name="adj1" fmla="val 81803"/>
                <a:gd name="adj2" fmla="val -64885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2000" dirty="0">
                  <a:solidFill>
                    <a:schemeClr val="tx1"/>
                  </a:solidFill>
                </a:rPr>
                <a:t>Installation of solar </a:t>
              </a:r>
            </a:p>
            <a:p>
              <a:pPr algn="r"/>
              <a:r>
                <a:rPr lang="en-US" sz="2000" dirty="0">
                  <a:solidFill>
                    <a:schemeClr val="tx1"/>
                  </a:solidFill>
                </a:rPr>
                <a:t>power systems</a:t>
              </a:r>
            </a:p>
          </p:txBody>
        </p:sp>
      </p:grpSp>
      <p:sp>
        <p:nvSpPr>
          <p:cNvPr id="21" name="Rounded Rectangular Callout 20"/>
          <p:cNvSpPr/>
          <p:nvPr/>
        </p:nvSpPr>
        <p:spPr>
          <a:xfrm>
            <a:off x="-540568" y="-315416"/>
            <a:ext cx="6624736" cy="2808312"/>
          </a:xfrm>
          <a:prstGeom prst="wedgeRoundRectCallout">
            <a:avLst>
              <a:gd name="adj1" fmla="val 10905"/>
              <a:gd name="adj2" fmla="val 21508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nb-NO" sz="2800" dirty="0" smtClean="0">
              <a:solidFill>
                <a:srgbClr val="FFFF00"/>
              </a:solidFill>
            </a:endParaRPr>
          </a:p>
          <a:p>
            <a:pPr algn="ctr"/>
            <a:r>
              <a:rPr lang="nb-NO" sz="5400" dirty="0" smtClean="0">
                <a:solidFill>
                  <a:srgbClr val="FFFF00"/>
                </a:solidFill>
              </a:rPr>
              <a:t>My </a:t>
            </a:r>
            <a:r>
              <a:rPr lang="nb-NO" sz="5400" dirty="0" err="1" smtClean="0">
                <a:solidFill>
                  <a:srgbClr val="FFFF00"/>
                </a:solidFill>
              </a:rPr>
              <a:t>job</a:t>
            </a:r>
            <a:r>
              <a:rPr lang="nb-NO" sz="5400" dirty="0">
                <a:solidFill>
                  <a:srgbClr val="FFFF00"/>
                </a:solidFill>
              </a:rPr>
              <a:t> </a:t>
            </a:r>
            <a:r>
              <a:rPr lang="nb-NO" sz="5400" dirty="0" smtClean="0">
                <a:solidFill>
                  <a:srgbClr val="FFFF00"/>
                </a:solidFill>
              </a:rPr>
              <a:t>in Malawi: START THIS!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43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2"/>
    </mc:Choice>
    <mc:Fallback xmlns="">
      <p:transition spd="slow" advTm="2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TextBox 1104"/>
          <p:cNvSpPr txBox="1"/>
          <p:nvPr/>
        </p:nvSpPr>
        <p:spPr>
          <a:xfrm>
            <a:off x="246228" y="3455197"/>
            <a:ext cx="908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 </a:t>
            </a:r>
            <a:r>
              <a:rPr lang="nb-NO" dirty="0" smtClean="0"/>
              <a:t>    Jan     </a:t>
            </a:r>
            <a:r>
              <a:rPr lang="nb-NO" dirty="0" err="1" smtClean="0"/>
              <a:t>Feb</a:t>
            </a:r>
            <a:r>
              <a:rPr lang="nb-NO" dirty="0" smtClean="0"/>
              <a:t>     Mar    </a:t>
            </a:r>
            <a:r>
              <a:rPr lang="nb-NO" dirty="0" err="1" smtClean="0"/>
              <a:t>Apr</a:t>
            </a:r>
            <a:r>
              <a:rPr lang="nb-NO" dirty="0" smtClean="0"/>
              <a:t>      May    </a:t>
            </a:r>
            <a:r>
              <a:rPr lang="nb-NO" dirty="0" err="1" smtClean="0"/>
              <a:t>Jun</a:t>
            </a:r>
            <a:r>
              <a:rPr lang="nb-NO" dirty="0" smtClean="0"/>
              <a:t>      Jul        </a:t>
            </a:r>
            <a:r>
              <a:rPr lang="nb-NO" dirty="0" err="1" smtClean="0"/>
              <a:t>Aug</a:t>
            </a:r>
            <a:r>
              <a:rPr lang="nb-NO" dirty="0" smtClean="0"/>
              <a:t>     </a:t>
            </a:r>
            <a:r>
              <a:rPr lang="nb-NO" dirty="0" err="1" smtClean="0"/>
              <a:t>Sep</a:t>
            </a:r>
            <a:r>
              <a:rPr lang="nb-NO" dirty="0" smtClean="0"/>
              <a:t>    </a:t>
            </a:r>
            <a:r>
              <a:rPr lang="nb-NO" dirty="0" err="1" smtClean="0"/>
              <a:t>Oct</a:t>
            </a:r>
            <a:r>
              <a:rPr lang="nb-NO" dirty="0" smtClean="0"/>
              <a:t>       Nov     </a:t>
            </a:r>
            <a:r>
              <a:rPr lang="nb-NO" dirty="0" err="1" smtClean="0"/>
              <a:t>Dec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nb-NO" dirty="0" smtClean="0"/>
              <a:t>2014 - </a:t>
            </a:r>
            <a:r>
              <a:rPr lang="nb-NO" dirty="0" err="1" smtClean="0"/>
              <a:t>Timeline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95536" y="4005064"/>
            <a:ext cx="820891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84952" y="1556792"/>
            <a:ext cx="2098816" cy="2448272"/>
            <a:chOff x="384952" y="1556792"/>
            <a:chExt cx="2098816" cy="2448272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83568" y="2996952"/>
              <a:ext cx="0" cy="10081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52" y="1556792"/>
              <a:ext cx="2098816" cy="157967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395536" y="4005064"/>
            <a:ext cx="2088232" cy="2178221"/>
            <a:chOff x="395536" y="4005064"/>
            <a:chExt cx="2088232" cy="2178221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1115616" y="4005064"/>
              <a:ext cx="0" cy="10081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485899"/>
              <a:ext cx="2088232" cy="169738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" name="Straight Connector 10"/>
          <p:cNvCxnSpPr/>
          <p:nvPr/>
        </p:nvCxnSpPr>
        <p:spPr>
          <a:xfrm>
            <a:off x="4139952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9552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28384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2160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67744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15816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63888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15616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691680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88024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436096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660232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08304" y="3861048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1" name="Group 1030"/>
          <p:cNvGrpSpPr/>
          <p:nvPr/>
        </p:nvGrpSpPr>
        <p:grpSpPr>
          <a:xfrm>
            <a:off x="1310329" y="1109664"/>
            <a:ext cx="2685607" cy="2895400"/>
            <a:chOff x="1271588" y="1109664"/>
            <a:chExt cx="2685607" cy="28954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588" y="1109664"/>
              <a:ext cx="2685607" cy="188728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25" name="Straight Connector 1024"/>
            <p:cNvCxnSpPr/>
            <p:nvPr/>
          </p:nvCxnSpPr>
          <p:spPr>
            <a:xfrm>
              <a:off x="1619672" y="2996952"/>
              <a:ext cx="0" cy="10081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3" name="Group 1032"/>
          <p:cNvGrpSpPr/>
          <p:nvPr/>
        </p:nvGrpSpPr>
        <p:grpSpPr>
          <a:xfrm>
            <a:off x="1901177" y="3997675"/>
            <a:ext cx="2238775" cy="2038145"/>
            <a:chOff x="1901177" y="3997675"/>
            <a:chExt cx="2238775" cy="2038145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062369" y="3997675"/>
              <a:ext cx="0" cy="5114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177" y="4485899"/>
              <a:ext cx="2238775" cy="1549921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036" name="Group 1035"/>
          <p:cNvGrpSpPr/>
          <p:nvPr/>
        </p:nvGrpSpPr>
        <p:grpSpPr>
          <a:xfrm>
            <a:off x="2325704" y="1936229"/>
            <a:ext cx="2534328" cy="2061446"/>
            <a:chOff x="2253696" y="1936229"/>
            <a:chExt cx="2534328" cy="2061446"/>
          </a:xfrm>
        </p:grpSpPr>
        <p:pic>
          <p:nvPicPr>
            <p:cNvPr id="1032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696" y="1936229"/>
              <a:ext cx="2534328" cy="156477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35" name="Straight Connector 1034"/>
            <p:cNvCxnSpPr/>
            <p:nvPr/>
          </p:nvCxnSpPr>
          <p:spPr>
            <a:xfrm>
              <a:off x="2483768" y="3501008"/>
              <a:ext cx="0" cy="496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0" name="Group 1039"/>
          <p:cNvGrpSpPr/>
          <p:nvPr/>
        </p:nvGrpSpPr>
        <p:grpSpPr>
          <a:xfrm>
            <a:off x="2815222" y="4005064"/>
            <a:ext cx="2188826" cy="2420340"/>
            <a:chOff x="2746419" y="4005064"/>
            <a:chExt cx="2188826" cy="2420340"/>
          </a:xfrm>
        </p:grpSpPr>
        <p:cxnSp>
          <p:nvCxnSpPr>
            <p:cNvPr id="1039" name="Straight Connector 1038"/>
            <p:cNvCxnSpPr/>
            <p:nvPr/>
          </p:nvCxnSpPr>
          <p:spPr>
            <a:xfrm>
              <a:off x="2843808" y="4005064"/>
              <a:ext cx="0" cy="4808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7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419" y="4365104"/>
              <a:ext cx="2188826" cy="20603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4" name="Group 1043"/>
          <p:cNvGrpSpPr/>
          <p:nvPr/>
        </p:nvGrpSpPr>
        <p:grpSpPr>
          <a:xfrm>
            <a:off x="2912611" y="1386164"/>
            <a:ext cx="2543716" cy="2611511"/>
            <a:chOff x="2912611" y="1386164"/>
            <a:chExt cx="2543716" cy="2611511"/>
          </a:xfrm>
        </p:grpSpPr>
        <p:pic>
          <p:nvPicPr>
            <p:cNvPr id="1041" name="Picture 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611" y="1386164"/>
              <a:ext cx="2543716" cy="192093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43" name="Straight Connector 1042"/>
            <p:cNvCxnSpPr/>
            <p:nvPr/>
          </p:nvCxnSpPr>
          <p:spPr>
            <a:xfrm>
              <a:off x="3203848" y="3307094"/>
              <a:ext cx="0" cy="6905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8" name="Group 1047"/>
          <p:cNvGrpSpPr/>
          <p:nvPr/>
        </p:nvGrpSpPr>
        <p:grpSpPr>
          <a:xfrm>
            <a:off x="3638062" y="4005064"/>
            <a:ext cx="3009899" cy="2632893"/>
            <a:chOff x="3638062" y="4005064"/>
            <a:chExt cx="3009899" cy="2632893"/>
          </a:xfrm>
        </p:grpSpPr>
        <p:pic>
          <p:nvPicPr>
            <p:cNvPr id="1045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062" y="4509120"/>
              <a:ext cx="3009899" cy="2128837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47" name="Straight Connector 1046"/>
            <p:cNvCxnSpPr/>
            <p:nvPr/>
          </p:nvCxnSpPr>
          <p:spPr>
            <a:xfrm>
              <a:off x="3909635" y="4005064"/>
              <a:ext cx="0" cy="5040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2" name="Group 1051"/>
          <p:cNvGrpSpPr/>
          <p:nvPr/>
        </p:nvGrpSpPr>
        <p:grpSpPr>
          <a:xfrm>
            <a:off x="3987899" y="1246491"/>
            <a:ext cx="2600325" cy="2751184"/>
            <a:chOff x="3926268" y="1246491"/>
            <a:chExt cx="2600325" cy="2751184"/>
          </a:xfrm>
        </p:grpSpPr>
        <p:pic>
          <p:nvPicPr>
            <p:cNvPr id="1049" name="Picture 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6268" y="1246491"/>
              <a:ext cx="2600325" cy="220027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51" name="Straight Connector 1050"/>
            <p:cNvCxnSpPr/>
            <p:nvPr/>
          </p:nvCxnSpPr>
          <p:spPr>
            <a:xfrm>
              <a:off x="4499992" y="3446766"/>
              <a:ext cx="0" cy="5509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6" name="Group 1055"/>
          <p:cNvGrpSpPr/>
          <p:nvPr/>
        </p:nvGrpSpPr>
        <p:grpSpPr>
          <a:xfrm>
            <a:off x="4096551" y="3997675"/>
            <a:ext cx="2868119" cy="2427729"/>
            <a:chOff x="4096551" y="3997675"/>
            <a:chExt cx="2868119" cy="2427729"/>
          </a:xfrm>
        </p:grpSpPr>
        <p:pic>
          <p:nvPicPr>
            <p:cNvPr id="1053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6551" y="4383531"/>
              <a:ext cx="2868119" cy="204187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55" name="Straight Connector 1054"/>
            <p:cNvCxnSpPr/>
            <p:nvPr/>
          </p:nvCxnSpPr>
          <p:spPr>
            <a:xfrm>
              <a:off x="5004048" y="3997675"/>
              <a:ext cx="0" cy="3674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0" name="Group 1059"/>
          <p:cNvGrpSpPr/>
          <p:nvPr/>
        </p:nvGrpSpPr>
        <p:grpSpPr>
          <a:xfrm>
            <a:off x="4860032" y="1299846"/>
            <a:ext cx="2882652" cy="2697829"/>
            <a:chOff x="4860032" y="1299846"/>
            <a:chExt cx="2882652" cy="2697829"/>
          </a:xfrm>
        </p:grpSpPr>
        <p:pic>
          <p:nvPicPr>
            <p:cNvPr id="1057" name="Picture 1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299846"/>
              <a:ext cx="2882652" cy="220754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59" name="Straight Connector 1058"/>
            <p:cNvCxnSpPr>
              <a:endCxn id="1049" idx="2"/>
            </p:cNvCxnSpPr>
            <p:nvPr/>
          </p:nvCxnSpPr>
          <p:spPr>
            <a:xfrm flipV="1">
              <a:off x="5288061" y="3446766"/>
              <a:ext cx="1" cy="5509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9" name="Group 1068"/>
          <p:cNvGrpSpPr/>
          <p:nvPr/>
        </p:nvGrpSpPr>
        <p:grpSpPr>
          <a:xfrm>
            <a:off x="5220072" y="1254566"/>
            <a:ext cx="2200588" cy="2743109"/>
            <a:chOff x="5272315" y="1254566"/>
            <a:chExt cx="2200588" cy="2743109"/>
          </a:xfrm>
        </p:grpSpPr>
        <p:pic>
          <p:nvPicPr>
            <p:cNvPr id="1066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2315" y="1254566"/>
              <a:ext cx="2200588" cy="214743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68" name="Straight Connector 1067"/>
            <p:cNvCxnSpPr/>
            <p:nvPr/>
          </p:nvCxnSpPr>
          <p:spPr>
            <a:xfrm>
              <a:off x="5724128" y="3402000"/>
              <a:ext cx="0" cy="5956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5" name="Group 1074"/>
          <p:cNvGrpSpPr/>
          <p:nvPr/>
        </p:nvGrpSpPr>
        <p:grpSpPr>
          <a:xfrm>
            <a:off x="5220072" y="3997675"/>
            <a:ext cx="3063216" cy="2427729"/>
            <a:chOff x="5106077" y="1189470"/>
            <a:chExt cx="3063216" cy="2427729"/>
          </a:xfrm>
        </p:grpSpPr>
        <p:pic>
          <p:nvPicPr>
            <p:cNvPr id="1070" name="Picture 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6077" y="1914067"/>
              <a:ext cx="3063216" cy="170313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72" name="Straight Connector 1071"/>
            <p:cNvCxnSpPr/>
            <p:nvPr/>
          </p:nvCxnSpPr>
          <p:spPr>
            <a:xfrm>
              <a:off x="5754149" y="1189470"/>
              <a:ext cx="0" cy="6884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4" name="Group 1063"/>
          <p:cNvGrpSpPr/>
          <p:nvPr/>
        </p:nvGrpSpPr>
        <p:grpSpPr>
          <a:xfrm>
            <a:off x="5555461" y="1314748"/>
            <a:ext cx="3588539" cy="2519300"/>
            <a:chOff x="4439845" y="4437112"/>
            <a:chExt cx="3588539" cy="2519300"/>
          </a:xfrm>
        </p:grpSpPr>
        <p:cxnSp>
          <p:nvCxnSpPr>
            <p:cNvPr id="1063" name="Straight Connector 1062"/>
            <p:cNvCxnSpPr/>
            <p:nvPr/>
          </p:nvCxnSpPr>
          <p:spPr>
            <a:xfrm>
              <a:off x="4914745" y="6524364"/>
              <a:ext cx="1" cy="432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1" name="Picture 1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845" y="4437112"/>
              <a:ext cx="3588539" cy="20024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79" name="Group 1078"/>
          <p:cNvGrpSpPr/>
          <p:nvPr/>
        </p:nvGrpSpPr>
        <p:grpSpPr>
          <a:xfrm>
            <a:off x="5436096" y="3997675"/>
            <a:ext cx="2574704" cy="2568249"/>
            <a:chOff x="5708584" y="3997675"/>
            <a:chExt cx="2574704" cy="2568249"/>
          </a:xfrm>
        </p:grpSpPr>
        <p:pic>
          <p:nvPicPr>
            <p:cNvPr id="1076" name="Picture 1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584" y="4524051"/>
              <a:ext cx="2574704" cy="204187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78" name="Straight Connector 1077"/>
            <p:cNvCxnSpPr/>
            <p:nvPr/>
          </p:nvCxnSpPr>
          <p:spPr>
            <a:xfrm flipV="1">
              <a:off x="6301358" y="3997675"/>
              <a:ext cx="0" cy="5263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3" name="Group 1082"/>
          <p:cNvGrpSpPr/>
          <p:nvPr/>
        </p:nvGrpSpPr>
        <p:grpSpPr>
          <a:xfrm>
            <a:off x="5679086" y="1147763"/>
            <a:ext cx="2806379" cy="2849912"/>
            <a:chOff x="5679086" y="1147763"/>
            <a:chExt cx="2806379" cy="2849912"/>
          </a:xfrm>
        </p:grpSpPr>
        <p:pic>
          <p:nvPicPr>
            <p:cNvPr id="1080" name="Picture 19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086" y="1147763"/>
              <a:ext cx="2806379" cy="239773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82" name="Straight Connector 1081"/>
            <p:cNvCxnSpPr>
              <a:stCxn id="1057" idx="2"/>
            </p:cNvCxnSpPr>
            <p:nvPr/>
          </p:nvCxnSpPr>
          <p:spPr>
            <a:xfrm>
              <a:off x="6301358" y="3507394"/>
              <a:ext cx="0" cy="4902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7" name="Group 1086"/>
          <p:cNvGrpSpPr/>
          <p:nvPr/>
        </p:nvGrpSpPr>
        <p:grpSpPr>
          <a:xfrm>
            <a:off x="5918995" y="4005064"/>
            <a:ext cx="2861469" cy="2362229"/>
            <a:chOff x="5918995" y="4005064"/>
            <a:chExt cx="2861469" cy="2362229"/>
          </a:xfrm>
        </p:grpSpPr>
        <p:pic>
          <p:nvPicPr>
            <p:cNvPr id="1084" name="Picture 2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995" y="4341891"/>
              <a:ext cx="2861469" cy="202540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86" name="Straight Connector 1085"/>
            <p:cNvCxnSpPr/>
            <p:nvPr/>
          </p:nvCxnSpPr>
          <p:spPr>
            <a:xfrm>
              <a:off x="6751680" y="4005064"/>
              <a:ext cx="0" cy="3368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1" name="Group 1090"/>
          <p:cNvGrpSpPr/>
          <p:nvPr/>
        </p:nvGrpSpPr>
        <p:grpSpPr>
          <a:xfrm>
            <a:off x="6209680" y="1175880"/>
            <a:ext cx="1818704" cy="2821795"/>
            <a:chOff x="6209680" y="1175880"/>
            <a:chExt cx="1818704" cy="2821795"/>
          </a:xfrm>
        </p:grpSpPr>
        <p:pic>
          <p:nvPicPr>
            <p:cNvPr id="1088" name="Picture 2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9680" y="1175880"/>
              <a:ext cx="1818704" cy="245547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90" name="Straight Connector 1089"/>
            <p:cNvCxnSpPr/>
            <p:nvPr/>
          </p:nvCxnSpPr>
          <p:spPr>
            <a:xfrm flipV="1">
              <a:off x="6876256" y="3545494"/>
              <a:ext cx="0" cy="452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6" name="Group 1095"/>
          <p:cNvGrpSpPr/>
          <p:nvPr/>
        </p:nvGrpSpPr>
        <p:grpSpPr>
          <a:xfrm>
            <a:off x="6372200" y="4005064"/>
            <a:ext cx="2570039" cy="2636208"/>
            <a:chOff x="6372200" y="4005064"/>
            <a:chExt cx="2570039" cy="2636208"/>
          </a:xfrm>
        </p:grpSpPr>
        <p:pic>
          <p:nvPicPr>
            <p:cNvPr id="1093" name="Picture 23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4356793"/>
              <a:ext cx="2570039" cy="228447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95" name="Straight Connector 1094"/>
            <p:cNvCxnSpPr>
              <a:endCxn id="1093" idx="0"/>
            </p:cNvCxnSpPr>
            <p:nvPr/>
          </p:nvCxnSpPr>
          <p:spPr>
            <a:xfrm>
              <a:off x="7657219" y="4005064"/>
              <a:ext cx="1" cy="3517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0" name="Group 1099"/>
          <p:cNvGrpSpPr/>
          <p:nvPr/>
        </p:nvGrpSpPr>
        <p:grpSpPr>
          <a:xfrm>
            <a:off x="6661365" y="1105540"/>
            <a:ext cx="2482635" cy="2899524"/>
            <a:chOff x="6661365" y="1105540"/>
            <a:chExt cx="2482635" cy="2899524"/>
          </a:xfrm>
        </p:grpSpPr>
        <p:pic>
          <p:nvPicPr>
            <p:cNvPr id="1097" name="Picture 24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365" y="1105540"/>
              <a:ext cx="2482635" cy="243995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99" name="Straight Connector 1098"/>
            <p:cNvCxnSpPr/>
            <p:nvPr/>
          </p:nvCxnSpPr>
          <p:spPr>
            <a:xfrm>
              <a:off x="7742684" y="3545494"/>
              <a:ext cx="0" cy="4595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4" name="Group 1103"/>
          <p:cNvGrpSpPr/>
          <p:nvPr/>
        </p:nvGrpSpPr>
        <p:grpSpPr>
          <a:xfrm>
            <a:off x="5436096" y="1464735"/>
            <a:ext cx="3582674" cy="2532940"/>
            <a:chOff x="5530610" y="1464735"/>
            <a:chExt cx="3582674" cy="2532940"/>
          </a:xfrm>
        </p:grpSpPr>
        <p:pic>
          <p:nvPicPr>
            <p:cNvPr id="1101" name="Picture 25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0610" y="1464735"/>
              <a:ext cx="3582674" cy="204265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03" name="Straight Connector 1102"/>
            <p:cNvCxnSpPr/>
            <p:nvPr/>
          </p:nvCxnSpPr>
          <p:spPr>
            <a:xfrm>
              <a:off x="7902682" y="3501008"/>
              <a:ext cx="0" cy="496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3912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"/>
    </mc:Choice>
    <mc:Fallback xmlns="">
      <p:transition spd="slow" advTm="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7704" y="134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690" y="5085184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…..technical </a:t>
            </a:r>
            <a:r>
              <a:rPr lang="en-US" sz="2800" b="1" dirty="0">
                <a:solidFill>
                  <a:srgbClr val="FFFF00"/>
                </a:solidFill>
              </a:rPr>
              <a:t>and </a:t>
            </a:r>
            <a:r>
              <a:rPr lang="en-US" sz="2800" b="1" dirty="0" smtClean="0">
                <a:solidFill>
                  <a:srgbClr val="FFFF00"/>
                </a:solidFill>
              </a:rPr>
              <a:t>social </a:t>
            </a:r>
            <a:r>
              <a:rPr lang="en-US" sz="2800" b="1" dirty="0">
                <a:solidFill>
                  <a:srgbClr val="FFFF00"/>
                </a:solidFill>
              </a:rPr>
              <a:t>challenges related to introducing </a:t>
            </a:r>
            <a:r>
              <a:rPr lang="en-US" sz="2800" b="1" dirty="0" smtClean="0">
                <a:solidFill>
                  <a:srgbClr val="FFFF00"/>
                </a:solidFill>
              </a:rPr>
              <a:t>solar electricity….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ygvetm\Pictures\2015\150310 Selected photos Malawi\Red size\IMG_3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84784" y="-514350"/>
            <a:ext cx="142875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43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11" y="692696"/>
            <a:ext cx="2385640" cy="236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7656" y="2627562"/>
            <a:ext cx="2407443" cy="3744337"/>
            <a:chOff x="387656" y="2627562"/>
            <a:chExt cx="2407443" cy="374433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56" y="4004985"/>
              <a:ext cx="2407443" cy="2366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Bent Arrow 5"/>
            <p:cNvSpPr/>
            <p:nvPr/>
          </p:nvSpPr>
          <p:spPr>
            <a:xfrm>
              <a:off x="1591377" y="2627562"/>
              <a:ext cx="1008112" cy="864096"/>
            </a:xfrm>
            <a:prstGeom prst="ben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1483">
            <a:off x="3225980" y="5425381"/>
            <a:ext cx="1361738" cy="67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1483">
            <a:off x="5155082" y="5425379"/>
            <a:ext cx="1361738" cy="67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1483">
            <a:off x="7097575" y="5504456"/>
            <a:ext cx="1361738" cy="67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236987" y="908720"/>
            <a:ext cx="2598965" cy="3519042"/>
            <a:chOff x="3236987" y="908720"/>
            <a:chExt cx="2598965" cy="3519042"/>
          </a:xfrm>
        </p:grpSpPr>
        <p:grpSp>
          <p:nvGrpSpPr>
            <p:cNvPr id="3" name="Group 2"/>
            <p:cNvGrpSpPr/>
            <p:nvPr/>
          </p:nvGrpSpPr>
          <p:grpSpPr>
            <a:xfrm>
              <a:off x="3236987" y="908720"/>
              <a:ext cx="2598965" cy="3519042"/>
              <a:chOff x="3236987" y="908720"/>
              <a:chExt cx="2598965" cy="3519042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6987" y="2060848"/>
                <a:ext cx="2598965" cy="2366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Bent Arrow 1"/>
              <p:cNvSpPr/>
              <p:nvPr/>
            </p:nvSpPr>
            <p:spPr>
              <a:xfrm>
                <a:off x="4536469" y="908720"/>
                <a:ext cx="1008112" cy="864096"/>
              </a:xfrm>
              <a:prstGeom prst="ben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3413668" y="2060848"/>
              <a:ext cx="986362" cy="9383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653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FFFF00"/>
                </a:solidFill>
              </a:rPr>
              <a:t>Who </a:t>
            </a:r>
            <a:r>
              <a:rPr lang="nb-NO" dirty="0" err="1" smtClean="0">
                <a:solidFill>
                  <a:srgbClr val="FFFF00"/>
                </a:solidFill>
              </a:rPr>
              <a:t>are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you</a:t>
            </a:r>
            <a:r>
              <a:rPr lang="nb-NO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dirty="0" smtClean="0">
                <a:solidFill>
                  <a:srgbClr val="FFFF00"/>
                </a:solidFill>
              </a:rPr>
              <a:t>Student?</a:t>
            </a:r>
          </a:p>
          <a:p>
            <a:pPr marL="0" indent="0" algn="ctr">
              <a:buNone/>
            </a:pPr>
            <a:r>
              <a:rPr lang="nb-NO" dirty="0" smtClean="0">
                <a:solidFill>
                  <a:srgbClr val="FFFF00"/>
                </a:solidFill>
              </a:rPr>
              <a:t>Not student?</a:t>
            </a:r>
          </a:p>
          <a:p>
            <a:pPr marL="0" indent="0" algn="ctr">
              <a:buNone/>
            </a:pPr>
            <a:endParaRPr lang="nb-NO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nb-NO" dirty="0" smtClean="0">
                <a:solidFill>
                  <a:srgbClr val="FFFF00"/>
                </a:solidFill>
              </a:rPr>
              <a:t>Engineering?</a:t>
            </a:r>
          </a:p>
          <a:p>
            <a:pPr marL="0" indent="0" algn="ctr">
              <a:buNone/>
            </a:pPr>
            <a:r>
              <a:rPr lang="nb-NO" dirty="0" smtClean="0">
                <a:solidFill>
                  <a:srgbClr val="FFFF00"/>
                </a:solidFill>
              </a:rPr>
              <a:t>Natural </a:t>
            </a:r>
            <a:r>
              <a:rPr lang="nb-NO" dirty="0" err="1" smtClean="0">
                <a:solidFill>
                  <a:srgbClr val="FFFF00"/>
                </a:solidFill>
              </a:rPr>
              <a:t>sciences</a:t>
            </a:r>
            <a:r>
              <a:rPr lang="nb-NO" dirty="0" smtClean="0">
                <a:solidFill>
                  <a:srgbClr val="FFFF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nb-NO" dirty="0" err="1" smtClean="0">
                <a:solidFill>
                  <a:srgbClr val="FFFF00"/>
                </a:solidFill>
              </a:rPr>
              <a:t>Social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sciences</a:t>
            </a:r>
            <a:r>
              <a:rPr lang="nb-NO" dirty="0" smtClean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07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391128" y="461497"/>
            <a:ext cx="1296144" cy="1154525"/>
          </a:xfrm>
          <a:prstGeom prst="wedgeRoundRectCallout">
            <a:avLst>
              <a:gd name="adj1" fmla="val -23876"/>
              <a:gd name="adj2" fmla="val 101652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23175" y="2333706"/>
            <a:ext cx="7632848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82809" y="251918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Time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3106076" y="461498"/>
            <a:ext cx="1296144" cy="1154525"/>
            <a:chOff x="3106076" y="461498"/>
            <a:chExt cx="1296144" cy="1154525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3106076" y="461498"/>
              <a:ext cx="1296144" cy="1154525"/>
            </a:xfrm>
            <a:prstGeom prst="wedgeRoundRectCallout">
              <a:avLst>
                <a:gd name="adj1" fmla="val -23876"/>
                <a:gd name="adj2" fmla="val 101652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980" y="598083"/>
              <a:ext cx="812261" cy="80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8" y="598083"/>
            <a:ext cx="896443" cy="88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1739102" y="461498"/>
            <a:ext cx="1296144" cy="1154525"/>
            <a:chOff x="1739102" y="461498"/>
            <a:chExt cx="1296144" cy="1154525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1739102" y="461498"/>
              <a:ext cx="1296144" cy="1154525"/>
            </a:xfrm>
            <a:prstGeom prst="wedgeRoundRectCallout">
              <a:avLst>
                <a:gd name="adj1" fmla="val -23876"/>
                <a:gd name="adj2" fmla="val 101652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295" y="605514"/>
              <a:ext cx="967759" cy="88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4495583" y="468927"/>
            <a:ext cx="1296144" cy="1154525"/>
            <a:chOff x="2966469" y="2780928"/>
            <a:chExt cx="1296144" cy="1154525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2966469" y="2780928"/>
              <a:ext cx="1296144" cy="1154525"/>
            </a:xfrm>
            <a:prstGeom prst="wedgeRoundRectCallout">
              <a:avLst>
                <a:gd name="adj1" fmla="val -23876"/>
                <a:gd name="adj2" fmla="val 101652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373" y="2917513"/>
              <a:ext cx="812261" cy="80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5935743" y="431191"/>
            <a:ext cx="1296144" cy="1154525"/>
            <a:chOff x="2966469" y="2780928"/>
            <a:chExt cx="1296144" cy="1154525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2966469" y="2780928"/>
              <a:ext cx="1296144" cy="1154525"/>
            </a:xfrm>
            <a:prstGeom prst="wedgeRoundRectCallout">
              <a:avLst>
                <a:gd name="adj1" fmla="val -23876"/>
                <a:gd name="adj2" fmla="val 101652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373" y="2917513"/>
              <a:ext cx="812261" cy="80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447911" y="431191"/>
            <a:ext cx="1296144" cy="1154525"/>
            <a:chOff x="2966469" y="2780928"/>
            <a:chExt cx="1296144" cy="1154525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2966469" y="2780928"/>
              <a:ext cx="1296144" cy="1154525"/>
            </a:xfrm>
            <a:prstGeom prst="wedgeRoundRectCallout">
              <a:avLst>
                <a:gd name="adj1" fmla="val -23876"/>
                <a:gd name="adj2" fmla="val 101652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373" y="2917513"/>
              <a:ext cx="812261" cy="80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52"/>
          <p:cNvGrpSpPr/>
          <p:nvPr/>
        </p:nvGrpSpPr>
        <p:grpSpPr>
          <a:xfrm>
            <a:off x="658983" y="3758733"/>
            <a:ext cx="7920880" cy="2457323"/>
            <a:chOff x="658983" y="3758733"/>
            <a:chExt cx="7920880" cy="2457323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1574910" y="3789040"/>
              <a:ext cx="1296144" cy="1154525"/>
            </a:xfrm>
            <a:prstGeom prst="wedgeRoundRectCallout">
              <a:avLst>
                <a:gd name="adj1" fmla="val -23876"/>
                <a:gd name="adj2" fmla="val 101652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58983" y="5661248"/>
              <a:ext cx="763284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918617" y="5846724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Time</a:t>
              </a:r>
              <a:endParaRPr lang="en-US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941884" y="3789040"/>
              <a:ext cx="1296144" cy="1154525"/>
              <a:chOff x="2966469" y="2780928"/>
              <a:chExt cx="1296144" cy="1154525"/>
            </a:xfrm>
          </p:grpSpPr>
          <p:sp>
            <p:nvSpPr>
              <p:cNvPr id="29" name="Rounded Rectangular Callout 28"/>
              <p:cNvSpPr/>
              <p:nvPr/>
            </p:nvSpPr>
            <p:spPr>
              <a:xfrm>
                <a:off x="2966469" y="2780928"/>
                <a:ext cx="1296144" cy="1154525"/>
              </a:xfrm>
              <a:prstGeom prst="wedgeRoundRectCallout">
                <a:avLst>
                  <a:gd name="adj1" fmla="val -23876"/>
                  <a:gd name="adj2" fmla="val 101652"/>
                  <a:gd name="adj3" fmla="val 16667"/>
                </a:avLst>
              </a:prstGeom>
              <a:solidFill>
                <a:schemeClr val="bg2"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4373" y="2917513"/>
                <a:ext cx="812261" cy="805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103" y="3933056"/>
              <a:ext cx="967759" cy="88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oup 32"/>
            <p:cNvGrpSpPr/>
            <p:nvPr/>
          </p:nvGrpSpPr>
          <p:grpSpPr>
            <a:xfrm>
              <a:off x="4331391" y="3796469"/>
              <a:ext cx="1296144" cy="1154525"/>
              <a:chOff x="2966469" y="2780928"/>
              <a:chExt cx="1296144" cy="1154525"/>
            </a:xfrm>
          </p:grpSpPr>
          <p:sp>
            <p:nvSpPr>
              <p:cNvPr id="34" name="Rounded Rectangular Callout 33"/>
              <p:cNvSpPr/>
              <p:nvPr/>
            </p:nvSpPr>
            <p:spPr>
              <a:xfrm>
                <a:off x="2966469" y="2780928"/>
                <a:ext cx="1296144" cy="1154525"/>
              </a:xfrm>
              <a:prstGeom prst="wedgeRoundRectCallout">
                <a:avLst>
                  <a:gd name="adj1" fmla="val -23876"/>
                  <a:gd name="adj2" fmla="val 101652"/>
                  <a:gd name="adj3" fmla="val 16667"/>
                </a:avLst>
              </a:prstGeom>
              <a:solidFill>
                <a:schemeClr val="bg2"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4373" y="2917513"/>
                <a:ext cx="812261" cy="805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5771551" y="3758733"/>
              <a:ext cx="1296144" cy="1154525"/>
              <a:chOff x="2966469" y="2780928"/>
              <a:chExt cx="1296144" cy="1154525"/>
            </a:xfrm>
          </p:grpSpPr>
          <p:sp>
            <p:nvSpPr>
              <p:cNvPr id="37" name="Rounded Rectangular Callout 36"/>
              <p:cNvSpPr/>
              <p:nvPr/>
            </p:nvSpPr>
            <p:spPr>
              <a:xfrm>
                <a:off x="2966469" y="2780928"/>
                <a:ext cx="1296144" cy="1154525"/>
              </a:xfrm>
              <a:prstGeom prst="wedgeRoundRectCallout">
                <a:avLst>
                  <a:gd name="adj1" fmla="val -23876"/>
                  <a:gd name="adj2" fmla="val 101652"/>
                  <a:gd name="adj3" fmla="val 16667"/>
                </a:avLst>
              </a:prstGeom>
              <a:solidFill>
                <a:schemeClr val="bg2"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4373" y="2917513"/>
                <a:ext cx="812261" cy="805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7283719" y="3758733"/>
              <a:ext cx="1296144" cy="1154525"/>
              <a:chOff x="2966469" y="2780928"/>
              <a:chExt cx="1296144" cy="1154525"/>
            </a:xfrm>
          </p:grpSpPr>
          <p:sp>
            <p:nvSpPr>
              <p:cNvPr id="40" name="Rounded Rectangular Callout 39"/>
              <p:cNvSpPr/>
              <p:nvPr/>
            </p:nvSpPr>
            <p:spPr>
              <a:xfrm>
                <a:off x="2966469" y="2780928"/>
                <a:ext cx="1296144" cy="1154525"/>
              </a:xfrm>
              <a:prstGeom prst="wedgeRoundRectCallout">
                <a:avLst>
                  <a:gd name="adj1" fmla="val -23876"/>
                  <a:gd name="adj2" fmla="val 101652"/>
                  <a:gd name="adj3" fmla="val 16667"/>
                </a:avLst>
              </a:prstGeom>
              <a:solidFill>
                <a:schemeClr val="bg2"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4373" y="2917513"/>
                <a:ext cx="812261" cy="805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2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1483">
              <a:off x="3239973" y="4873574"/>
              <a:ext cx="900916" cy="44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1483">
              <a:off x="4674988" y="4898157"/>
              <a:ext cx="900916" cy="44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1483">
              <a:off x="6065272" y="4856169"/>
              <a:ext cx="900916" cy="44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1483">
              <a:off x="7563254" y="4873574"/>
              <a:ext cx="900916" cy="44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555068" y="293265"/>
            <a:ext cx="7855767" cy="2242266"/>
            <a:chOff x="555068" y="293265"/>
            <a:chExt cx="7855767" cy="2242266"/>
          </a:xfrm>
          <a:solidFill>
            <a:srgbClr val="FF0000">
              <a:alpha val="50000"/>
            </a:srgbClr>
          </a:solidFill>
        </p:grpSpPr>
        <p:sp>
          <p:nvSpPr>
            <p:cNvPr id="46" name="&quot;No&quot; Symbol 45"/>
            <p:cNvSpPr/>
            <p:nvPr/>
          </p:nvSpPr>
          <p:spPr>
            <a:xfrm>
              <a:off x="3333980" y="293265"/>
              <a:ext cx="2357896" cy="2160792"/>
            </a:xfrm>
            <a:prstGeom prst="noSmoking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&quot;No&quot; Symbol 46"/>
            <p:cNvSpPr/>
            <p:nvPr/>
          </p:nvSpPr>
          <p:spPr>
            <a:xfrm>
              <a:off x="555068" y="332656"/>
              <a:ext cx="2357896" cy="2160792"/>
            </a:xfrm>
            <a:prstGeom prst="noSmoking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&quot;No&quot; Symbol 47"/>
            <p:cNvSpPr/>
            <p:nvPr/>
          </p:nvSpPr>
          <p:spPr>
            <a:xfrm>
              <a:off x="6052939" y="374739"/>
              <a:ext cx="2357896" cy="2160792"/>
            </a:xfrm>
            <a:prstGeom prst="noSmoking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958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4444" y="0"/>
            <a:ext cx="9158444" cy="2510608"/>
            <a:chOff x="-14444" y="0"/>
            <a:chExt cx="9158444" cy="2510608"/>
          </a:xfrm>
        </p:grpSpPr>
        <p:sp>
          <p:nvSpPr>
            <p:cNvPr id="2" name="Rectangle 1"/>
            <p:cNvSpPr/>
            <p:nvPr/>
          </p:nvSpPr>
          <p:spPr>
            <a:xfrm>
              <a:off x="-14444" y="0"/>
              <a:ext cx="9158444" cy="25106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44" y="0"/>
              <a:ext cx="3685786" cy="2510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7830" y="270422"/>
              <a:ext cx="2836338" cy="183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ounded Rectangular Callout 15"/>
          <p:cNvSpPr/>
          <p:nvPr/>
        </p:nvSpPr>
        <p:spPr>
          <a:xfrm>
            <a:off x="6228184" y="286734"/>
            <a:ext cx="2400201" cy="1555243"/>
          </a:xfrm>
          <a:prstGeom prst="wedgeRoundRectCallout">
            <a:avLst>
              <a:gd name="adj1" fmla="val 10905"/>
              <a:gd name="adj2" fmla="val 21508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7" name="Picture 2" descr="C:\Users\trygvetm\Documents\01_Kumudzi Kuwale\03_Promo Material\Logo\Logo_v2_01_o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37" y="465138"/>
            <a:ext cx="1983161" cy="119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ular Callout 52"/>
          <p:cNvSpPr/>
          <p:nvPr/>
        </p:nvSpPr>
        <p:spPr>
          <a:xfrm>
            <a:off x="6509518" y="3556633"/>
            <a:ext cx="2238946" cy="1600559"/>
          </a:xfrm>
          <a:prstGeom prst="wedgeRoundRectCallout">
            <a:avLst>
              <a:gd name="adj1" fmla="val 13354"/>
              <a:gd name="adj2" fmla="val -131578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nb-NO" sz="2800" dirty="0" smtClean="0">
                <a:solidFill>
                  <a:schemeClr val="tx1"/>
                </a:solidFill>
              </a:rPr>
              <a:t>Commercial</a:t>
            </a:r>
            <a:r>
              <a:rPr lang="en-US" sz="2800" dirty="0" smtClean="0">
                <a:solidFill>
                  <a:schemeClr val="tx1"/>
                </a:solidFill>
              </a:rPr>
              <a:t> business model</a:t>
            </a:r>
            <a:endParaRPr lang="nb-NO" sz="2800" dirty="0" smtClean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46626" y="2472703"/>
            <a:ext cx="5001201" cy="1942530"/>
            <a:chOff x="946626" y="2472703"/>
            <a:chExt cx="5001201" cy="1942530"/>
          </a:xfrm>
        </p:grpSpPr>
        <p:pic>
          <p:nvPicPr>
            <p:cNvPr id="39" name="Picture 1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86"/>
            <a:stretch/>
          </p:blipFill>
          <p:spPr bwMode="auto">
            <a:xfrm>
              <a:off x="946626" y="2472703"/>
              <a:ext cx="2253556" cy="194253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ounded Rectangular Callout 17"/>
            <p:cNvSpPr/>
            <p:nvPr/>
          </p:nvSpPr>
          <p:spPr>
            <a:xfrm>
              <a:off x="3491128" y="2848343"/>
              <a:ext cx="2456699" cy="925005"/>
            </a:xfrm>
            <a:prstGeom prst="wedgeRoundRectCallout">
              <a:avLst>
                <a:gd name="adj1" fmla="val 75386"/>
                <a:gd name="adj2" fmla="val -3528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nb-NO" sz="2000" dirty="0" smtClean="0">
                  <a:solidFill>
                    <a:schemeClr val="tx1"/>
                  </a:solidFill>
                </a:rPr>
                <a:t>Sales </a:t>
              </a:r>
              <a:r>
                <a:rPr lang="nb-NO" sz="2000" dirty="0" err="1" smtClean="0">
                  <a:solidFill>
                    <a:schemeClr val="tx1"/>
                  </a:solidFill>
                </a:rPr>
                <a:t>of</a:t>
              </a:r>
              <a:r>
                <a:rPr lang="nb-NO" sz="2000" dirty="0" smtClean="0">
                  <a:solidFill>
                    <a:schemeClr val="tx1"/>
                  </a:solidFill>
                </a:rPr>
                <a:t> solar </a:t>
              </a:r>
              <a:r>
                <a:rPr lang="nb-NO" sz="2000" dirty="0" err="1" smtClean="0">
                  <a:solidFill>
                    <a:schemeClr val="tx1"/>
                  </a:solidFill>
                </a:rPr>
                <a:t>energy</a:t>
              </a:r>
              <a:r>
                <a:rPr lang="nb-NO" sz="2000" dirty="0" smtClean="0">
                  <a:solidFill>
                    <a:schemeClr val="tx1"/>
                  </a:solidFill>
                </a:rPr>
                <a:t> </a:t>
              </a:r>
              <a:r>
                <a:rPr lang="nb-NO" sz="2000" dirty="0" err="1" smtClean="0">
                  <a:solidFill>
                    <a:schemeClr val="tx1"/>
                  </a:solidFill>
                </a:rPr>
                <a:t>solutions</a:t>
              </a:r>
              <a:endParaRPr lang="nb-NO" sz="20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76811" y="4000384"/>
            <a:ext cx="5759195" cy="2154212"/>
            <a:chOff x="-76811" y="4000384"/>
            <a:chExt cx="5759195" cy="2154212"/>
          </a:xfrm>
        </p:grpSpPr>
        <p:pic>
          <p:nvPicPr>
            <p:cNvPr id="46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811" y="4212066"/>
              <a:ext cx="2098776" cy="194253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ular Callout 18"/>
            <p:cNvSpPr/>
            <p:nvPr/>
          </p:nvSpPr>
          <p:spPr>
            <a:xfrm>
              <a:off x="3225685" y="4000384"/>
              <a:ext cx="2456699" cy="925005"/>
            </a:xfrm>
            <a:prstGeom prst="wedgeRoundRectCallout">
              <a:avLst>
                <a:gd name="adj1" fmla="val 75386"/>
                <a:gd name="adj2" fmla="val -3528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nb-NO" sz="2000" dirty="0" err="1">
                  <a:solidFill>
                    <a:schemeClr val="tx1"/>
                  </a:solidFill>
                </a:rPr>
                <a:t>Village</a:t>
              </a:r>
              <a:r>
                <a:rPr lang="nb-NO" sz="2000" dirty="0">
                  <a:solidFill>
                    <a:schemeClr val="tx1"/>
                  </a:solidFill>
                </a:rPr>
                <a:t> </a:t>
              </a:r>
              <a:r>
                <a:rPr lang="nb-NO" sz="2000" dirty="0" err="1">
                  <a:solidFill>
                    <a:schemeClr val="tx1"/>
                  </a:solidFill>
                </a:rPr>
                <a:t>electrificaton</a:t>
              </a:r>
              <a:endParaRPr lang="nb-NO" sz="2000" dirty="0">
                <a:solidFill>
                  <a:schemeClr val="tx1"/>
                </a:solidFill>
              </a:endParaRPr>
            </a:p>
            <a:p>
              <a:pPr algn="r"/>
              <a:r>
                <a:rPr lang="nb-NO" sz="2000" dirty="0" err="1">
                  <a:solidFill>
                    <a:schemeClr val="tx1"/>
                  </a:solidFill>
                </a:rPr>
                <a:t>programmes</a:t>
              </a:r>
              <a:endParaRPr lang="nb-NO" sz="2000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95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2"/>
    </mc:Choice>
    <mc:Fallback xmlns="">
      <p:transition spd="slow" advTm="234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6"/>
          <a:stretch/>
        </p:blipFill>
        <p:spPr bwMode="auto">
          <a:xfrm>
            <a:off x="899592" y="221946"/>
            <a:ext cx="7356692" cy="634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5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Flowchart: Punched Tape 191"/>
          <p:cNvSpPr/>
          <p:nvPr/>
        </p:nvSpPr>
        <p:spPr>
          <a:xfrm>
            <a:off x="0" y="2852645"/>
            <a:ext cx="9144000" cy="5256875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lowchart: Punched Tape 190"/>
          <p:cNvSpPr/>
          <p:nvPr/>
        </p:nvSpPr>
        <p:spPr>
          <a:xfrm>
            <a:off x="0" y="989439"/>
            <a:ext cx="9144000" cy="3600691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370998" y="2474894"/>
            <a:ext cx="14646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763688" y="1916832"/>
            <a:ext cx="1008112" cy="792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1619672" y="1268760"/>
            <a:ext cx="1296144" cy="648072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1520" y="2276872"/>
            <a:ext cx="216024" cy="39604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9552" y="2276872"/>
            <a:ext cx="216024" cy="39604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7584" y="2276872"/>
            <a:ext cx="216024" cy="39604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5616" y="2276872"/>
            <a:ext cx="216024" cy="39604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639209" y="1582562"/>
            <a:ext cx="370327" cy="411510"/>
            <a:chOff x="5652120" y="406566"/>
            <a:chExt cx="370327" cy="411510"/>
          </a:xfrm>
        </p:grpSpPr>
        <p:sp>
          <p:nvSpPr>
            <p:cNvPr id="13" name="Rectangle 12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448893" y="1376807"/>
            <a:ext cx="370327" cy="411510"/>
            <a:chOff x="5652120" y="406566"/>
            <a:chExt cx="370327" cy="411510"/>
          </a:xfrm>
        </p:grpSpPr>
        <p:sp>
          <p:nvSpPr>
            <p:cNvPr id="17" name="Rectangle 16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42347" y="2510925"/>
            <a:ext cx="370327" cy="411510"/>
            <a:chOff x="5652120" y="406566"/>
            <a:chExt cx="370327" cy="411510"/>
          </a:xfrm>
        </p:grpSpPr>
        <p:sp>
          <p:nvSpPr>
            <p:cNvPr id="20" name="Rectangle 19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81320" y="2000518"/>
            <a:ext cx="370327" cy="411510"/>
            <a:chOff x="5652120" y="406566"/>
            <a:chExt cx="370327" cy="411510"/>
          </a:xfrm>
        </p:grpSpPr>
        <p:sp>
          <p:nvSpPr>
            <p:cNvPr id="23" name="Rectangle 22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66484" y="2716680"/>
            <a:ext cx="370327" cy="411510"/>
            <a:chOff x="5652120" y="406566"/>
            <a:chExt cx="370327" cy="411510"/>
          </a:xfrm>
        </p:grpSpPr>
        <p:sp>
          <p:nvSpPr>
            <p:cNvPr id="26" name="Rectangle 25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11687" y="2943026"/>
            <a:ext cx="370327" cy="411510"/>
            <a:chOff x="5652120" y="406566"/>
            <a:chExt cx="370327" cy="411510"/>
          </a:xfrm>
        </p:grpSpPr>
        <p:sp>
          <p:nvSpPr>
            <p:cNvPr id="29" name="Rectangle 28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78566" y="1862246"/>
            <a:ext cx="370327" cy="411510"/>
            <a:chOff x="5652120" y="406566"/>
            <a:chExt cx="370327" cy="411510"/>
          </a:xfrm>
        </p:grpSpPr>
        <p:sp>
          <p:nvSpPr>
            <p:cNvPr id="32" name="Rectangle 31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70540" y="1450736"/>
            <a:ext cx="370327" cy="411510"/>
            <a:chOff x="5652120" y="406566"/>
            <a:chExt cx="370327" cy="411510"/>
          </a:xfrm>
        </p:grpSpPr>
        <p:sp>
          <p:nvSpPr>
            <p:cNvPr id="35" name="Rectangle 34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7504" y="404664"/>
            <a:ext cx="4136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err="1" smtClean="0"/>
              <a:t>Village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charging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station</a:t>
            </a:r>
            <a:endParaRPr lang="en-US" sz="3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717225" y="404664"/>
            <a:ext cx="1327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err="1" smtClean="0"/>
              <a:t>Village</a:t>
            </a:r>
            <a:endParaRPr lang="en-US" sz="3200" b="1" dirty="0"/>
          </a:p>
        </p:txBody>
      </p:sp>
      <p:sp>
        <p:nvSpPr>
          <p:cNvPr id="42" name="Up Arrow Callout 41"/>
          <p:cNvSpPr/>
          <p:nvPr/>
        </p:nvSpPr>
        <p:spPr>
          <a:xfrm>
            <a:off x="647564" y="2492909"/>
            <a:ext cx="3276364" cy="2862291"/>
          </a:xfrm>
          <a:prstGeom prst="upArrowCallout">
            <a:avLst>
              <a:gd name="adj1" fmla="val 13464"/>
              <a:gd name="adj2" fmla="val 14351"/>
              <a:gd name="adj3" fmla="val 13464"/>
              <a:gd name="adj4" fmla="val 649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06996" y="4581748"/>
            <a:ext cx="330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123728" y="4581128"/>
            <a:ext cx="330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691680" y="4581128"/>
            <a:ext cx="330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259632" y="4581128"/>
            <a:ext cx="330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915022" y="4216587"/>
            <a:ext cx="164590" cy="364541"/>
            <a:chOff x="4407431" y="3631521"/>
            <a:chExt cx="144016" cy="66157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4551447" y="3631521"/>
              <a:ext cx="0" cy="373543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4407431" y="4005064"/>
              <a:ext cx="144016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407431" y="4005064"/>
              <a:ext cx="0" cy="288032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 flipH="1">
            <a:off x="1232012" y="4216587"/>
            <a:ext cx="193092" cy="364541"/>
            <a:chOff x="4407431" y="3631521"/>
            <a:chExt cx="144016" cy="661575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4551447" y="3631521"/>
              <a:ext cx="0" cy="373543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4407431" y="4005064"/>
              <a:ext cx="144016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407431" y="4005064"/>
              <a:ext cx="0" cy="288032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 flipH="1">
            <a:off x="1619672" y="4221088"/>
            <a:ext cx="193092" cy="364541"/>
            <a:chOff x="4407431" y="3631521"/>
            <a:chExt cx="144016" cy="661575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4551447" y="3631521"/>
              <a:ext cx="0" cy="373543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4407431" y="4005064"/>
              <a:ext cx="144016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407431" y="4005064"/>
              <a:ext cx="0" cy="288032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 flipH="1">
            <a:off x="1979712" y="4225589"/>
            <a:ext cx="193092" cy="364541"/>
            <a:chOff x="4407431" y="3631521"/>
            <a:chExt cx="144016" cy="661575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4551447" y="3631521"/>
              <a:ext cx="0" cy="373543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4407431" y="4005064"/>
              <a:ext cx="144016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407431" y="4005064"/>
              <a:ext cx="0" cy="288032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Connector 82"/>
          <p:cNvCxnSpPr/>
          <p:nvPr/>
        </p:nvCxnSpPr>
        <p:spPr>
          <a:xfrm>
            <a:off x="671299" y="3924054"/>
            <a:ext cx="732349" cy="90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930796" y="3631521"/>
            <a:ext cx="1091828" cy="5850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 smtClean="0">
                <a:solidFill>
                  <a:schemeClr val="tx1"/>
                </a:solidFill>
              </a:rPr>
              <a:t>Charge </a:t>
            </a:r>
            <a:r>
              <a:rPr lang="nb-NO" sz="1200" dirty="0" err="1" smtClean="0">
                <a:solidFill>
                  <a:schemeClr val="tx1"/>
                </a:solidFill>
              </a:rPr>
              <a:t>controller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847752" y="3717032"/>
            <a:ext cx="330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3000152" y="3869432"/>
            <a:ext cx="330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3152552" y="4021832"/>
            <a:ext cx="330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304952" y="4174232"/>
            <a:ext cx="330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623665" y="4707227"/>
            <a:ext cx="1585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err="1" smtClean="0"/>
              <a:t>Fully</a:t>
            </a:r>
            <a:r>
              <a:rPr lang="nb-NO" sz="1600" dirty="0" smtClean="0"/>
              <a:t> </a:t>
            </a:r>
            <a:r>
              <a:rPr lang="nb-NO" sz="1600" dirty="0" err="1" smtClean="0"/>
              <a:t>charged</a:t>
            </a:r>
            <a:r>
              <a:rPr lang="nb-NO" sz="1600" dirty="0" smtClean="0"/>
              <a:t> </a:t>
            </a:r>
            <a:r>
              <a:rPr lang="nb-NO" sz="1600" dirty="0" err="1" smtClean="0"/>
              <a:t>battery</a:t>
            </a:r>
            <a:r>
              <a:rPr lang="nb-NO" sz="1600" dirty="0" smtClean="0"/>
              <a:t> units</a:t>
            </a:r>
            <a:endParaRPr lang="en-US" sz="1600" dirty="0"/>
          </a:p>
        </p:txBody>
      </p:sp>
      <p:sp>
        <p:nvSpPr>
          <p:cNvPr id="95" name="Up Arrow Callout 94"/>
          <p:cNvSpPr/>
          <p:nvPr/>
        </p:nvSpPr>
        <p:spPr>
          <a:xfrm>
            <a:off x="5258964" y="3231005"/>
            <a:ext cx="3276364" cy="3078315"/>
          </a:xfrm>
          <a:prstGeom prst="upArrowCallout">
            <a:avLst>
              <a:gd name="adj1" fmla="val 13464"/>
              <a:gd name="adj2" fmla="val 14351"/>
              <a:gd name="adj3" fmla="val 13464"/>
              <a:gd name="adj4" fmla="val 732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7236296" y="5055405"/>
            <a:ext cx="66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Lights</a:t>
            </a:r>
            <a:endParaRPr lang="en-US" sz="1600" dirty="0"/>
          </a:p>
        </p:txBody>
      </p:sp>
      <p:grpSp>
        <p:nvGrpSpPr>
          <p:cNvPr id="124" name="Group 123"/>
          <p:cNvGrpSpPr/>
          <p:nvPr/>
        </p:nvGrpSpPr>
        <p:grpSpPr>
          <a:xfrm>
            <a:off x="5364088" y="4131567"/>
            <a:ext cx="1783930" cy="1982316"/>
            <a:chOff x="5652120" y="406566"/>
            <a:chExt cx="370327" cy="411510"/>
          </a:xfrm>
        </p:grpSpPr>
        <p:sp>
          <p:nvSpPr>
            <p:cNvPr id="125" name="Rectangle 124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Isosceles Triangle 125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400069" y="5105758"/>
            <a:ext cx="470839" cy="411474"/>
            <a:chOff x="4209072" y="3140968"/>
            <a:chExt cx="900624" cy="1008112"/>
          </a:xfrm>
        </p:grpSpPr>
        <p:sp>
          <p:nvSpPr>
            <p:cNvPr id="127" name="Oval 126"/>
            <p:cNvSpPr/>
            <p:nvPr/>
          </p:nvSpPr>
          <p:spPr>
            <a:xfrm>
              <a:off x="4551447" y="3501008"/>
              <a:ext cx="236577" cy="36004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608380" y="3140968"/>
              <a:ext cx="123421" cy="4005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4209072" y="3673878"/>
              <a:ext cx="399308" cy="475202"/>
              <a:chOff x="4209072" y="3681028"/>
              <a:chExt cx="399308" cy="475202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 flipH="1">
                <a:off x="4209072" y="3681028"/>
                <a:ext cx="290920" cy="3600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H="1">
                <a:off x="4289520" y="3854211"/>
                <a:ext cx="235821" cy="13937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>
                <a:off x="4551447" y="3922476"/>
                <a:ext cx="56933" cy="23375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 flipH="1">
              <a:off x="4742965" y="3673878"/>
              <a:ext cx="366731" cy="475202"/>
              <a:chOff x="4209072" y="3681028"/>
              <a:chExt cx="399308" cy="475202"/>
            </a:xfrm>
          </p:grpSpPr>
          <p:cxnSp>
            <p:nvCxnSpPr>
              <p:cNvPr id="147" name="Straight Connector 146"/>
              <p:cNvCxnSpPr/>
              <p:nvPr/>
            </p:nvCxnSpPr>
            <p:spPr>
              <a:xfrm flipH="1">
                <a:off x="4209072" y="3681028"/>
                <a:ext cx="290920" cy="3600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H="1">
                <a:off x="4289520" y="3854211"/>
                <a:ext cx="235821" cy="13937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H="1">
                <a:off x="4551447" y="3922476"/>
                <a:ext cx="56933" cy="23375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1" name="Group 150"/>
          <p:cNvGrpSpPr/>
          <p:nvPr/>
        </p:nvGrpSpPr>
        <p:grpSpPr>
          <a:xfrm>
            <a:off x="5733759" y="5105758"/>
            <a:ext cx="470839" cy="411474"/>
            <a:chOff x="4209072" y="3140968"/>
            <a:chExt cx="900624" cy="1008112"/>
          </a:xfrm>
        </p:grpSpPr>
        <p:sp>
          <p:nvSpPr>
            <p:cNvPr id="152" name="Oval 151"/>
            <p:cNvSpPr/>
            <p:nvPr/>
          </p:nvSpPr>
          <p:spPr>
            <a:xfrm>
              <a:off x="4551447" y="3501008"/>
              <a:ext cx="236577" cy="36004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608380" y="3140968"/>
              <a:ext cx="123421" cy="4005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4209072" y="3673878"/>
              <a:ext cx="399308" cy="475202"/>
              <a:chOff x="4209072" y="3681028"/>
              <a:chExt cx="399308" cy="475202"/>
            </a:xfrm>
          </p:grpSpPr>
          <p:cxnSp>
            <p:nvCxnSpPr>
              <p:cNvPr id="159" name="Straight Connector 158"/>
              <p:cNvCxnSpPr/>
              <p:nvPr/>
            </p:nvCxnSpPr>
            <p:spPr>
              <a:xfrm flipH="1">
                <a:off x="4209072" y="3681028"/>
                <a:ext cx="290920" cy="3600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H="1">
                <a:off x="4289520" y="3854211"/>
                <a:ext cx="235821" cy="13937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H="1">
                <a:off x="4551447" y="3922476"/>
                <a:ext cx="56933" cy="23375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 flipH="1">
              <a:off x="4742965" y="3673878"/>
              <a:ext cx="366731" cy="475202"/>
              <a:chOff x="4209072" y="3681028"/>
              <a:chExt cx="399308" cy="475202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 flipH="1">
                <a:off x="4209072" y="3681028"/>
                <a:ext cx="290920" cy="3600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H="1">
                <a:off x="4289520" y="3854211"/>
                <a:ext cx="235821" cy="13937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H="1">
                <a:off x="4551447" y="3922476"/>
                <a:ext cx="56933" cy="23375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5" name="Straight Connector 164"/>
          <p:cNvCxnSpPr/>
          <p:nvPr/>
        </p:nvCxnSpPr>
        <p:spPr>
          <a:xfrm flipV="1">
            <a:off x="5657630" y="5067168"/>
            <a:ext cx="0" cy="666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5657630" y="5067168"/>
            <a:ext cx="983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endCxn id="129" idx="0"/>
          </p:cNvCxnSpPr>
          <p:nvPr/>
        </p:nvCxnSpPr>
        <p:spPr>
          <a:xfrm>
            <a:off x="6641086" y="5067168"/>
            <a:ext cx="0" cy="38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endCxn id="153" idx="0"/>
          </p:cNvCxnSpPr>
          <p:nvPr/>
        </p:nvCxnSpPr>
        <p:spPr>
          <a:xfrm>
            <a:off x="5969179" y="5067168"/>
            <a:ext cx="5597" cy="38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5947730" y="5942218"/>
            <a:ext cx="3288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5628534" y="5733256"/>
            <a:ext cx="330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132590" y="5665146"/>
            <a:ext cx="185163" cy="35614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6173206" y="5707585"/>
            <a:ext cx="111611" cy="13563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TextBox 179"/>
          <p:cNvSpPr txBox="1"/>
          <p:nvPr/>
        </p:nvSpPr>
        <p:spPr>
          <a:xfrm>
            <a:off x="7236296" y="5441542"/>
            <a:ext cx="891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Phone </a:t>
            </a:r>
          </a:p>
          <a:p>
            <a:r>
              <a:rPr lang="nb-NO" sz="1600" dirty="0" err="1" smtClean="0"/>
              <a:t>charging</a:t>
            </a:r>
            <a:endParaRPr lang="en-US" sz="1600" dirty="0"/>
          </a:p>
        </p:txBody>
      </p:sp>
      <p:cxnSp>
        <p:nvCxnSpPr>
          <p:cNvPr id="183" name="Curved Connector 182"/>
          <p:cNvCxnSpPr>
            <a:stCxn id="92" idx="3"/>
            <a:endCxn id="96" idx="1"/>
          </p:cNvCxnSpPr>
          <p:nvPr/>
        </p:nvCxnSpPr>
        <p:spPr>
          <a:xfrm>
            <a:off x="3635896" y="4318248"/>
            <a:ext cx="1992638" cy="1559024"/>
          </a:xfrm>
          <a:prstGeom prst="curved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urved Connector 184"/>
          <p:cNvCxnSpPr>
            <a:stCxn id="96" idx="2"/>
            <a:endCxn id="43" idx="2"/>
          </p:cNvCxnSpPr>
          <p:nvPr/>
        </p:nvCxnSpPr>
        <p:spPr>
          <a:xfrm rot="5400000" flipH="1">
            <a:off x="2807483" y="3034765"/>
            <a:ext cx="1151508" cy="4821538"/>
          </a:xfrm>
          <a:prstGeom prst="curvedConnector3">
            <a:avLst>
              <a:gd name="adj1" fmla="val -19852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urved Connector 186"/>
          <p:cNvCxnSpPr>
            <a:stCxn id="44" idx="3"/>
            <a:endCxn id="86" idx="1"/>
          </p:cNvCxnSpPr>
          <p:nvPr/>
        </p:nvCxnSpPr>
        <p:spPr>
          <a:xfrm flipV="1">
            <a:off x="2454672" y="3861048"/>
            <a:ext cx="393080" cy="864096"/>
          </a:xfrm>
          <a:prstGeom prst="curved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552275" y="6309320"/>
            <a:ext cx="290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Empty</a:t>
            </a:r>
            <a:r>
              <a:rPr lang="nb-NO" dirty="0" smtClean="0"/>
              <a:t> </a:t>
            </a:r>
            <a:r>
              <a:rPr lang="nb-NO" dirty="0" err="1" smtClean="0"/>
              <a:t>batteries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returned</a:t>
            </a:r>
            <a:endParaRPr lang="en-US" dirty="0"/>
          </a:p>
        </p:txBody>
      </p:sp>
      <p:sp>
        <p:nvSpPr>
          <p:cNvPr id="189" name="TextBox 188"/>
          <p:cNvSpPr txBox="1"/>
          <p:nvPr/>
        </p:nvSpPr>
        <p:spPr>
          <a:xfrm>
            <a:off x="3894629" y="3501008"/>
            <a:ext cx="1520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Fully</a:t>
            </a:r>
            <a:r>
              <a:rPr lang="nb-NO" dirty="0" smtClean="0"/>
              <a:t> </a:t>
            </a:r>
            <a:r>
              <a:rPr lang="nb-NO" dirty="0" err="1" smtClean="0"/>
              <a:t>charged</a:t>
            </a:r>
            <a:r>
              <a:rPr lang="nb-NO" dirty="0" smtClean="0"/>
              <a:t> </a:t>
            </a:r>
            <a:r>
              <a:rPr lang="nb-NO" dirty="0" err="1" smtClean="0"/>
              <a:t>batteries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rented</a:t>
            </a:r>
            <a:r>
              <a:rPr lang="nb-NO" dirty="0" smtClean="0"/>
              <a:t> </a:t>
            </a:r>
            <a:r>
              <a:rPr lang="nb-NO" dirty="0" err="1" smtClean="0"/>
              <a:t>out</a:t>
            </a:r>
            <a:endParaRPr lang="en-US" dirty="0"/>
          </a:p>
        </p:txBody>
      </p:sp>
      <p:sp>
        <p:nvSpPr>
          <p:cNvPr id="190" name="TextBox 189"/>
          <p:cNvSpPr txBox="1"/>
          <p:nvPr/>
        </p:nvSpPr>
        <p:spPr>
          <a:xfrm>
            <a:off x="212011" y="2708920"/>
            <a:ext cx="152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PV solar panels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47564" y="4953448"/>
            <a:ext cx="2022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Charging</a:t>
            </a:r>
            <a:r>
              <a:rPr lang="nb-NO" sz="1600" dirty="0" smtClean="0"/>
              <a:t> </a:t>
            </a:r>
            <a:r>
              <a:rPr lang="nb-NO" sz="1600" dirty="0" err="1" smtClean="0"/>
              <a:t>battery</a:t>
            </a:r>
            <a:r>
              <a:rPr lang="nb-NO" sz="1600" dirty="0" smtClean="0"/>
              <a:t> units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 rot="934405">
            <a:off x="5805687" y="3690115"/>
            <a:ext cx="2329911" cy="1048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5400" dirty="0" smtClean="0">
                <a:solidFill>
                  <a:schemeClr val="tx1"/>
                </a:solidFill>
              </a:rPr>
              <a:t>100kr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 rot="934405">
            <a:off x="2430738" y="5389923"/>
            <a:ext cx="2329911" cy="1048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5400" dirty="0" smtClean="0">
                <a:solidFill>
                  <a:schemeClr val="tx1"/>
                </a:solidFill>
              </a:rPr>
              <a:t>5kr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3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1"/>
          <a:stretch/>
        </p:blipFill>
        <p:spPr bwMode="auto">
          <a:xfrm>
            <a:off x="-33537" y="9691"/>
            <a:ext cx="9177537" cy="684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320480" cy="298375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trygvetm\Documents\01_Kumudzi Kuwale\10_Media and PR\Pictures\141125 - Kazimu\IMG_279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021" y="52334"/>
            <a:ext cx="4822082" cy="32147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57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Flowchart: Punched Tape 191"/>
          <p:cNvSpPr/>
          <p:nvPr/>
        </p:nvSpPr>
        <p:spPr>
          <a:xfrm>
            <a:off x="0" y="2852645"/>
            <a:ext cx="9144000" cy="5256875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lowchart: Punched Tape 190"/>
          <p:cNvSpPr/>
          <p:nvPr/>
        </p:nvSpPr>
        <p:spPr>
          <a:xfrm>
            <a:off x="0" y="989439"/>
            <a:ext cx="9144000" cy="3600691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639209" y="1582562"/>
            <a:ext cx="370327" cy="411510"/>
            <a:chOff x="5652120" y="406566"/>
            <a:chExt cx="370327" cy="411510"/>
          </a:xfrm>
        </p:grpSpPr>
        <p:sp>
          <p:nvSpPr>
            <p:cNvPr id="13" name="Rectangle 12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448893" y="1376807"/>
            <a:ext cx="370327" cy="411510"/>
            <a:chOff x="5652120" y="406566"/>
            <a:chExt cx="370327" cy="411510"/>
          </a:xfrm>
        </p:grpSpPr>
        <p:sp>
          <p:nvSpPr>
            <p:cNvPr id="17" name="Rectangle 16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42347" y="2510925"/>
            <a:ext cx="370327" cy="411510"/>
            <a:chOff x="5652120" y="406566"/>
            <a:chExt cx="370327" cy="411510"/>
          </a:xfrm>
        </p:grpSpPr>
        <p:sp>
          <p:nvSpPr>
            <p:cNvPr id="20" name="Rectangle 19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81320" y="2000518"/>
            <a:ext cx="370327" cy="411510"/>
            <a:chOff x="5652120" y="406566"/>
            <a:chExt cx="370327" cy="411510"/>
          </a:xfrm>
        </p:grpSpPr>
        <p:sp>
          <p:nvSpPr>
            <p:cNvPr id="23" name="Rectangle 22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66484" y="2716680"/>
            <a:ext cx="370327" cy="411510"/>
            <a:chOff x="5652120" y="406566"/>
            <a:chExt cx="370327" cy="411510"/>
          </a:xfrm>
        </p:grpSpPr>
        <p:sp>
          <p:nvSpPr>
            <p:cNvPr id="26" name="Rectangle 25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11687" y="2943026"/>
            <a:ext cx="370327" cy="411510"/>
            <a:chOff x="5652120" y="406566"/>
            <a:chExt cx="370327" cy="411510"/>
          </a:xfrm>
        </p:grpSpPr>
        <p:sp>
          <p:nvSpPr>
            <p:cNvPr id="29" name="Rectangle 28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78566" y="1862246"/>
            <a:ext cx="370327" cy="411510"/>
            <a:chOff x="5652120" y="406566"/>
            <a:chExt cx="370327" cy="411510"/>
          </a:xfrm>
        </p:grpSpPr>
        <p:sp>
          <p:nvSpPr>
            <p:cNvPr id="32" name="Rectangle 31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70540" y="1450736"/>
            <a:ext cx="370327" cy="411510"/>
            <a:chOff x="5652120" y="406566"/>
            <a:chExt cx="370327" cy="411510"/>
          </a:xfrm>
        </p:grpSpPr>
        <p:sp>
          <p:nvSpPr>
            <p:cNvPr id="35" name="Rectangle 34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7504" y="404664"/>
            <a:ext cx="4667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smtClean="0"/>
              <a:t>Hire-</a:t>
            </a:r>
            <a:r>
              <a:rPr lang="nb-NO" sz="3200" b="1" dirty="0" err="1" smtClean="0"/>
              <a:t>purchase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agreements</a:t>
            </a:r>
            <a:endParaRPr lang="en-US" sz="3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717225" y="404664"/>
            <a:ext cx="1327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err="1" smtClean="0"/>
              <a:t>Village</a:t>
            </a:r>
            <a:endParaRPr lang="en-US" sz="3200" b="1" dirty="0"/>
          </a:p>
        </p:txBody>
      </p:sp>
      <p:sp>
        <p:nvSpPr>
          <p:cNvPr id="95" name="Up Arrow Callout 94"/>
          <p:cNvSpPr/>
          <p:nvPr/>
        </p:nvSpPr>
        <p:spPr>
          <a:xfrm>
            <a:off x="5258964" y="3231005"/>
            <a:ext cx="3276364" cy="3078315"/>
          </a:xfrm>
          <a:prstGeom prst="upArrowCallout">
            <a:avLst>
              <a:gd name="adj1" fmla="val 13464"/>
              <a:gd name="adj2" fmla="val 14351"/>
              <a:gd name="adj3" fmla="val 13464"/>
              <a:gd name="adj4" fmla="val 732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7236296" y="5055405"/>
            <a:ext cx="66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Lights</a:t>
            </a:r>
            <a:endParaRPr lang="en-US" sz="1600" dirty="0"/>
          </a:p>
        </p:txBody>
      </p:sp>
      <p:grpSp>
        <p:nvGrpSpPr>
          <p:cNvPr id="124" name="Group 123"/>
          <p:cNvGrpSpPr/>
          <p:nvPr/>
        </p:nvGrpSpPr>
        <p:grpSpPr>
          <a:xfrm>
            <a:off x="5364088" y="4131567"/>
            <a:ext cx="1783930" cy="1982316"/>
            <a:chOff x="5652120" y="406566"/>
            <a:chExt cx="370327" cy="411510"/>
          </a:xfrm>
        </p:grpSpPr>
        <p:sp>
          <p:nvSpPr>
            <p:cNvPr id="125" name="Rectangle 124"/>
            <p:cNvSpPr/>
            <p:nvPr/>
          </p:nvSpPr>
          <p:spPr>
            <a:xfrm>
              <a:off x="5693267" y="591765"/>
              <a:ext cx="288032" cy="2263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Isosceles Triangle 125"/>
            <p:cNvSpPr/>
            <p:nvPr/>
          </p:nvSpPr>
          <p:spPr>
            <a:xfrm>
              <a:off x="5652120" y="406566"/>
              <a:ext cx="370327" cy="18516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400069" y="5105758"/>
            <a:ext cx="470839" cy="411474"/>
            <a:chOff x="4209072" y="3140968"/>
            <a:chExt cx="900624" cy="1008112"/>
          </a:xfrm>
        </p:grpSpPr>
        <p:sp>
          <p:nvSpPr>
            <p:cNvPr id="127" name="Oval 126"/>
            <p:cNvSpPr/>
            <p:nvPr/>
          </p:nvSpPr>
          <p:spPr>
            <a:xfrm>
              <a:off x="4551447" y="3501008"/>
              <a:ext cx="236577" cy="36004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608380" y="3140968"/>
              <a:ext cx="123421" cy="4005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4209072" y="3673878"/>
              <a:ext cx="399308" cy="475202"/>
              <a:chOff x="4209072" y="3681028"/>
              <a:chExt cx="399308" cy="475202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 flipH="1">
                <a:off x="4209072" y="3681028"/>
                <a:ext cx="290920" cy="3600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H="1">
                <a:off x="4289520" y="3854211"/>
                <a:ext cx="235821" cy="13937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>
                <a:off x="4551447" y="3922476"/>
                <a:ext cx="56933" cy="23375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 flipH="1">
              <a:off x="4742965" y="3673878"/>
              <a:ext cx="366731" cy="475202"/>
              <a:chOff x="4209072" y="3681028"/>
              <a:chExt cx="399308" cy="475202"/>
            </a:xfrm>
          </p:grpSpPr>
          <p:cxnSp>
            <p:nvCxnSpPr>
              <p:cNvPr id="147" name="Straight Connector 146"/>
              <p:cNvCxnSpPr/>
              <p:nvPr/>
            </p:nvCxnSpPr>
            <p:spPr>
              <a:xfrm flipH="1">
                <a:off x="4209072" y="3681028"/>
                <a:ext cx="290920" cy="3600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H="1">
                <a:off x="4289520" y="3854211"/>
                <a:ext cx="235821" cy="13937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H="1">
                <a:off x="4551447" y="3922476"/>
                <a:ext cx="56933" cy="23375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1" name="Group 150"/>
          <p:cNvGrpSpPr/>
          <p:nvPr/>
        </p:nvGrpSpPr>
        <p:grpSpPr>
          <a:xfrm>
            <a:off x="5733759" y="5105758"/>
            <a:ext cx="470839" cy="411474"/>
            <a:chOff x="4209072" y="3140968"/>
            <a:chExt cx="900624" cy="1008112"/>
          </a:xfrm>
        </p:grpSpPr>
        <p:sp>
          <p:nvSpPr>
            <p:cNvPr id="152" name="Oval 151"/>
            <p:cNvSpPr/>
            <p:nvPr/>
          </p:nvSpPr>
          <p:spPr>
            <a:xfrm>
              <a:off x="4551447" y="3501008"/>
              <a:ext cx="236577" cy="36004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608380" y="3140968"/>
              <a:ext cx="123421" cy="4005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4209072" y="3673878"/>
              <a:ext cx="399308" cy="475202"/>
              <a:chOff x="4209072" y="3681028"/>
              <a:chExt cx="399308" cy="475202"/>
            </a:xfrm>
          </p:grpSpPr>
          <p:cxnSp>
            <p:nvCxnSpPr>
              <p:cNvPr id="159" name="Straight Connector 158"/>
              <p:cNvCxnSpPr/>
              <p:nvPr/>
            </p:nvCxnSpPr>
            <p:spPr>
              <a:xfrm flipH="1">
                <a:off x="4209072" y="3681028"/>
                <a:ext cx="290920" cy="3600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H="1">
                <a:off x="4289520" y="3854211"/>
                <a:ext cx="235821" cy="13937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H="1">
                <a:off x="4551447" y="3922476"/>
                <a:ext cx="56933" cy="23375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 flipH="1">
              <a:off x="4742965" y="3673878"/>
              <a:ext cx="366731" cy="475202"/>
              <a:chOff x="4209072" y="3681028"/>
              <a:chExt cx="399308" cy="475202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 flipH="1">
                <a:off x="4209072" y="3681028"/>
                <a:ext cx="290920" cy="3600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H="1">
                <a:off x="4289520" y="3854211"/>
                <a:ext cx="235821" cy="13937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 flipH="1">
                <a:off x="4551447" y="3922476"/>
                <a:ext cx="56933" cy="233754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5" name="Straight Connector 164"/>
          <p:cNvCxnSpPr/>
          <p:nvPr/>
        </p:nvCxnSpPr>
        <p:spPr>
          <a:xfrm flipV="1">
            <a:off x="5657630" y="5067168"/>
            <a:ext cx="0" cy="6660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5657630" y="5067168"/>
            <a:ext cx="983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endCxn id="129" idx="0"/>
          </p:cNvCxnSpPr>
          <p:nvPr/>
        </p:nvCxnSpPr>
        <p:spPr>
          <a:xfrm>
            <a:off x="6641086" y="5067168"/>
            <a:ext cx="0" cy="38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endCxn id="153" idx="0"/>
          </p:cNvCxnSpPr>
          <p:nvPr/>
        </p:nvCxnSpPr>
        <p:spPr>
          <a:xfrm>
            <a:off x="5969179" y="5067168"/>
            <a:ext cx="5597" cy="38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5947730" y="5942218"/>
            <a:ext cx="3288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5628534" y="5733256"/>
            <a:ext cx="330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132590" y="5665146"/>
            <a:ext cx="185163" cy="35614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6173206" y="5707585"/>
            <a:ext cx="111611" cy="13563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TextBox 179"/>
          <p:cNvSpPr txBox="1"/>
          <p:nvPr/>
        </p:nvSpPr>
        <p:spPr>
          <a:xfrm>
            <a:off x="7236296" y="5441542"/>
            <a:ext cx="891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Phone </a:t>
            </a:r>
          </a:p>
          <a:p>
            <a:r>
              <a:rPr lang="nb-NO" sz="1600" dirty="0" err="1" smtClean="0"/>
              <a:t>charging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5562300" y="4328504"/>
            <a:ext cx="412476" cy="37872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endCxn id="96" idx="1"/>
          </p:cNvCxnSpPr>
          <p:nvPr/>
        </p:nvCxnSpPr>
        <p:spPr>
          <a:xfrm>
            <a:off x="5628534" y="4707227"/>
            <a:ext cx="0" cy="11700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983494" y="2412028"/>
            <a:ext cx="144016" cy="19147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6052744" y="1951670"/>
            <a:ext cx="144016" cy="19147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108874" y="1809039"/>
            <a:ext cx="144016" cy="19147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6735517" y="2901844"/>
            <a:ext cx="144016" cy="19147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735965" y="2473693"/>
            <a:ext cx="504056" cy="671172"/>
            <a:chOff x="971600" y="2901844"/>
            <a:chExt cx="504056" cy="671172"/>
          </a:xfrm>
        </p:grpSpPr>
        <p:sp>
          <p:nvSpPr>
            <p:cNvPr id="39" name="Oval 38"/>
            <p:cNvSpPr/>
            <p:nvPr/>
          </p:nvSpPr>
          <p:spPr>
            <a:xfrm>
              <a:off x="1115616" y="2901844"/>
              <a:ext cx="216024" cy="22638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223628" y="3128225"/>
              <a:ext cx="0" cy="226311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115616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223628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971600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223628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1403648" y="2381094"/>
            <a:ext cx="504056" cy="671172"/>
            <a:chOff x="971600" y="2901844"/>
            <a:chExt cx="504056" cy="671172"/>
          </a:xfrm>
        </p:grpSpPr>
        <p:sp>
          <p:nvSpPr>
            <p:cNvPr id="130" name="Oval 129"/>
            <p:cNvSpPr/>
            <p:nvPr/>
          </p:nvSpPr>
          <p:spPr>
            <a:xfrm>
              <a:off x="1115616" y="2901844"/>
              <a:ext cx="216024" cy="22638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Connector 133"/>
            <p:cNvCxnSpPr/>
            <p:nvPr/>
          </p:nvCxnSpPr>
          <p:spPr>
            <a:xfrm>
              <a:off x="1223628" y="3128225"/>
              <a:ext cx="0" cy="226311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1115616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1223628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 flipV="1">
              <a:off x="971600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1223628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>
            <a:off x="1959743" y="2607475"/>
            <a:ext cx="504056" cy="671172"/>
            <a:chOff x="971600" y="2901844"/>
            <a:chExt cx="504056" cy="671172"/>
          </a:xfrm>
        </p:grpSpPr>
        <p:sp>
          <p:nvSpPr>
            <p:cNvPr id="140" name="Oval 139"/>
            <p:cNvSpPr/>
            <p:nvPr/>
          </p:nvSpPr>
          <p:spPr>
            <a:xfrm>
              <a:off x="1115616" y="2901844"/>
              <a:ext cx="216024" cy="22638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1223628" y="3128225"/>
              <a:ext cx="0" cy="226311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H="1">
              <a:off x="1115616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1223628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H="1" flipV="1">
              <a:off x="971600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V="1">
              <a:off x="1223628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/>
          <p:cNvGrpSpPr/>
          <p:nvPr/>
        </p:nvGrpSpPr>
        <p:grpSpPr>
          <a:xfrm>
            <a:off x="1349642" y="2948668"/>
            <a:ext cx="504056" cy="671172"/>
            <a:chOff x="971600" y="2901844"/>
            <a:chExt cx="504056" cy="671172"/>
          </a:xfrm>
        </p:grpSpPr>
        <p:sp>
          <p:nvSpPr>
            <p:cNvPr id="167" name="Oval 166"/>
            <p:cNvSpPr/>
            <p:nvPr/>
          </p:nvSpPr>
          <p:spPr>
            <a:xfrm>
              <a:off x="1115616" y="2901844"/>
              <a:ext cx="216024" cy="22638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8" name="Straight Connector 167"/>
            <p:cNvCxnSpPr/>
            <p:nvPr/>
          </p:nvCxnSpPr>
          <p:spPr>
            <a:xfrm>
              <a:off x="1223628" y="3128225"/>
              <a:ext cx="0" cy="226311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>
              <a:off x="1115616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1223628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H="1" flipV="1">
              <a:off x="971600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1223628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/>
        </p:nvGrpSpPr>
        <p:grpSpPr>
          <a:xfrm>
            <a:off x="1052961" y="2997583"/>
            <a:ext cx="504056" cy="671172"/>
            <a:chOff x="971600" y="2901844"/>
            <a:chExt cx="504056" cy="671172"/>
          </a:xfrm>
        </p:grpSpPr>
        <p:sp>
          <p:nvSpPr>
            <p:cNvPr id="178" name="Oval 177"/>
            <p:cNvSpPr/>
            <p:nvPr/>
          </p:nvSpPr>
          <p:spPr>
            <a:xfrm>
              <a:off x="1115616" y="2901844"/>
              <a:ext cx="216024" cy="22638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1223628" y="3128225"/>
              <a:ext cx="0" cy="226311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>
              <a:off x="1115616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1223628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H="1" flipV="1">
              <a:off x="971600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V="1">
              <a:off x="1223628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3" name="TextBox 192"/>
          <p:cNvSpPr txBox="1"/>
          <p:nvPr/>
        </p:nvSpPr>
        <p:spPr>
          <a:xfrm>
            <a:off x="7209241" y="4189750"/>
            <a:ext cx="111280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600" dirty="0" smtClean="0"/>
              <a:t>Solar panel</a:t>
            </a:r>
            <a:endParaRPr lang="en-US" sz="1600" dirty="0"/>
          </a:p>
        </p:txBody>
      </p:sp>
      <p:sp>
        <p:nvSpPr>
          <p:cNvPr id="194" name="TextBox 193"/>
          <p:cNvSpPr txBox="1"/>
          <p:nvPr/>
        </p:nvSpPr>
        <p:spPr>
          <a:xfrm>
            <a:off x="7209241" y="4537950"/>
            <a:ext cx="79425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600" dirty="0" smtClean="0"/>
              <a:t>Battery</a:t>
            </a:r>
            <a:endParaRPr lang="en-US" sz="1600" dirty="0"/>
          </a:p>
        </p:txBody>
      </p:sp>
      <p:sp>
        <p:nvSpPr>
          <p:cNvPr id="195" name="TextBox 194"/>
          <p:cNvSpPr txBox="1"/>
          <p:nvPr/>
        </p:nvSpPr>
        <p:spPr>
          <a:xfrm>
            <a:off x="2771800" y="2676446"/>
            <a:ext cx="139999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Village</a:t>
            </a:r>
            <a:r>
              <a:rPr lang="nb-NO" sz="1600" dirty="0" smtClean="0"/>
              <a:t> </a:t>
            </a:r>
            <a:r>
              <a:rPr lang="nb-NO" sz="1600" dirty="0" err="1" smtClean="0"/>
              <a:t>energy</a:t>
            </a:r>
            <a:r>
              <a:rPr lang="nb-NO" sz="1600" dirty="0" smtClean="0"/>
              <a:t> </a:t>
            </a:r>
          </a:p>
          <a:p>
            <a:r>
              <a:rPr lang="nb-NO" sz="1600" dirty="0" err="1" smtClean="0"/>
              <a:t>committee</a:t>
            </a:r>
            <a:endParaRPr lang="en-US" sz="1600" dirty="0"/>
          </a:p>
        </p:txBody>
      </p:sp>
      <p:grpSp>
        <p:nvGrpSpPr>
          <p:cNvPr id="204" name="Group 203"/>
          <p:cNvGrpSpPr/>
          <p:nvPr/>
        </p:nvGrpSpPr>
        <p:grpSpPr>
          <a:xfrm>
            <a:off x="1403647" y="3906453"/>
            <a:ext cx="504056" cy="671172"/>
            <a:chOff x="971600" y="2901844"/>
            <a:chExt cx="504056" cy="671172"/>
          </a:xfrm>
        </p:grpSpPr>
        <p:sp>
          <p:nvSpPr>
            <p:cNvPr id="205" name="Oval 204"/>
            <p:cNvSpPr/>
            <p:nvPr/>
          </p:nvSpPr>
          <p:spPr>
            <a:xfrm>
              <a:off x="1115616" y="2901844"/>
              <a:ext cx="216024" cy="22638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6" name="Straight Connector 205"/>
            <p:cNvCxnSpPr/>
            <p:nvPr/>
          </p:nvCxnSpPr>
          <p:spPr>
            <a:xfrm>
              <a:off x="1223628" y="3128225"/>
              <a:ext cx="0" cy="226311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flipH="1">
              <a:off x="1115616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223628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flipH="1" flipV="1">
              <a:off x="971600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flipV="1">
              <a:off x="1223628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/>
        </p:nvGrpSpPr>
        <p:grpSpPr>
          <a:xfrm>
            <a:off x="1959742" y="4132834"/>
            <a:ext cx="504056" cy="671172"/>
            <a:chOff x="971600" y="2901844"/>
            <a:chExt cx="504056" cy="671172"/>
          </a:xfrm>
        </p:grpSpPr>
        <p:sp>
          <p:nvSpPr>
            <p:cNvPr id="212" name="Oval 211"/>
            <p:cNvSpPr/>
            <p:nvPr/>
          </p:nvSpPr>
          <p:spPr>
            <a:xfrm>
              <a:off x="1115616" y="2901844"/>
              <a:ext cx="216024" cy="22638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3" name="Straight Connector 212"/>
            <p:cNvCxnSpPr/>
            <p:nvPr/>
          </p:nvCxnSpPr>
          <p:spPr>
            <a:xfrm>
              <a:off x="1223628" y="3128225"/>
              <a:ext cx="0" cy="226311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1115616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1223628" y="3354536"/>
              <a:ext cx="108012" cy="21848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H="1" flipV="1">
              <a:off x="971600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1223628" y="3231005"/>
              <a:ext cx="252028" cy="10375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2" name="TextBox 231"/>
          <p:cNvSpPr txBox="1"/>
          <p:nvPr/>
        </p:nvSpPr>
        <p:spPr>
          <a:xfrm>
            <a:off x="2771799" y="4201805"/>
            <a:ext cx="150605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Technician</a:t>
            </a:r>
            <a:r>
              <a:rPr lang="nb-NO" sz="1600" dirty="0" smtClean="0"/>
              <a:t> </a:t>
            </a:r>
            <a:r>
              <a:rPr lang="nb-NO" sz="1600" dirty="0" err="1" smtClean="0"/>
              <a:t>crew</a:t>
            </a:r>
            <a:endParaRPr lang="en-US" sz="1600" dirty="0"/>
          </a:p>
        </p:txBody>
      </p:sp>
      <p:sp>
        <p:nvSpPr>
          <p:cNvPr id="233" name="Rectangle 232"/>
          <p:cNvSpPr/>
          <p:nvPr/>
        </p:nvSpPr>
        <p:spPr>
          <a:xfrm>
            <a:off x="1763687" y="5354533"/>
            <a:ext cx="412476" cy="37872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TextBox 233"/>
          <p:cNvSpPr txBox="1"/>
          <p:nvPr/>
        </p:nvSpPr>
        <p:spPr>
          <a:xfrm>
            <a:off x="2771800" y="5420972"/>
            <a:ext cx="195002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600" dirty="0" smtClean="0"/>
              <a:t>Solar panel &amp; </a:t>
            </a:r>
            <a:r>
              <a:rPr lang="nb-NO" sz="1600" dirty="0" err="1" smtClean="0"/>
              <a:t>battery</a:t>
            </a:r>
            <a:endParaRPr lang="en-US" sz="1600" dirty="0"/>
          </a:p>
        </p:txBody>
      </p:sp>
      <p:sp>
        <p:nvSpPr>
          <p:cNvPr id="235" name="Rectangle 234"/>
          <p:cNvSpPr/>
          <p:nvPr/>
        </p:nvSpPr>
        <p:spPr>
          <a:xfrm>
            <a:off x="1193523" y="5466389"/>
            <a:ext cx="330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 rot="934405">
            <a:off x="2514419" y="1261213"/>
            <a:ext cx="2329911" cy="1048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5400" dirty="0" smtClean="0">
                <a:solidFill>
                  <a:schemeClr val="tx1"/>
                </a:solidFill>
              </a:rPr>
              <a:t>100kr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 rot="934405">
            <a:off x="5463751" y="1243933"/>
            <a:ext cx="2652415" cy="1048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5400" dirty="0" smtClean="0">
                <a:solidFill>
                  <a:schemeClr val="tx1"/>
                </a:solidFill>
              </a:rPr>
              <a:t>24x40kr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8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355" y="-14266"/>
            <a:ext cx="9618356" cy="687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0"/>
          <a:stretch/>
        </p:blipFill>
        <p:spPr bwMode="auto">
          <a:xfrm>
            <a:off x="4572000" y="3573016"/>
            <a:ext cx="3943684" cy="282634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" y="3689666"/>
            <a:ext cx="4156237" cy="259304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9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arn2-1.xx.fbcdn.net/hphotos-xpa1/v/t1.0-9/10301584_630356347042212_560357869050948268_n.jpg?oh=d177564b817d50ec04a7252a5c56218b&amp;oe=56660C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657" y="853959"/>
            <a:ext cx="4723284" cy="31511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-arn2-1.xx.fbcdn.net/hphotos-xtf1/v/t1.0-9/10299948_630356287042218_6475469452963743231_n.jpg?oh=64993253f9d01ef60695bbffa9749d6a&amp;oe=566049F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1" y="3168369"/>
            <a:ext cx="4723284" cy="31511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content-arn2-1.xx.fbcdn.net/hphotos-xfp1/v/t1.0-9/10314729_630356297042217_3040124578542471317_n.jpg?oh=78e452011418b912d5ac731d520d468a&amp;oe=566BBF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4723284" cy="31511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content-arn2-1.xx.fbcdn.net/hphotos-xfa1/v/t1.0-9/10153193_630356313708882_8977153494885197914_n.jpg?oh=2fd1da49982b48c5fd3127b1d169a3ea&amp;oe=566D17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2" y="12643"/>
            <a:ext cx="4723284" cy="31511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94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>
                <a:solidFill>
                  <a:srgbClr val="FFFF00"/>
                </a:solidFill>
              </a:rPr>
              <a:t>Conclusions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 err="1" smtClean="0">
                <a:solidFill>
                  <a:srgbClr val="FFFF00"/>
                </a:solidFill>
              </a:rPr>
              <a:t>What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works</a:t>
            </a:r>
            <a:r>
              <a:rPr lang="nb-NO" dirty="0" smtClean="0">
                <a:solidFill>
                  <a:srgbClr val="FFFF00"/>
                </a:solidFill>
              </a:rPr>
              <a:t>?</a:t>
            </a:r>
          </a:p>
          <a:p>
            <a:r>
              <a:rPr lang="nb-NO" dirty="0" smtClean="0">
                <a:solidFill>
                  <a:srgbClr val="FFFF00"/>
                </a:solidFill>
              </a:rPr>
              <a:t>Solar </a:t>
            </a:r>
            <a:r>
              <a:rPr lang="nb-NO" dirty="0" err="1" smtClean="0">
                <a:solidFill>
                  <a:srgbClr val="FFFF00"/>
                </a:solidFill>
              </a:rPr>
              <a:t>cells</a:t>
            </a:r>
            <a:r>
              <a:rPr lang="nb-NO" dirty="0" smtClean="0">
                <a:solidFill>
                  <a:srgbClr val="FFFF00"/>
                </a:solidFill>
              </a:rPr>
              <a:t>/</a:t>
            </a:r>
            <a:r>
              <a:rPr lang="nb-NO" dirty="0" err="1" smtClean="0">
                <a:solidFill>
                  <a:srgbClr val="FFFF00"/>
                </a:solidFill>
              </a:rPr>
              <a:t>battery</a:t>
            </a:r>
            <a:r>
              <a:rPr lang="nb-NO" dirty="0" smtClean="0">
                <a:solidFill>
                  <a:srgbClr val="FFFF00"/>
                </a:solidFill>
              </a:rPr>
              <a:t>/LED/mobile </a:t>
            </a:r>
            <a:r>
              <a:rPr lang="nb-NO" dirty="0" err="1" smtClean="0">
                <a:solidFill>
                  <a:srgbClr val="FFFF00"/>
                </a:solidFill>
              </a:rPr>
              <a:t>phone</a:t>
            </a:r>
            <a:endParaRPr lang="nb-NO" dirty="0" smtClean="0">
              <a:solidFill>
                <a:srgbClr val="FFFF00"/>
              </a:solidFill>
            </a:endParaRPr>
          </a:p>
          <a:p>
            <a:r>
              <a:rPr lang="nb-NO" dirty="0" smtClean="0">
                <a:solidFill>
                  <a:srgbClr val="FFFF00"/>
                </a:solidFill>
              </a:rPr>
              <a:t>Small </a:t>
            </a:r>
            <a:r>
              <a:rPr lang="nb-NO" dirty="0" err="1" smtClean="0">
                <a:solidFill>
                  <a:srgbClr val="FFFF00"/>
                </a:solidFill>
              </a:rPr>
              <a:t>better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than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big</a:t>
            </a:r>
            <a:endParaRPr lang="nb-NO" dirty="0" smtClean="0">
              <a:solidFill>
                <a:srgbClr val="FFFF00"/>
              </a:solidFill>
            </a:endParaRPr>
          </a:p>
          <a:p>
            <a:r>
              <a:rPr lang="nb-NO" dirty="0" err="1" smtClean="0">
                <a:solidFill>
                  <a:srgbClr val="FFFF00"/>
                </a:solidFill>
              </a:rPr>
              <a:t>Local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maintenance</a:t>
            </a:r>
            <a:r>
              <a:rPr lang="nb-NO" dirty="0">
                <a:solidFill>
                  <a:srgbClr val="FFFF00"/>
                </a:solidFill>
              </a:rPr>
              <a:t> </a:t>
            </a:r>
            <a:r>
              <a:rPr lang="nb-NO" dirty="0" smtClean="0">
                <a:solidFill>
                  <a:srgbClr val="FFFF00"/>
                </a:solidFill>
              </a:rPr>
              <a:t>and </a:t>
            </a:r>
            <a:r>
              <a:rPr lang="nb-NO" dirty="0" err="1" smtClean="0">
                <a:solidFill>
                  <a:srgbClr val="FFFF00"/>
                </a:solidFill>
              </a:rPr>
              <a:t>assembly</a:t>
            </a:r>
            <a:endParaRPr lang="nb-NO" dirty="0" smtClean="0">
              <a:solidFill>
                <a:srgbClr val="FFFF00"/>
              </a:solidFill>
            </a:endParaRPr>
          </a:p>
          <a:p>
            <a:endParaRPr lang="nb-NO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nb-NO" dirty="0" err="1" smtClean="0">
                <a:solidFill>
                  <a:srgbClr val="FFFF00"/>
                </a:solidFill>
              </a:rPr>
              <a:t>What</a:t>
            </a:r>
            <a:r>
              <a:rPr lang="nb-NO" dirty="0" smtClean="0">
                <a:solidFill>
                  <a:srgbClr val="FFFF00"/>
                </a:solidFill>
              </a:rPr>
              <a:t> is </a:t>
            </a:r>
            <a:r>
              <a:rPr lang="nb-NO" dirty="0" err="1" smtClean="0">
                <a:solidFill>
                  <a:srgbClr val="FFFF00"/>
                </a:solidFill>
              </a:rPr>
              <a:t>needed</a:t>
            </a:r>
            <a:r>
              <a:rPr lang="nb-NO" dirty="0" smtClean="0">
                <a:solidFill>
                  <a:srgbClr val="FFFF00"/>
                </a:solidFill>
              </a:rPr>
              <a:t>?</a:t>
            </a:r>
          </a:p>
          <a:p>
            <a:r>
              <a:rPr lang="nb-NO" dirty="0" smtClean="0">
                <a:solidFill>
                  <a:srgbClr val="FFFF00"/>
                </a:solidFill>
              </a:rPr>
              <a:t>A </a:t>
            </a:r>
            <a:r>
              <a:rPr lang="nb-NO" dirty="0" err="1" smtClean="0">
                <a:solidFill>
                  <a:srgbClr val="FFFF00"/>
                </a:solidFill>
              </a:rPr>
              <a:t>commercial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approach</a:t>
            </a:r>
            <a:endParaRPr lang="nb-NO" dirty="0" smtClean="0">
              <a:solidFill>
                <a:srgbClr val="FFFF00"/>
              </a:solidFill>
            </a:endParaRPr>
          </a:p>
          <a:p>
            <a:r>
              <a:rPr lang="nb-NO" dirty="0" err="1" smtClean="0">
                <a:solidFill>
                  <a:srgbClr val="FFFF00"/>
                </a:solidFill>
              </a:rPr>
              <a:t>Financing</a:t>
            </a:r>
            <a:r>
              <a:rPr lang="nb-NO" dirty="0" smtClean="0">
                <a:solidFill>
                  <a:srgbClr val="FFFF00"/>
                </a:solidFill>
              </a:rPr>
              <a:t>/</a:t>
            </a:r>
            <a:r>
              <a:rPr lang="nb-NO" dirty="0" err="1" smtClean="0">
                <a:solidFill>
                  <a:srgbClr val="FFFF00"/>
                </a:solidFill>
              </a:rPr>
              <a:t>credit</a:t>
            </a:r>
            <a:r>
              <a:rPr lang="nb-NO" dirty="0" smtClean="0">
                <a:solidFill>
                  <a:srgbClr val="FFFF00"/>
                </a:solidFill>
              </a:rPr>
              <a:t>/</a:t>
            </a:r>
            <a:r>
              <a:rPr lang="nb-NO" dirty="0" err="1" smtClean="0">
                <a:solidFill>
                  <a:srgbClr val="FFFF00"/>
                </a:solidFill>
              </a:rPr>
              <a:t>loans</a:t>
            </a:r>
            <a:endParaRPr lang="nb-NO" dirty="0" smtClean="0">
              <a:solidFill>
                <a:srgbClr val="FFFF00"/>
              </a:solidFill>
            </a:endParaRPr>
          </a:p>
          <a:p>
            <a:r>
              <a:rPr lang="nb-NO" dirty="0" err="1" smtClean="0">
                <a:solidFill>
                  <a:srgbClr val="FFFF00"/>
                </a:solidFill>
              </a:rPr>
              <a:t>Local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involvement</a:t>
            </a:r>
            <a:r>
              <a:rPr lang="nb-NO" dirty="0" smtClean="0">
                <a:solidFill>
                  <a:srgbClr val="FFFF00"/>
                </a:solidFill>
              </a:rPr>
              <a:t> and </a:t>
            </a:r>
            <a:r>
              <a:rPr lang="nb-NO" dirty="0" err="1" smtClean="0">
                <a:solidFill>
                  <a:srgbClr val="FFFF00"/>
                </a:solidFill>
              </a:rPr>
              <a:t>compentece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building</a:t>
            </a:r>
            <a:endParaRPr lang="nb-NO" dirty="0" smtClean="0">
              <a:solidFill>
                <a:srgbClr val="FFFF00"/>
              </a:solidFill>
            </a:endParaRPr>
          </a:p>
          <a:p>
            <a:endParaRPr lang="nb-NO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2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-arn2-1.xx.fbcdn.net/hphotos-xpf1/v/t1.0-9/11010982_10152835163968985_1355057818647745650_n.jpg?oh=365c67b9b3934ab2f7830cc5eb0957c5&amp;oe=56AAA59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5" b="73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355976" y="698892"/>
            <a:ext cx="4710873" cy="5178379"/>
          </a:xfrm>
          <a:prstGeom prst="wedgeRoundRectCallout">
            <a:avLst>
              <a:gd name="adj1" fmla="val -68907"/>
              <a:gd name="adj2" fmla="val -35479"/>
              <a:gd name="adj3" fmla="val 16667"/>
            </a:avLst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i="1" dirty="0" smtClean="0">
                <a:solidFill>
                  <a:schemeClr val="tx1"/>
                </a:solidFill>
              </a:rPr>
              <a:t>“I </a:t>
            </a:r>
            <a:r>
              <a:rPr lang="en-US" sz="2400" b="1" i="1" dirty="0">
                <a:solidFill>
                  <a:schemeClr val="tx1"/>
                </a:solidFill>
              </a:rPr>
              <a:t>must say that I am worried </a:t>
            </a:r>
            <a:r>
              <a:rPr lang="en-US" sz="2400" b="1" i="1" dirty="0" smtClean="0">
                <a:solidFill>
                  <a:schemeClr val="tx1"/>
                </a:solidFill>
              </a:rPr>
              <a:t>that the Malawian </a:t>
            </a:r>
            <a:r>
              <a:rPr lang="en-US" sz="2400" b="1" i="1" dirty="0">
                <a:solidFill>
                  <a:schemeClr val="tx1"/>
                </a:solidFill>
              </a:rPr>
              <a:t>government will not be able to meet the challenges of rising energy demands and rapid </a:t>
            </a:r>
            <a:r>
              <a:rPr lang="en-US" sz="2400" b="1" i="1" dirty="0" smtClean="0">
                <a:solidFill>
                  <a:schemeClr val="tx1"/>
                </a:solidFill>
              </a:rPr>
              <a:t>population </a:t>
            </a:r>
            <a:r>
              <a:rPr lang="en-US" sz="2400" b="1" i="1" dirty="0">
                <a:solidFill>
                  <a:schemeClr val="tx1"/>
                </a:solidFill>
              </a:rPr>
              <a:t>growth. It is in the hands of donors and private businesses like us to make a difference.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endParaRPr lang="en-US" sz="2400" b="1" i="1" dirty="0">
              <a:solidFill>
                <a:schemeClr val="tx1"/>
              </a:solidFill>
            </a:endParaRPr>
          </a:p>
          <a:p>
            <a:r>
              <a:rPr lang="en-US" sz="2800" b="1" i="1" dirty="0" smtClean="0">
                <a:solidFill>
                  <a:schemeClr val="tx1"/>
                </a:solidFill>
              </a:rPr>
              <a:t>Our</a:t>
            </a:r>
            <a:r>
              <a:rPr lang="en-US" sz="2800" b="1" i="1" dirty="0">
                <a:solidFill>
                  <a:schemeClr val="tx1"/>
                </a:solidFill>
              </a:rPr>
              <a:t> </a:t>
            </a:r>
            <a:r>
              <a:rPr lang="en-US" sz="2800" b="1" i="1" dirty="0" smtClean="0">
                <a:solidFill>
                  <a:schemeClr val="tx1"/>
                </a:solidFill>
              </a:rPr>
              <a:t>work </a:t>
            </a:r>
            <a:r>
              <a:rPr lang="en-US" sz="2800" b="1" i="1" dirty="0">
                <a:solidFill>
                  <a:schemeClr val="tx1"/>
                </a:solidFill>
              </a:rPr>
              <a:t>is really needed</a:t>
            </a:r>
            <a:r>
              <a:rPr lang="en-US" sz="2800" b="1" i="1" dirty="0" smtClean="0">
                <a:solidFill>
                  <a:schemeClr val="tx1"/>
                </a:solidFill>
              </a:rPr>
              <a:t>.”</a:t>
            </a:r>
          </a:p>
          <a:p>
            <a:endParaRPr lang="nb-NO" sz="2400" b="1" dirty="0" smtClean="0">
              <a:solidFill>
                <a:schemeClr val="tx1"/>
              </a:solidFill>
            </a:endParaRPr>
          </a:p>
          <a:p>
            <a:r>
              <a:rPr lang="nb-NO" sz="2400" b="1" dirty="0" smtClean="0">
                <a:solidFill>
                  <a:schemeClr val="tx1"/>
                </a:solidFill>
              </a:rPr>
              <a:t>9/9-15 Andreas Dam </a:t>
            </a:r>
            <a:r>
              <a:rPr lang="nb-NO" sz="2400" b="1" dirty="0" err="1" smtClean="0">
                <a:solidFill>
                  <a:schemeClr val="tx1"/>
                </a:solidFill>
              </a:rPr>
              <a:t>Lukowski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xx.fbcdn.net/hphotos-xtf1/v/t1.0-9/1928287_9732676153_7213_n.jpg?oh=b714f146012a3e0cd2a54aef1a455603&amp;oe=5606B5C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5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55" y="0"/>
            <a:ext cx="5338936" cy="1143000"/>
          </a:xfrm>
          <a:solidFill>
            <a:schemeClr val="bg2">
              <a:alpha val="49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nb-NO" dirty="0" smtClean="0"/>
              <a:t>Trygve Mongstad</a:t>
            </a: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1619672" y="1634997"/>
            <a:ext cx="1872208" cy="1001915"/>
          </a:xfrm>
          <a:prstGeom prst="wedgeRoundRectCallout">
            <a:avLst>
              <a:gd name="adj1" fmla="val 60124"/>
              <a:gd name="adj2" fmla="val -7287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 smtClean="0">
                <a:solidFill>
                  <a:schemeClr val="tx1"/>
                </a:solidFill>
              </a:rPr>
              <a:t>32 y o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51520" y="2852936"/>
            <a:ext cx="2808312" cy="1581078"/>
          </a:xfrm>
          <a:prstGeom prst="wedgeRoundRectCallout">
            <a:avLst>
              <a:gd name="adj1" fmla="val 76966"/>
              <a:gd name="adj2" fmla="val -71035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 err="1" smtClean="0">
                <a:solidFill>
                  <a:schemeClr val="tx1"/>
                </a:solidFill>
              </a:rPr>
              <a:t>MSc</a:t>
            </a:r>
            <a:r>
              <a:rPr lang="nb-NO" sz="2800" dirty="0" smtClean="0">
                <a:solidFill>
                  <a:schemeClr val="tx1"/>
                </a:solidFill>
              </a:rPr>
              <a:t>/</a:t>
            </a:r>
            <a:r>
              <a:rPr lang="nb-NO" sz="2800" dirty="0" err="1" smtClean="0">
                <a:solidFill>
                  <a:schemeClr val="tx1"/>
                </a:solidFill>
              </a:rPr>
              <a:t>PhD</a:t>
            </a:r>
            <a:r>
              <a:rPr lang="nb-NO" sz="2800" dirty="0" smtClean="0">
                <a:solidFill>
                  <a:schemeClr val="tx1"/>
                </a:solidFill>
              </a:rPr>
              <a:t> in </a:t>
            </a:r>
            <a:r>
              <a:rPr lang="nb-NO" sz="2800" dirty="0" err="1" smtClean="0">
                <a:solidFill>
                  <a:schemeClr val="tx1"/>
                </a:solidFill>
              </a:rPr>
              <a:t>Physics</a:t>
            </a:r>
            <a:r>
              <a:rPr lang="nb-NO" sz="2800" dirty="0" smtClean="0">
                <a:solidFill>
                  <a:schemeClr val="tx1"/>
                </a:solidFill>
              </a:rPr>
              <a:t>, NTNU/UiO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528" y="4913784"/>
            <a:ext cx="3456384" cy="1944216"/>
            <a:chOff x="323528" y="4913784"/>
            <a:chExt cx="3456384" cy="1944216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323528" y="4913784"/>
              <a:ext cx="3456384" cy="1944216"/>
            </a:xfrm>
            <a:prstGeom prst="wedgeRoundRectCallout">
              <a:avLst>
                <a:gd name="adj1" fmla="val 62300"/>
                <a:gd name="adj2" fmla="val -133474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nb-NO" sz="2400" dirty="0" smtClean="0">
                  <a:solidFill>
                    <a:schemeClr val="tx1"/>
                  </a:solidFill>
                </a:rPr>
                <a:t>Research scientist at </a:t>
              </a:r>
              <a:r>
                <a:rPr lang="nb-NO" sz="2400" dirty="0" err="1" smtClean="0">
                  <a:solidFill>
                    <a:schemeClr val="tx1"/>
                  </a:solidFill>
                </a:rPr>
                <a:t>Institute</a:t>
              </a:r>
              <a:r>
                <a:rPr lang="nb-NO" sz="2400" dirty="0" smtClean="0">
                  <a:solidFill>
                    <a:schemeClr val="tx1"/>
                  </a:solidFill>
                </a:rPr>
                <a:t> for Energy Technology</a:t>
              </a:r>
            </a:p>
            <a:p>
              <a:pPr algn="r"/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1027" name="Picture 3" descr="C:\Users\trygvetm\Documents\1_ADM\Logo mal etc\ifelogo_rgb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292" y="5935935"/>
              <a:ext cx="1068388" cy="733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ounded Rectangular Callout 11"/>
          <p:cNvSpPr/>
          <p:nvPr/>
        </p:nvSpPr>
        <p:spPr>
          <a:xfrm>
            <a:off x="6012160" y="3506992"/>
            <a:ext cx="2808312" cy="1149030"/>
          </a:xfrm>
          <a:prstGeom prst="wedgeRoundRectCallout">
            <a:avLst>
              <a:gd name="adj1" fmla="val -82468"/>
              <a:gd name="adj2" fmla="val -112197"/>
              <a:gd name="adj3" fmla="val 16667"/>
            </a:avLst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 err="1" smtClean="0">
                <a:solidFill>
                  <a:schemeClr val="tx1"/>
                </a:solidFill>
              </a:rPr>
              <a:t>Favourite</a:t>
            </a:r>
            <a:r>
              <a:rPr lang="nb-NO" sz="2800" dirty="0" smtClean="0">
                <a:solidFill>
                  <a:schemeClr val="tx1"/>
                </a:solidFill>
              </a:rPr>
              <a:t> </a:t>
            </a:r>
            <a:r>
              <a:rPr lang="nb-NO" sz="2800" dirty="0" err="1" smtClean="0">
                <a:solidFill>
                  <a:schemeClr val="tx1"/>
                </a:solidFill>
              </a:rPr>
              <a:t>colour</a:t>
            </a:r>
            <a:r>
              <a:rPr lang="nb-NO" sz="2800" dirty="0" smtClean="0">
                <a:solidFill>
                  <a:schemeClr val="tx1"/>
                </a:solidFill>
              </a:rPr>
              <a:t>: Green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3954358" y="5143847"/>
            <a:ext cx="3816424" cy="1555243"/>
          </a:xfrm>
          <a:prstGeom prst="wedgeRoundRectCallout">
            <a:avLst>
              <a:gd name="adj1" fmla="val -33861"/>
              <a:gd name="adj2" fmla="val -166025"/>
              <a:gd name="adj3" fmla="val 16667"/>
            </a:avLst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 err="1" smtClean="0">
                <a:solidFill>
                  <a:schemeClr val="tx1"/>
                </a:solidFill>
              </a:rPr>
              <a:t>Studying</a:t>
            </a:r>
            <a:r>
              <a:rPr lang="nb-NO" sz="2800" dirty="0" smtClean="0">
                <a:solidFill>
                  <a:schemeClr val="tx1"/>
                </a:solidFill>
              </a:rPr>
              <a:t> materials for </a:t>
            </a:r>
            <a:r>
              <a:rPr lang="nb-NO" sz="2800" dirty="0" err="1" smtClean="0">
                <a:solidFill>
                  <a:schemeClr val="tx1"/>
                </a:solidFill>
              </a:rPr>
              <a:t>energy</a:t>
            </a:r>
            <a:r>
              <a:rPr lang="nb-NO" sz="2800" dirty="0" smtClean="0">
                <a:solidFill>
                  <a:schemeClr val="tx1"/>
                </a:solidFill>
              </a:rPr>
              <a:t> and solar </a:t>
            </a:r>
            <a:r>
              <a:rPr lang="nb-NO" sz="2800" dirty="0" err="1" smtClean="0">
                <a:solidFill>
                  <a:schemeClr val="tx1"/>
                </a:solidFill>
              </a:rPr>
              <a:t>cells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5675213" y="548680"/>
            <a:ext cx="3391636" cy="2160240"/>
          </a:xfrm>
          <a:prstGeom prst="wedgeRoundRectCallout">
            <a:avLst>
              <a:gd name="adj1" fmla="val -68655"/>
              <a:gd name="adj2" fmla="val 25927"/>
              <a:gd name="adj3" fmla="val 16667"/>
            </a:avLst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sz="2400" b="1" dirty="0" smtClean="0">
                <a:solidFill>
                  <a:schemeClr val="tx1"/>
                </a:solidFill>
              </a:rPr>
              <a:t>Status </a:t>
            </a:r>
            <a:r>
              <a:rPr lang="nb-NO" sz="2400" b="1" dirty="0" err="1" smtClean="0">
                <a:solidFill>
                  <a:schemeClr val="tx1"/>
                </a:solidFill>
              </a:rPr>
              <a:t>autumn</a:t>
            </a:r>
            <a:r>
              <a:rPr lang="nb-NO" sz="2400" b="1" dirty="0" smtClean="0">
                <a:solidFill>
                  <a:schemeClr val="tx1"/>
                </a:solidFill>
              </a:rPr>
              <a:t> 2013: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err="1" smtClean="0">
                <a:solidFill>
                  <a:schemeClr val="tx1"/>
                </a:solidFill>
              </a:rPr>
              <a:t>Temporary</a:t>
            </a:r>
            <a:r>
              <a:rPr lang="nb-NO" sz="2400" dirty="0" smtClean="0">
                <a:solidFill>
                  <a:schemeClr val="tx1"/>
                </a:solidFill>
              </a:rPr>
              <a:t> </a:t>
            </a:r>
            <a:r>
              <a:rPr lang="nb-NO" sz="2400" dirty="0" err="1" smtClean="0">
                <a:solidFill>
                  <a:schemeClr val="tx1"/>
                </a:solidFill>
              </a:rPr>
              <a:t>job</a:t>
            </a:r>
            <a:endParaRPr lang="nb-NO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err="1" smtClean="0">
                <a:solidFill>
                  <a:schemeClr val="tx1"/>
                </a:solidFill>
              </a:rPr>
              <a:t>Wanted</a:t>
            </a:r>
            <a:r>
              <a:rPr lang="nb-NO" sz="2400" dirty="0" smtClean="0">
                <a:solidFill>
                  <a:schemeClr val="tx1"/>
                </a:solidFill>
              </a:rPr>
              <a:t> more </a:t>
            </a:r>
            <a:r>
              <a:rPr lang="nb-NO" sz="2400" dirty="0" err="1" smtClean="0">
                <a:solidFill>
                  <a:schemeClr val="tx1"/>
                </a:solidFill>
              </a:rPr>
              <a:t>international</a:t>
            </a:r>
            <a:r>
              <a:rPr lang="nb-NO" sz="2400" dirty="0" smtClean="0">
                <a:solidFill>
                  <a:schemeClr val="tx1"/>
                </a:solidFill>
              </a:rPr>
              <a:t> </a:t>
            </a:r>
            <a:r>
              <a:rPr lang="nb-NO" sz="2400" dirty="0" err="1" smtClean="0">
                <a:solidFill>
                  <a:schemeClr val="tx1"/>
                </a:solidFill>
              </a:rPr>
              <a:t>exp</a:t>
            </a:r>
            <a:endParaRPr lang="nb-NO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 err="1" smtClean="0">
                <a:solidFill>
                  <a:schemeClr val="tx1"/>
                </a:solidFill>
              </a:rPr>
              <a:t>Wanted</a:t>
            </a:r>
            <a:r>
              <a:rPr lang="nb-NO" sz="2400" dirty="0" smtClean="0">
                <a:solidFill>
                  <a:schemeClr val="tx1"/>
                </a:solidFill>
              </a:rPr>
              <a:t> «real </a:t>
            </a:r>
            <a:r>
              <a:rPr lang="nb-NO" sz="2400" dirty="0" err="1" smtClean="0">
                <a:solidFill>
                  <a:schemeClr val="tx1"/>
                </a:solidFill>
              </a:rPr>
              <a:t>world</a:t>
            </a:r>
            <a:r>
              <a:rPr lang="nb-NO" sz="2400" dirty="0" smtClean="0">
                <a:solidFill>
                  <a:schemeClr val="tx1"/>
                </a:solidFill>
              </a:rPr>
              <a:t>»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58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8"/>
    </mc:Choice>
    <mc:Fallback xmlns="">
      <p:transition spd="slow" advTm="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fbcdn-sphotos-e-a.akamaihd.net/hphotos-ak-prn2/v/t1.0-9/546878_407963615924966_549446128_n.jpg?oh=a1a811a8af5097e416ca5e05a74139f6&amp;oe=560CEBE6&amp;__gda__=1442447272_f92a368fae5ae53250114453861788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80" y="4163667"/>
            <a:ext cx="2707651" cy="152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86401" cy="1143000"/>
          </a:xfrm>
        </p:spPr>
        <p:txBody>
          <a:bodyPr/>
          <a:lstStyle/>
          <a:p>
            <a:r>
              <a:rPr lang="nb-NO" dirty="0" err="1" smtClean="0"/>
              <a:t>Thanks</a:t>
            </a:r>
            <a:r>
              <a:rPr lang="nb-NO" dirty="0" smtClean="0"/>
              <a:t> to</a:t>
            </a:r>
            <a:endParaRPr lang="en-US" dirty="0"/>
          </a:p>
        </p:txBody>
      </p:sp>
      <p:pic>
        <p:nvPicPr>
          <p:cNvPr id="3074" name="Picture 2" descr="https://scontent-mxp1-1.xx.fbcdn.net/hphotos-xpf1/v/t1.0-9/10993407_10155256562180486_7339133479299026911_n.jpg?oh=53a8c4a156b23eae6cdd296c99f89346&amp;oe=56053FC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85" y="317647"/>
            <a:ext cx="3600399" cy="3600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1361"/>
            <a:ext cx="1087289" cy="113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nkkyo.com/onewebstatic/87f51dca17-NYO%20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91656"/>
            <a:ext cx="1911846" cy="119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rygvetm\Documents\01_Kumudzi Kuwale\10_Media and PR\Pictures\150204 - Staff photo\IMG_29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316" y="3908424"/>
            <a:ext cx="4610131" cy="30837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ortal ho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4" y="5563816"/>
            <a:ext cx="8667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21667" y="5572895"/>
            <a:ext cx="1297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Royal </a:t>
            </a:r>
            <a:r>
              <a:rPr lang="nb-NO" dirty="0" err="1" smtClean="0"/>
              <a:t>Norw</a:t>
            </a:r>
            <a:r>
              <a:rPr lang="nb-NO" dirty="0"/>
              <a:t>.</a:t>
            </a:r>
            <a:endParaRPr lang="nb-NO" dirty="0" smtClean="0"/>
          </a:p>
          <a:p>
            <a:r>
              <a:rPr lang="nb-NO" dirty="0" err="1" smtClean="0"/>
              <a:t>Embassy</a:t>
            </a:r>
            <a:endParaRPr lang="nb-NO" dirty="0" smtClean="0"/>
          </a:p>
          <a:p>
            <a:r>
              <a:rPr lang="nb-NO" dirty="0" smtClean="0"/>
              <a:t>Malawi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77" y="3017417"/>
            <a:ext cx="1191497" cy="11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45954" y="3020105"/>
            <a:ext cx="9916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/>
              <a:t>Flora </a:t>
            </a:r>
          </a:p>
          <a:p>
            <a:r>
              <a:rPr lang="nb-NO" sz="2800" dirty="0" smtClean="0"/>
              <a:t>VGS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43808" y="2881194"/>
            <a:ext cx="185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 smtClean="0"/>
              <a:t>Nkhotakota </a:t>
            </a:r>
            <a:r>
              <a:rPr lang="nb-NO" dirty="0" err="1" smtClean="0"/>
              <a:t>Youth</a:t>
            </a:r>
            <a:endParaRPr lang="nb-NO" dirty="0" smtClean="0"/>
          </a:p>
          <a:p>
            <a:pPr algn="ctr"/>
            <a:r>
              <a:rPr lang="nb-NO" dirty="0" err="1" smtClean="0"/>
              <a:t>Organisation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"/>
    </mc:Choice>
    <mc:Fallback xmlns="">
      <p:transition spd="slow" advTm="1942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content.xx.fbcdn.net/hphotos-xap1/t31.0-8/10958982_766979683379877_835965327712621693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r="8068" b="34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827584" y="5085184"/>
            <a:ext cx="7056784" cy="1224137"/>
          </a:xfrm>
          <a:prstGeom prst="wedgeRoundRectCallout">
            <a:avLst>
              <a:gd name="adj1" fmla="val -50113"/>
              <a:gd name="adj2" fmla="val -21465"/>
              <a:gd name="adj3" fmla="val 16667"/>
            </a:avLst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b-NO" sz="3200" b="1" i="1" dirty="0" smtClean="0">
                <a:solidFill>
                  <a:schemeClr val="tx1"/>
                </a:solidFill>
              </a:rPr>
              <a:t>Be </a:t>
            </a:r>
            <a:r>
              <a:rPr lang="nb-NO" sz="3200" b="1" i="1" dirty="0" err="1" smtClean="0">
                <a:solidFill>
                  <a:schemeClr val="tx1"/>
                </a:solidFill>
              </a:rPr>
              <a:t>the</a:t>
            </a:r>
            <a:r>
              <a:rPr lang="nb-NO" sz="3200" b="1" i="1" dirty="0" smtClean="0">
                <a:solidFill>
                  <a:schemeClr val="tx1"/>
                </a:solidFill>
              </a:rPr>
              <a:t> </a:t>
            </a:r>
            <a:r>
              <a:rPr lang="nb-NO" sz="3200" b="1" i="1" dirty="0" err="1" smtClean="0">
                <a:solidFill>
                  <a:schemeClr val="tx1"/>
                </a:solidFill>
              </a:rPr>
              <a:t>collegue</a:t>
            </a:r>
            <a:r>
              <a:rPr lang="nb-NO" sz="3200" b="1" i="1" dirty="0" smtClean="0">
                <a:solidFill>
                  <a:schemeClr val="tx1"/>
                </a:solidFill>
              </a:rPr>
              <a:t> </a:t>
            </a:r>
            <a:r>
              <a:rPr lang="nb-NO" sz="3200" b="1" i="1" dirty="0" err="1" smtClean="0">
                <a:solidFill>
                  <a:schemeClr val="tx1"/>
                </a:solidFill>
              </a:rPr>
              <a:t>of</a:t>
            </a:r>
            <a:r>
              <a:rPr lang="nb-NO" sz="3200" b="1" i="1" dirty="0" smtClean="0">
                <a:solidFill>
                  <a:schemeClr val="tx1"/>
                </a:solidFill>
              </a:rPr>
              <a:t> </a:t>
            </a:r>
            <a:r>
              <a:rPr lang="nb-NO" sz="3200" b="1" i="1" dirty="0" err="1" smtClean="0">
                <a:solidFill>
                  <a:schemeClr val="tx1"/>
                </a:solidFill>
              </a:rPr>
              <a:t>these</a:t>
            </a:r>
            <a:r>
              <a:rPr lang="nb-NO" sz="3200" b="1" i="1" dirty="0" smtClean="0">
                <a:solidFill>
                  <a:schemeClr val="tx1"/>
                </a:solidFill>
              </a:rPr>
              <a:t> </a:t>
            </a:r>
            <a:r>
              <a:rPr lang="nb-NO" sz="3200" b="1" i="1" dirty="0" err="1" smtClean="0">
                <a:solidFill>
                  <a:schemeClr val="tx1"/>
                </a:solidFill>
              </a:rPr>
              <a:t>guys</a:t>
            </a:r>
            <a:r>
              <a:rPr lang="nb-NO" sz="3200" b="1" i="1" dirty="0" smtClean="0">
                <a:solidFill>
                  <a:schemeClr val="tx1"/>
                </a:solidFill>
              </a:rPr>
              <a:t> </a:t>
            </a:r>
            <a:r>
              <a:rPr lang="nb-NO" sz="3200" b="1" i="1" dirty="0" err="1" smtClean="0">
                <a:solidFill>
                  <a:schemeClr val="tx1"/>
                </a:solidFill>
              </a:rPr>
              <a:t>next</a:t>
            </a:r>
            <a:r>
              <a:rPr lang="nb-NO" sz="3200" b="1" i="1" dirty="0" smtClean="0">
                <a:solidFill>
                  <a:schemeClr val="tx1"/>
                </a:solidFill>
              </a:rPr>
              <a:t> </a:t>
            </a:r>
            <a:r>
              <a:rPr lang="nb-NO" sz="3200" b="1" i="1" dirty="0" err="1" smtClean="0">
                <a:solidFill>
                  <a:schemeClr val="tx1"/>
                </a:solidFill>
              </a:rPr>
              <a:t>year</a:t>
            </a:r>
            <a:r>
              <a:rPr lang="nb-NO" sz="3200" b="1" i="1" dirty="0" smtClean="0">
                <a:solidFill>
                  <a:schemeClr val="tx1"/>
                </a:solidFill>
              </a:rPr>
              <a:t>! </a:t>
            </a:r>
          </a:p>
          <a:p>
            <a:pPr algn="ctr"/>
            <a:r>
              <a:rPr lang="nb-NO" sz="3200" b="1" i="1" dirty="0" smtClean="0">
                <a:solidFill>
                  <a:schemeClr val="tx1"/>
                </a:solidFill>
                <a:hlinkClick r:id="rId3" action="ppaction://hlinkfile"/>
              </a:rPr>
              <a:t>global.no/stillinger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91" y="1493805"/>
            <a:ext cx="8763729" cy="516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trygvetm\AppData\Local\Microsoft\Windows\Temporary Internet Files\Content.IE5\QO19RL89\world_map_45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7" r="36623" b="20530"/>
          <a:stretch/>
        </p:blipFill>
        <p:spPr bwMode="auto">
          <a:xfrm>
            <a:off x="4252" y="0"/>
            <a:ext cx="3271604" cy="684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487157" y="2725071"/>
            <a:ext cx="3816424" cy="1555243"/>
            <a:chOff x="4487157" y="2725071"/>
            <a:chExt cx="3816424" cy="1555243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4487157" y="2725071"/>
              <a:ext cx="3816424" cy="1555243"/>
            </a:xfrm>
            <a:prstGeom prst="wedgeRoundRectCallout">
              <a:avLst>
                <a:gd name="adj1" fmla="val -141266"/>
                <a:gd name="adj2" fmla="val -103176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nb-NO" sz="2800" dirty="0" smtClean="0">
                  <a:solidFill>
                    <a:schemeClr val="tx1"/>
                  </a:solidFill>
                </a:rPr>
                <a:t>Flora </a:t>
              </a:r>
              <a:br>
                <a:rPr lang="nb-NO" sz="2800" dirty="0" smtClean="0">
                  <a:solidFill>
                    <a:schemeClr val="tx1"/>
                  </a:solidFill>
                </a:rPr>
              </a:br>
              <a:r>
                <a:rPr lang="nb-NO" sz="2800" dirty="0" err="1" smtClean="0">
                  <a:solidFill>
                    <a:schemeClr val="tx1"/>
                  </a:solidFill>
                </a:rPr>
                <a:t>Upper</a:t>
              </a:r>
              <a:r>
                <a:rPr lang="nb-NO" sz="2800" dirty="0" smtClean="0">
                  <a:solidFill>
                    <a:schemeClr val="tx1"/>
                  </a:solidFill>
                </a:rPr>
                <a:t> Sec</a:t>
              </a:r>
              <a:br>
                <a:rPr lang="nb-NO" sz="2800" dirty="0" smtClean="0">
                  <a:solidFill>
                    <a:schemeClr val="tx1"/>
                  </a:solidFill>
                </a:rPr>
              </a:br>
              <a:r>
                <a:rPr lang="nb-NO" sz="2800" dirty="0" smtClean="0">
                  <a:solidFill>
                    <a:schemeClr val="tx1"/>
                  </a:solidFill>
                </a:rPr>
                <a:t>High School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205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181" y="2929567"/>
              <a:ext cx="1191497" cy="11462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487157" y="4538053"/>
            <a:ext cx="3816424" cy="1555243"/>
            <a:chOff x="4487157" y="4538053"/>
            <a:chExt cx="3816424" cy="1555243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4487157" y="4538053"/>
              <a:ext cx="3816424" cy="1555243"/>
            </a:xfrm>
            <a:prstGeom prst="wedgeRoundRectCallout">
              <a:avLst>
                <a:gd name="adj1" fmla="val -109458"/>
                <a:gd name="adj2" fmla="val 5289"/>
                <a:gd name="adj3" fmla="val 16667"/>
              </a:avLst>
            </a:prstGeom>
            <a:solidFill>
              <a:schemeClr val="bg2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nb-NO" sz="2800" dirty="0" smtClean="0">
                  <a:solidFill>
                    <a:schemeClr val="tx1"/>
                  </a:solidFill>
                </a:rPr>
                <a:t>Nkhotakota </a:t>
              </a:r>
            </a:p>
            <a:p>
              <a:pPr algn="r"/>
              <a:r>
                <a:rPr lang="nb-NO" sz="2800" dirty="0" err="1" smtClean="0">
                  <a:solidFill>
                    <a:schemeClr val="tx1"/>
                  </a:solidFill>
                </a:rPr>
                <a:t>Youth</a:t>
              </a:r>
              <a:endParaRPr lang="nb-NO" sz="2800" dirty="0">
                <a:solidFill>
                  <a:schemeClr val="tx1"/>
                </a:solidFill>
              </a:endParaRPr>
            </a:p>
            <a:p>
              <a:pPr algn="r"/>
              <a:r>
                <a:rPr lang="nb-NO" sz="2800" dirty="0" err="1" smtClean="0">
                  <a:solidFill>
                    <a:schemeClr val="tx1"/>
                  </a:solidFill>
                </a:rPr>
                <a:t>Organisation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181" y="4920386"/>
              <a:ext cx="1264285" cy="7905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4" name="AutoShape 6" descr="Bilderesultat for norw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Bilderesultat for norw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Bilderesultat for norwa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Bilderesultat for norwa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http://upload.wikimedia.org/wikipedia/commons/thumb/d/d9/Flag_of_Norway.svg/125px-Flag_of_Norway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" y="576701"/>
            <a:ext cx="11906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lag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21" y="4120880"/>
            <a:ext cx="1204912" cy="80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667" y="119502"/>
            <a:ext cx="6762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fredskorpset.no/Images/fredskorpset_logo.png?mode=Crop&amp;anchor=Middlecenter&amp;scale=Dow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4496"/>
            <a:ext cx="1347770" cy="11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804248" y="264829"/>
            <a:ext cx="1910174" cy="2091698"/>
            <a:chOff x="1619672" y="144988"/>
            <a:chExt cx="1910174" cy="2091698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489333"/>
              <a:ext cx="1910174" cy="174735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1953396" y="144988"/>
              <a:ext cx="1560944" cy="624504"/>
              <a:chOff x="-2369500" y="543742"/>
              <a:chExt cx="1560944" cy="624504"/>
            </a:xfrm>
          </p:grpSpPr>
          <p:sp>
            <p:nvSpPr>
              <p:cNvPr id="22" name="Rectangle 21"/>
              <p:cNvSpPr/>
              <p:nvPr/>
            </p:nvSpPr>
            <p:spPr>
              <a:xfrm rot="20965491">
                <a:off x="-2369500" y="543742"/>
                <a:ext cx="1560944" cy="6160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nb-NO" sz="2800" dirty="0" smtClean="0">
                    <a:solidFill>
                      <a:schemeClr val="tx1"/>
                    </a:solidFill>
                  </a:rPr>
                  <a:t>2013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3" name="Picture 22"/>
              <p:cNvPicPr/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65491">
                <a:off x="-2272799" y="719239"/>
                <a:ext cx="648072" cy="44900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6174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"/>
    </mc:Choice>
    <mc:Fallback xmlns="">
      <p:transition spd="slow" advTm="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" y="1052736"/>
            <a:ext cx="912439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95536" y="1412776"/>
            <a:ext cx="7776864" cy="30963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400" dirty="0" smtClean="0">
                <a:solidFill>
                  <a:schemeClr val="tx1"/>
                </a:solidFill>
              </a:rPr>
              <a:t>Application deadline: </a:t>
            </a:r>
            <a:br>
              <a:rPr lang="nb-NO" sz="4400" dirty="0" smtClean="0">
                <a:solidFill>
                  <a:schemeClr val="tx1"/>
                </a:solidFill>
              </a:rPr>
            </a:br>
            <a:r>
              <a:rPr lang="nb-NO" sz="4400" dirty="0" smtClean="0">
                <a:solidFill>
                  <a:schemeClr val="tx1"/>
                </a:solidFill>
              </a:rPr>
              <a:t>2 </a:t>
            </a:r>
            <a:r>
              <a:rPr lang="nb-NO" sz="4400" dirty="0" err="1" smtClean="0">
                <a:solidFill>
                  <a:schemeClr val="tx1"/>
                </a:solidFill>
              </a:rPr>
              <a:t>October</a:t>
            </a:r>
            <a:r>
              <a:rPr lang="nb-NO" sz="4400" dirty="0" smtClean="0">
                <a:solidFill>
                  <a:schemeClr val="tx1"/>
                </a:solidFill>
              </a:rPr>
              <a:t> 2015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6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geology.com/articles/night-satellite/satellite-view-of-earth-at-n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5312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 smtClean="0">
                <a:solidFill>
                  <a:srgbClr val="FFFF00"/>
                </a:solidFill>
              </a:rPr>
              <a:t>The </a:t>
            </a:r>
            <a:r>
              <a:rPr lang="nb-NO" dirty="0" err="1" smtClean="0">
                <a:solidFill>
                  <a:srgbClr val="FFFF00"/>
                </a:solidFill>
              </a:rPr>
              <a:t>world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"/>
    </mc:Choice>
    <mc:Fallback xmlns="">
      <p:transition spd="slow" advTm="6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-1692582" y="-865435"/>
            <a:ext cx="12493238" cy="815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05" y="116632"/>
            <a:ext cx="8229600" cy="1143000"/>
          </a:xfrm>
        </p:spPr>
        <p:txBody>
          <a:bodyPr/>
          <a:lstStyle/>
          <a:p>
            <a:r>
              <a:rPr lang="nb-NO" dirty="0" err="1" smtClean="0"/>
              <a:t>Off</a:t>
            </a:r>
            <a:r>
              <a:rPr lang="nb-NO" dirty="0" smtClean="0"/>
              <a:t>-grid solar </a:t>
            </a:r>
            <a:r>
              <a:rPr lang="nb-NO" dirty="0" err="1" smtClean="0"/>
              <a:t>energy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0565" y="3501008"/>
            <a:ext cx="8952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The end </a:t>
            </a:r>
            <a:r>
              <a:rPr lang="nb-NO" sz="60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of</a:t>
            </a:r>
            <a:r>
              <a:rPr lang="nb-NO" sz="6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</a:t>
            </a:r>
            <a:r>
              <a:rPr lang="nb-NO" sz="60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energy</a:t>
            </a:r>
            <a:r>
              <a:rPr lang="nb-NO" sz="6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</a:t>
            </a:r>
            <a:r>
              <a:rPr lang="nb-NO" sz="60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poverty</a:t>
            </a:r>
            <a:r>
              <a:rPr lang="nb-NO" sz="6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?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580112" y="1196752"/>
            <a:ext cx="1368152" cy="1238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"/>
    </mc:Choice>
    <mc:Fallback xmlns="">
      <p:transition spd="slow" advTm="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264181"/>
            <a:ext cx="2575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chemeClr val="bg1">
                    <a:lumMod val="95000"/>
                  </a:schemeClr>
                </a:solidFill>
              </a:rPr>
              <a:t>Personal </a:t>
            </a:r>
            <a:r>
              <a:rPr lang="nb-NO" sz="2800" b="1" dirty="0" err="1" smtClean="0">
                <a:solidFill>
                  <a:schemeClr val="bg1">
                    <a:lumMod val="95000"/>
                  </a:schemeClr>
                </a:solidFill>
              </a:rPr>
              <a:t>impact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2604" y="264181"/>
            <a:ext cx="2660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err="1" smtClean="0">
                <a:solidFill>
                  <a:schemeClr val="bg1">
                    <a:lumMod val="95000"/>
                  </a:schemeClr>
                </a:solidFill>
              </a:rPr>
              <a:t>Number</a:t>
            </a:r>
            <a:r>
              <a:rPr lang="nb-NO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b-NO" sz="2800" b="1" dirty="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nb-NO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b-NO" sz="2800" b="1" dirty="0" err="1" smtClean="0">
                <a:solidFill>
                  <a:schemeClr val="bg1">
                    <a:lumMod val="95000"/>
                  </a:schemeClr>
                </a:solidFill>
              </a:rPr>
              <a:t>users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8334" y="264181"/>
            <a:ext cx="226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chemeClr val="bg1">
                    <a:lumMod val="95000"/>
                  </a:schemeClr>
                </a:solidFill>
              </a:rPr>
              <a:t>Global </a:t>
            </a:r>
            <a:r>
              <a:rPr lang="nb-NO" sz="2800" b="1" dirty="0" err="1" smtClean="0">
                <a:solidFill>
                  <a:schemeClr val="bg1">
                    <a:lumMod val="95000"/>
                  </a:schemeClr>
                </a:solidFill>
              </a:rPr>
              <a:t>impact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2889" y="34112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chemeClr val="bg1">
                    <a:lumMod val="95000"/>
                  </a:schemeClr>
                </a:solidFill>
              </a:rPr>
              <a:t>X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2143" y="3411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=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8960" y="1484784"/>
            <a:ext cx="1630792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 smtClean="0"/>
              <a:t>Internet</a:t>
            </a:r>
            <a:r>
              <a:rPr lang="nb-NO" dirty="0" smtClean="0"/>
              <a:t> </a:t>
            </a:r>
            <a:r>
              <a:rPr lang="nb-NO" dirty="0" err="1" smtClean="0"/>
              <a:t>access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131300" y="1196752"/>
            <a:ext cx="2736844" cy="1584176"/>
            <a:chOff x="3131300" y="1196752"/>
            <a:chExt cx="2736844" cy="1584176"/>
          </a:xfrm>
        </p:grpSpPr>
        <p:sp>
          <p:nvSpPr>
            <p:cNvPr id="11" name="TextBox 10"/>
            <p:cNvSpPr txBox="1"/>
            <p:nvPr/>
          </p:nvSpPr>
          <p:spPr>
            <a:xfrm>
              <a:off x="3131300" y="180417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err="1" smtClean="0">
                  <a:solidFill>
                    <a:schemeClr val="bg1">
                      <a:lumMod val="95000"/>
                    </a:schemeClr>
                  </a:solidFill>
                </a:rPr>
                <a:t>X</a:t>
              </a:r>
              <a:endParaRPr lang="en-US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677216" y="1196752"/>
              <a:ext cx="2190928" cy="15841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/>
                <a:t>3,200,000,000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4366" y="714528"/>
            <a:ext cx="3044487" cy="2664296"/>
            <a:chOff x="6174366" y="714528"/>
            <a:chExt cx="3044487" cy="2664296"/>
          </a:xfrm>
        </p:grpSpPr>
        <p:sp>
          <p:nvSpPr>
            <p:cNvPr id="14" name="Oval 13"/>
            <p:cNvSpPr/>
            <p:nvPr/>
          </p:nvSpPr>
          <p:spPr>
            <a:xfrm>
              <a:off x="6174366" y="714528"/>
              <a:ext cx="3044487" cy="26642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400" b="1" dirty="0" smtClean="0"/>
                <a:t>Global </a:t>
              </a:r>
              <a:r>
                <a:rPr lang="nb-NO" sz="2400" b="1" dirty="0" err="1" smtClean="0"/>
                <a:t>impact</a:t>
              </a:r>
              <a:r>
                <a:rPr lang="nb-NO" sz="2400" b="1" dirty="0" smtClean="0"/>
                <a:t> </a:t>
              </a:r>
              <a:r>
                <a:rPr lang="nb-NO" sz="2400" b="1" dirty="0" err="1" smtClean="0"/>
                <a:t>of</a:t>
              </a:r>
              <a:r>
                <a:rPr lang="nb-NO" sz="2400" b="1" dirty="0" smtClean="0"/>
                <a:t> </a:t>
              </a:r>
              <a:r>
                <a:rPr lang="nb-NO" sz="2400" b="1" dirty="0" err="1" smtClean="0"/>
                <a:t>internet</a:t>
              </a:r>
              <a:r>
                <a:rPr lang="nb-NO" sz="2400" b="1" dirty="0" smtClean="0"/>
                <a:t> </a:t>
              </a:r>
              <a:r>
                <a:rPr lang="nb-NO" sz="2400" b="1" dirty="0" err="1" smtClean="0"/>
                <a:t>access</a:t>
              </a:r>
              <a:r>
                <a:rPr lang="nb-NO" sz="2400" b="1" dirty="0" smtClean="0"/>
                <a:t> 1990-2015</a:t>
              </a:r>
              <a:endParaRPr lang="en-US" sz="2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82143" y="180417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>
                  <a:solidFill>
                    <a:schemeClr val="bg1">
                      <a:lumMod val="95000"/>
                    </a:schemeClr>
                  </a:solidFill>
                </a:rPr>
                <a:t>=</a:t>
              </a:r>
              <a:endParaRPr lang="en-US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0" y="3479176"/>
            <a:ext cx="3058098" cy="2779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 smtClean="0"/>
              <a:t>Electricity</a:t>
            </a:r>
            <a:r>
              <a:rPr lang="nb-NO" dirty="0" smtClean="0"/>
              <a:t> </a:t>
            </a:r>
            <a:r>
              <a:rPr lang="nb-NO" dirty="0" err="1" smtClean="0"/>
              <a:t>access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135993" y="4365104"/>
            <a:ext cx="2736844" cy="1008112"/>
            <a:chOff x="3135993" y="4365104"/>
            <a:chExt cx="2736844" cy="1008112"/>
          </a:xfrm>
        </p:grpSpPr>
        <p:sp>
          <p:nvSpPr>
            <p:cNvPr id="16" name="TextBox 15"/>
            <p:cNvSpPr txBox="1"/>
            <p:nvPr/>
          </p:nvSpPr>
          <p:spPr>
            <a:xfrm>
              <a:off x="3135993" y="468449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err="1" smtClean="0">
                  <a:solidFill>
                    <a:schemeClr val="bg1">
                      <a:lumMod val="95000"/>
                    </a:schemeClr>
                  </a:solidFill>
                </a:rPr>
                <a:t>X</a:t>
              </a:r>
              <a:endParaRPr lang="en-US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681909" y="4365104"/>
              <a:ext cx="2190928" cy="10081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/>
                <a:t>1,300,000,000</a:t>
              </a:r>
              <a:endParaRPr lang="en-US" dirty="0"/>
            </a:p>
          </p:txBody>
        </p:sp>
      </p:grpSp>
      <p:sp>
        <p:nvSpPr>
          <p:cNvPr id="19" name="Oval 18"/>
          <p:cNvSpPr/>
          <p:nvPr/>
        </p:nvSpPr>
        <p:spPr>
          <a:xfrm>
            <a:off x="5652121" y="3184632"/>
            <a:ext cx="4098364" cy="34847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 smtClean="0">
                <a:solidFill>
                  <a:schemeClr val="tx1"/>
                </a:solidFill>
              </a:rPr>
              <a:t>Global </a:t>
            </a:r>
            <a:r>
              <a:rPr lang="nb-NO" sz="3600" dirty="0" err="1" smtClean="0">
                <a:solidFill>
                  <a:schemeClr val="tx1"/>
                </a:solidFill>
              </a:rPr>
              <a:t>impact</a:t>
            </a:r>
            <a:r>
              <a:rPr lang="nb-NO" sz="3600" dirty="0" smtClean="0">
                <a:solidFill>
                  <a:schemeClr val="tx1"/>
                </a:solidFill>
              </a:rPr>
              <a:t> </a:t>
            </a:r>
            <a:r>
              <a:rPr lang="nb-NO" sz="3600" dirty="0" err="1" smtClean="0">
                <a:solidFill>
                  <a:schemeClr val="tx1"/>
                </a:solidFill>
              </a:rPr>
              <a:t>of</a:t>
            </a:r>
            <a:r>
              <a:rPr lang="nb-NO" sz="3600" dirty="0" smtClean="0">
                <a:solidFill>
                  <a:schemeClr val="tx1"/>
                </a:solidFill>
              </a:rPr>
              <a:t> </a:t>
            </a:r>
            <a:r>
              <a:rPr lang="nb-NO" sz="3600" dirty="0" err="1" smtClean="0">
                <a:solidFill>
                  <a:schemeClr val="tx1"/>
                </a:solidFill>
              </a:rPr>
              <a:t>electricity</a:t>
            </a:r>
            <a:r>
              <a:rPr lang="nb-NO" sz="3600" dirty="0" smtClean="0">
                <a:solidFill>
                  <a:schemeClr val="tx1"/>
                </a:solidFill>
              </a:rPr>
              <a:t> </a:t>
            </a:r>
            <a:r>
              <a:rPr lang="nb-NO" sz="3600" dirty="0" err="1" smtClean="0">
                <a:solidFill>
                  <a:schemeClr val="tx1"/>
                </a:solidFill>
              </a:rPr>
              <a:t>access</a:t>
            </a:r>
            <a:r>
              <a:rPr lang="nb-NO" sz="36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nb-NO" sz="3600" dirty="0" smtClean="0">
                <a:solidFill>
                  <a:schemeClr val="tx1"/>
                </a:solidFill>
              </a:rPr>
              <a:t>2010-2035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6"/>
            <a:ext cx="10945574" cy="684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5446441" y="3068960"/>
            <a:ext cx="1368152" cy="1238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61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"/>
    </mc:Choice>
    <mc:Fallback xmlns="">
      <p:transition spd="slow" advTm="2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4|0.4|0.6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5|0.5|0.5|0.7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0</TotalTime>
  <Words>510</Words>
  <Application>Microsoft Office PowerPoint</Application>
  <PresentationFormat>On-screen Show (4:3)</PresentationFormat>
  <Paragraphs>176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Who are you?</vt:lpstr>
      <vt:lpstr>Trygve Mongstad</vt:lpstr>
      <vt:lpstr>PowerPoint Presentation</vt:lpstr>
      <vt:lpstr>PowerPoint Presentation</vt:lpstr>
      <vt:lpstr>The world</vt:lpstr>
      <vt:lpstr>Off-grid solar energy</vt:lpstr>
      <vt:lpstr>PowerPoint Presentation</vt:lpstr>
      <vt:lpstr>PowerPoint Presentation</vt:lpstr>
      <vt:lpstr>Malawi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2014 -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Thanks to</vt:lpstr>
      <vt:lpstr>PowerPoint Presentation</vt:lpstr>
    </vt:vector>
  </TitlesOfParts>
  <Company>Institutt for Energiteknikk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 project 2014:  Planning for technical solutions for the pilot project</dc:title>
  <dc:creator>Trygve Mongstad</dc:creator>
  <cp:lastModifiedBy>Trygve Tveiterås Mongstad</cp:lastModifiedBy>
  <cp:revision>123</cp:revision>
  <cp:lastPrinted>2014-11-20T13:55:01Z</cp:lastPrinted>
  <dcterms:created xsi:type="dcterms:W3CDTF">2014-02-04T12:25:40Z</dcterms:created>
  <dcterms:modified xsi:type="dcterms:W3CDTF">2015-09-10T12:15:24Z</dcterms:modified>
</cp:coreProperties>
</file>