
<file path=[Content_Types].xml><?xml version="1.0" encoding="utf-8"?>
<Types xmlns="http://schemas.openxmlformats.org/package/2006/content-types">
  <Default Extension="xml" ContentType="application/xml"/>
  <Default Extension="wmf" ContentType="image/x-wmf"/>
  <Default Extension="jpg" ContentType="image/jpeg"/>
  <Default Extension="tiff" ContentType="image/tiff"/>
  <Default Extension="jpeg" ContentType="image/jpeg"/>
  <Default Extension="rels" ContentType="application/vnd.openxmlformats-package.relationships+xml"/>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handoutMasterIdLst>
    <p:handoutMasterId r:id="rId29"/>
  </p:handoutMasterIdLst>
  <p:sldIdLst>
    <p:sldId id="257" r:id="rId2"/>
    <p:sldId id="258" r:id="rId3"/>
    <p:sldId id="389" r:id="rId4"/>
    <p:sldId id="392" r:id="rId5"/>
    <p:sldId id="390" r:id="rId6"/>
    <p:sldId id="383" r:id="rId7"/>
    <p:sldId id="421" r:id="rId8"/>
    <p:sldId id="456" r:id="rId9"/>
    <p:sldId id="450" r:id="rId10"/>
    <p:sldId id="451" r:id="rId11"/>
    <p:sldId id="452" r:id="rId12"/>
    <p:sldId id="453" r:id="rId13"/>
    <p:sldId id="459" r:id="rId14"/>
    <p:sldId id="443" r:id="rId15"/>
    <p:sldId id="461" r:id="rId16"/>
    <p:sldId id="462" r:id="rId17"/>
    <p:sldId id="393" r:id="rId18"/>
    <p:sldId id="395" r:id="rId19"/>
    <p:sldId id="407" r:id="rId20"/>
    <p:sldId id="410" r:id="rId21"/>
    <p:sldId id="411" r:id="rId22"/>
    <p:sldId id="412" r:id="rId23"/>
    <p:sldId id="413" r:id="rId24"/>
    <p:sldId id="419" r:id="rId25"/>
    <p:sldId id="446" r:id="rId26"/>
    <p:sldId id="299"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452" autoAdjust="0"/>
  </p:normalViewPr>
  <p:slideViewPr>
    <p:cSldViewPr snapToGrid="0" snapToObjects="1">
      <p:cViewPr varScale="1">
        <p:scale>
          <a:sx n="134" d="100"/>
          <a:sy n="134" d="100"/>
        </p:scale>
        <p:origin x="-1496"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54C0865-6EF9-654D-A09D-84C70AFFD596}" type="datetimeFigureOut">
              <a:rPr lang="en-US" smtClean="0"/>
              <a:t>31/08/15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06111C2-2A06-274B-8993-1F977AC8FE32}" type="slidenum">
              <a:rPr lang="en-US" smtClean="0"/>
              <a:t>‹#›</a:t>
            </a:fld>
            <a:endParaRPr lang="en-US"/>
          </a:p>
        </p:txBody>
      </p:sp>
    </p:spTree>
    <p:extLst>
      <p:ext uri="{BB962C8B-B14F-4D97-AF65-F5344CB8AC3E}">
        <p14:creationId xmlns:p14="http://schemas.microsoft.com/office/powerpoint/2010/main" val="8828669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E0BCF45-9D21-C74E-929D-5BCD80DA0C35}" type="datetimeFigureOut">
              <a:rPr lang="en-US" smtClean="0"/>
              <a:t>31/08/15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1DEA1DE-D215-7246-9E25-E64143602F8F}" type="slidenum">
              <a:rPr lang="en-US" smtClean="0"/>
              <a:t>‹#›</a:t>
            </a:fld>
            <a:endParaRPr lang="en-US"/>
          </a:p>
        </p:txBody>
      </p:sp>
    </p:spTree>
    <p:extLst>
      <p:ext uri="{BB962C8B-B14F-4D97-AF65-F5344CB8AC3E}">
        <p14:creationId xmlns:p14="http://schemas.microsoft.com/office/powerpoint/2010/main" val="352785603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3" Type="http://schemas.openxmlformats.org/officeDocument/2006/relationships/hyperlink" Target="#_ENREF_1"/><Relationship Id="rId4" Type="http://schemas.openxmlformats.org/officeDocument/2006/relationships/hyperlink" Target="#_ENREF_2"/><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b-NO" sz="1200" kern="1200" dirty="0" smtClean="0">
                <a:solidFill>
                  <a:schemeClr val="tx1"/>
                </a:solidFill>
                <a:effectLst/>
                <a:latin typeface="+mn-lt"/>
                <a:ea typeface="+mn-ea"/>
                <a:cs typeface="+mn-cs"/>
              </a:rPr>
              <a:t>Hva skjer med hjernen og de kognitive evnene våre gjennom livet? Kan vi påvirke endringene? I dette foredraget presenteres forskning basert på hjerneavbildning (MRI) og kognitive tester fra store grupper på ulike aldre, mange fulgt over tid. Med alder synes forskjellene mellom personer å bli større. Her presenteres resultater som gir informasjon om noen av faktorene som kan virke inn på forskjeller og endringer i hjerne og kognisjon, inkludert mental og fysisk aktivitet og ernæring. Foredraget gir innblikk i utviklings- og aldringsprosesser, og aspekter som kan påvirke livsløpsforskjeller i hjerne og kognisjon.</a:t>
            </a:r>
            <a:endParaRPr lang="en-US" sz="1200"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7413">
              <a:defRPr sz="1200">
                <a:solidFill>
                  <a:schemeClr val="tx1"/>
                </a:solidFill>
                <a:latin typeface="Arial" charset="0"/>
                <a:ea typeface="ＭＳ Ｐゴシック" charset="0"/>
              </a:defRPr>
            </a:lvl1pPr>
            <a:lvl2pPr marL="742950" indent="-285750" defTabSz="887413">
              <a:defRPr sz="1200">
                <a:solidFill>
                  <a:schemeClr val="tx1"/>
                </a:solidFill>
                <a:latin typeface="Arial" charset="0"/>
                <a:ea typeface="ＭＳ Ｐゴシック" charset="0"/>
              </a:defRPr>
            </a:lvl2pPr>
            <a:lvl3pPr marL="1143000" indent="-228600" defTabSz="887413">
              <a:defRPr sz="1200">
                <a:solidFill>
                  <a:schemeClr val="tx1"/>
                </a:solidFill>
                <a:latin typeface="Arial" charset="0"/>
                <a:ea typeface="ＭＳ Ｐゴシック" charset="0"/>
              </a:defRPr>
            </a:lvl3pPr>
            <a:lvl4pPr marL="1600200" indent="-228600" defTabSz="887413">
              <a:defRPr sz="1200">
                <a:solidFill>
                  <a:schemeClr val="tx1"/>
                </a:solidFill>
                <a:latin typeface="Arial" charset="0"/>
                <a:ea typeface="ＭＳ Ｐゴシック" charset="0"/>
              </a:defRPr>
            </a:lvl4pPr>
            <a:lvl5pPr marL="2057400" indent="-228600" defTabSz="887413">
              <a:defRPr sz="1200">
                <a:solidFill>
                  <a:schemeClr val="tx1"/>
                </a:solidFill>
                <a:latin typeface="Arial" charset="0"/>
                <a:ea typeface="ＭＳ Ｐゴシック" charset="0"/>
              </a:defRPr>
            </a:lvl5pPr>
            <a:lvl6pPr marL="2514600" indent="-228600" defTabSz="887413" eaLnBrk="0" fontAlgn="base" hangingPunct="0">
              <a:spcBef>
                <a:spcPct val="30000"/>
              </a:spcBef>
              <a:spcAft>
                <a:spcPct val="0"/>
              </a:spcAft>
              <a:defRPr sz="1200">
                <a:solidFill>
                  <a:schemeClr val="tx1"/>
                </a:solidFill>
                <a:latin typeface="Arial" charset="0"/>
                <a:ea typeface="ＭＳ Ｐゴシック" charset="0"/>
              </a:defRPr>
            </a:lvl6pPr>
            <a:lvl7pPr marL="2971800" indent="-228600" defTabSz="887413" eaLnBrk="0" fontAlgn="base" hangingPunct="0">
              <a:spcBef>
                <a:spcPct val="30000"/>
              </a:spcBef>
              <a:spcAft>
                <a:spcPct val="0"/>
              </a:spcAft>
              <a:defRPr sz="1200">
                <a:solidFill>
                  <a:schemeClr val="tx1"/>
                </a:solidFill>
                <a:latin typeface="Arial" charset="0"/>
                <a:ea typeface="ＭＳ Ｐゴシック" charset="0"/>
              </a:defRPr>
            </a:lvl7pPr>
            <a:lvl8pPr marL="3429000" indent="-228600" defTabSz="887413" eaLnBrk="0" fontAlgn="base" hangingPunct="0">
              <a:spcBef>
                <a:spcPct val="30000"/>
              </a:spcBef>
              <a:spcAft>
                <a:spcPct val="0"/>
              </a:spcAft>
              <a:defRPr sz="1200">
                <a:solidFill>
                  <a:schemeClr val="tx1"/>
                </a:solidFill>
                <a:latin typeface="Arial" charset="0"/>
                <a:ea typeface="ＭＳ Ｐゴシック" charset="0"/>
              </a:defRPr>
            </a:lvl8pPr>
            <a:lvl9pPr marL="3886200" indent="-228600" defTabSz="887413" eaLnBrk="0" fontAlgn="base" hangingPunct="0">
              <a:spcBef>
                <a:spcPct val="30000"/>
              </a:spcBef>
              <a:spcAft>
                <a:spcPct val="0"/>
              </a:spcAft>
              <a:defRPr sz="1200">
                <a:solidFill>
                  <a:schemeClr val="tx1"/>
                </a:solidFill>
                <a:latin typeface="Arial" charset="0"/>
                <a:ea typeface="ＭＳ Ｐゴシック" charset="0"/>
              </a:defRPr>
            </a:lvl9pPr>
          </a:lstStyle>
          <a:p>
            <a:fld id="{2148E0EA-6E76-5D47-8916-851F7581F964}" type="slidenum">
              <a:rPr lang="nb-NO">
                <a:cs typeface="Arial" charset="0"/>
              </a:rPr>
              <a:pPr/>
              <a:t>1</a:t>
            </a:fld>
            <a:endParaRPr lang="nb-NO">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nb-NO" dirty="0"/>
          </a:p>
        </p:txBody>
      </p:sp>
      <p:sp>
        <p:nvSpPr>
          <p:cNvPr id="4" name="Slide Number Placeholder 3"/>
          <p:cNvSpPr>
            <a:spLocks noGrp="1"/>
          </p:cNvSpPr>
          <p:nvPr>
            <p:ph type="sldNum" sz="quarter" idx="10"/>
          </p:nvPr>
        </p:nvSpPr>
        <p:spPr/>
        <p:txBody>
          <a:bodyPr/>
          <a:lstStyle/>
          <a:p>
            <a:pPr>
              <a:defRPr/>
            </a:pPr>
            <a:fld id="{E3EA4C2F-05CE-42E3-B483-C1A60EC6FCDE}" type="slidenum">
              <a:rPr lang="nb-NO" smtClean="0"/>
              <a:pPr>
                <a:defRPr/>
              </a:pPr>
              <a:t>17</a:t>
            </a:fld>
            <a:endParaRPr lang="nb-NO"/>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nb-NO" dirty="0"/>
          </a:p>
        </p:txBody>
      </p:sp>
      <p:sp>
        <p:nvSpPr>
          <p:cNvPr id="4" name="Slide Number Placeholder 3"/>
          <p:cNvSpPr>
            <a:spLocks noGrp="1"/>
          </p:cNvSpPr>
          <p:nvPr>
            <p:ph type="sldNum" sz="quarter" idx="10"/>
          </p:nvPr>
        </p:nvSpPr>
        <p:spPr/>
        <p:txBody>
          <a:bodyPr/>
          <a:lstStyle/>
          <a:p>
            <a:pPr>
              <a:defRPr/>
            </a:pPr>
            <a:fld id="{E3EA4C2F-05CE-42E3-B483-C1A60EC6FCDE}" type="slidenum">
              <a:rPr lang="nb-NO" smtClean="0"/>
              <a:pPr>
                <a:defRPr/>
              </a:pPr>
              <a:t>20</a:t>
            </a:fld>
            <a:endParaRPr lang="nb-NO"/>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nb-NO" dirty="0"/>
          </a:p>
        </p:txBody>
      </p:sp>
      <p:sp>
        <p:nvSpPr>
          <p:cNvPr id="4" name="Slide Number Placeholder 3"/>
          <p:cNvSpPr>
            <a:spLocks noGrp="1"/>
          </p:cNvSpPr>
          <p:nvPr>
            <p:ph type="sldNum" sz="quarter" idx="10"/>
          </p:nvPr>
        </p:nvSpPr>
        <p:spPr/>
        <p:txBody>
          <a:bodyPr/>
          <a:lstStyle/>
          <a:p>
            <a:pPr>
              <a:defRPr/>
            </a:pPr>
            <a:fld id="{A10FD98E-D728-3449-B8C5-9A740F0BC279}" type="slidenum">
              <a:rPr lang="en-US" smtClean="0"/>
              <a:pPr>
                <a:defRPr/>
              </a:pPr>
              <a:t>21</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tx1"/>
                </a:solidFill>
              </a:rPr>
              <a:t>Flere studier: positive </a:t>
            </a:r>
            <a:r>
              <a:rPr lang="en-US" sz="1200" dirty="0" err="1" smtClean="0">
                <a:solidFill>
                  <a:schemeClr val="tx1"/>
                </a:solidFill>
              </a:rPr>
              <a:t>effekter</a:t>
            </a:r>
            <a:r>
              <a:rPr lang="en-US" sz="1200" dirty="0" smtClean="0">
                <a:solidFill>
                  <a:schemeClr val="tx1"/>
                </a:solidFill>
              </a:rPr>
              <a:t> </a:t>
            </a:r>
            <a:r>
              <a:rPr lang="en-US" sz="1200" dirty="0" err="1" smtClean="0">
                <a:solidFill>
                  <a:schemeClr val="tx1"/>
                </a:solidFill>
              </a:rPr>
              <a:t>på</a:t>
            </a:r>
            <a:r>
              <a:rPr lang="en-US" sz="1200" dirty="0" smtClean="0">
                <a:solidFill>
                  <a:schemeClr val="tx1"/>
                </a:solidFill>
              </a:rPr>
              <a:t> </a:t>
            </a:r>
            <a:r>
              <a:rPr lang="en-US" sz="1200" dirty="0" err="1" smtClean="0">
                <a:solidFill>
                  <a:schemeClr val="tx1"/>
                </a:solidFill>
              </a:rPr>
              <a:t>hjerne</a:t>
            </a:r>
            <a:r>
              <a:rPr lang="en-US" sz="1200" dirty="0" smtClean="0">
                <a:solidFill>
                  <a:schemeClr val="tx1"/>
                </a:solidFill>
              </a:rPr>
              <a:t> </a:t>
            </a:r>
            <a:r>
              <a:rPr lang="en-US" sz="1200" dirty="0" err="1" smtClean="0">
                <a:solidFill>
                  <a:schemeClr val="tx1"/>
                </a:solidFill>
              </a:rPr>
              <a:t>og</a:t>
            </a:r>
            <a:r>
              <a:rPr lang="en-US" sz="1200" dirty="0" smtClean="0">
                <a:solidFill>
                  <a:schemeClr val="tx1"/>
                </a:solidFill>
              </a:rPr>
              <a:t> </a:t>
            </a:r>
            <a:r>
              <a:rPr lang="en-US" sz="1200" dirty="0" err="1" smtClean="0">
                <a:solidFill>
                  <a:schemeClr val="tx1"/>
                </a:solidFill>
              </a:rPr>
              <a:t>kognisjon</a:t>
            </a:r>
            <a:endParaRPr lang="en-US" sz="1200" dirty="0" smtClean="0">
              <a:solidFill>
                <a:schemeClr val="tx1"/>
              </a:solidFill>
            </a:endParaRPr>
          </a:p>
          <a:p>
            <a:endParaRPr lang="en-US" sz="1200" dirty="0" smtClean="0">
              <a:solidFill>
                <a:schemeClr val="tx1"/>
              </a:solidFill>
            </a:endParaRPr>
          </a:p>
          <a:p>
            <a:r>
              <a:rPr lang="en-US" sz="1200" dirty="0" err="1" smtClean="0">
                <a:solidFill>
                  <a:schemeClr val="tx1"/>
                </a:solidFill>
              </a:rPr>
              <a:t>Uklart</a:t>
            </a:r>
            <a:r>
              <a:rPr lang="en-US" sz="1200" dirty="0" smtClean="0">
                <a:solidFill>
                  <a:schemeClr val="tx1"/>
                </a:solidFill>
              </a:rPr>
              <a:t> </a:t>
            </a:r>
            <a:r>
              <a:rPr lang="en-US" sz="1200" dirty="0" err="1" smtClean="0">
                <a:solidFill>
                  <a:schemeClr val="tx1"/>
                </a:solidFill>
              </a:rPr>
              <a:t>mht</a:t>
            </a:r>
            <a:r>
              <a:rPr lang="en-US" sz="1200" dirty="0" smtClean="0">
                <a:solidFill>
                  <a:schemeClr val="tx1"/>
                </a:solidFill>
              </a:rPr>
              <a:t> </a:t>
            </a:r>
            <a:r>
              <a:rPr lang="en-US" sz="1200" dirty="0" err="1" smtClean="0">
                <a:solidFill>
                  <a:schemeClr val="tx1"/>
                </a:solidFill>
              </a:rPr>
              <a:t>mengde</a:t>
            </a:r>
            <a:r>
              <a:rPr lang="en-US" sz="1200" dirty="0" smtClean="0">
                <a:solidFill>
                  <a:schemeClr val="tx1"/>
                </a:solidFill>
              </a:rPr>
              <a:t> </a:t>
            </a:r>
            <a:r>
              <a:rPr lang="en-US" sz="1200" dirty="0" err="1" smtClean="0">
                <a:solidFill>
                  <a:schemeClr val="tx1"/>
                </a:solidFill>
              </a:rPr>
              <a:t>og</a:t>
            </a:r>
            <a:r>
              <a:rPr lang="en-US" sz="1200" dirty="0" smtClean="0">
                <a:solidFill>
                  <a:schemeClr val="tx1"/>
                </a:solidFill>
              </a:rPr>
              <a:t> </a:t>
            </a:r>
            <a:r>
              <a:rPr lang="en-US" sz="1200" dirty="0" err="1" smtClean="0">
                <a:solidFill>
                  <a:schemeClr val="tx1"/>
                </a:solidFill>
              </a:rPr>
              <a:t>intensitet</a:t>
            </a:r>
            <a:r>
              <a:rPr lang="en-US" sz="1200" dirty="0" smtClean="0">
                <a:solidFill>
                  <a:schemeClr val="tx1"/>
                </a:solidFill>
              </a:rPr>
              <a:t>, </a:t>
            </a:r>
            <a:r>
              <a:rPr lang="en-US" sz="1200" dirty="0" err="1" smtClean="0">
                <a:solidFill>
                  <a:schemeClr val="tx1"/>
                </a:solidFill>
              </a:rPr>
              <a:t>noe</a:t>
            </a:r>
            <a:r>
              <a:rPr lang="en-US" sz="1200" dirty="0" smtClean="0">
                <a:solidFill>
                  <a:schemeClr val="tx1"/>
                </a:solidFill>
              </a:rPr>
              <a:t> </a:t>
            </a:r>
            <a:r>
              <a:rPr lang="en-US" sz="1200" dirty="0" err="1" smtClean="0">
                <a:solidFill>
                  <a:schemeClr val="tx1"/>
                </a:solidFill>
              </a:rPr>
              <a:t>evidens</a:t>
            </a:r>
            <a:r>
              <a:rPr lang="en-US" sz="1200" dirty="0" smtClean="0">
                <a:solidFill>
                  <a:schemeClr val="tx1"/>
                </a:solidFill>
              </a:rPr>
              <a:t> for at </a:t>
            </a:r>
            <a:r>
              <a:rPr lang="en-US" sz="1200" dirty="0" err="1" smtClean="0">
                <a:solidFill>
                  <a:schemeClr val="tx1"/>
                </a:solidFill>
              </a:rPr>
              <a:t>trening</a:t>
            </a:r>
            <a:r>
              <a:rPr lang="en-US" sz="1200" dirty="0" smtClean="0">
                <a:solidFill>
                  <a:schemeClr val="tx1"/>
                </a:solidFill>
              </a:rPr>
              <a:t> over </a:t>
            </a:r>
            <a:r>
              <a:rPr lang="en-US" sz="1200" dirty="0" err="1" smtClean="0">
                <a:solidFill>
                  <a:schemeClr val="tx1"/>
                </a:solidFill>
              </a:rPr>
              <a:t>lengre</a:t>
            </a:r>
            <a:r>
              <a:rPr lang="en-US" sz="1200" dirty="0" smtClean="0">
                <a:solidFill>
                  <a:schemeClr val="tx1"/>
                </a:solidFill>
              </a:rPr>
              <a:t> </a:t>
            </a:r>
            <a:r>
              <a:rPr lang="en-US" sz="1200" dirty="0" err="1" smtClean="0">
                <a:solidFill>
                  <a:schemeClr val="tx1"/>
                </a:solidFill>
              </a:rPr>
              <a:t>tid</a:t>
            </a:r>
            <a:r>
              <a:rPr lang="en-US" sz="1200" dirty="0" smtClean="0">
                <a:solidFill>
                  <a:schemeClr val="tx1"/>
                </a:solidFill>
              </a:rPr>
              <a:t> </a:t>
            </a:r>
            <a:r>
              <a:rPr lang="en-US" sz="1200" dirty="0" err="1" smtClean="0">
                <a:solidFill>
                  <a:schemeClr val="tx1"/>
                </a:solidFill>
              </a:rPr>
              <a:t>er</a:t>
            </a:r>
            <a:r>
              <a:rPr lang="en-US" sz="1200" dirty="0" smtClean="0">
                <a:solidFill>
                  <a:schemeClr val="tx1"/>
                </a:solidFill>
              </a:rPr>
              <a:t> </a:t>
            </a:r>
            <a:r>
              <a:rPr lang="en-US" sz="1200" dirty="0" err="1" smtClean="0">
                <a:solidFill>
                  <a:schemeClr val="tx1"/>
                </a:solidFill>
              </a:rPr>
              <a:t>nødvendig</a:t>
            </a:r>
            <a:r>
              <a:rPr lang="en-US" sz="1200" dirty="0" smtClean="0">
                <a:solidFill>
                  <a:schemeClr val="tx1"/>
                </a:solidFill>
              </a:rPr>
              <a:t> (Patten </a:t>
            </a:r>
            <a:r>
              <a:rPr lang="en-US" sz="1200" dirty="0" err="1" smtClean="0">
                <a:solidFill>
                  <a:schemeClr val="tx1"/>
                </a:solidFill>
              </a:rPr>
              <a:t>mfl</a:t>
            </a:r>
            <a:r>
              <a:rPr lang="en-US" sz="1200" dirty="0" smtClean="0">
                <a:solidFill>
                  <a:schemeClr val="tx1"/>
                </a:solidFill>
              </a:rPr>
              <a:t>., 2013, Learn </a:t>
            </a:r>
            <a:r>
              <a:rPr lang="en-US" sz="1200" dirty="0" err="1" smtClean="0">
                <a:solidFill>
                  <a:schemeClr val="tx1"/>
                </a:solidFill>
              </a:rPr>
              <a:t>Mem</a:t>
            </a:r>
            <a:r>
              <a:rPr lang="en-US" sz="1200" dirty="0" smtClean="0">
                <a:solidFill>
                  <a:schemeClr val="tx1"/>
                </a:solidFill>
              </a:rPr>
              <a:t>) </a:t>
            </a:r>
          </a:p>
          <a:p>
            <a:endParaRPr lang="en-US" dirty="0"/>
          </a:p>
        </p:txBody>
      </p:sp>
      <p:sp>
        <p:nvSpPr>
          <p:cNvPr id="4" name="Slide Number Placeholder 3"/>
          <p:cNvSpPr>
            <a:spLocks noGrp="1"/>
          </p:cNvSpPr>
          <p:nvPr>
            <p:ph type="sldNum" sz="quarter" idx="10"/>
          </p:nvPr>
        </p:nvSpPr>
        <p:spPr/>
        <p:txBody>
          <a:bodyPr/>
          <a:lstStyle/>
          <a:p>
            <a:pPr>
              <a:defRPr/>
            </a:pPr>
            <a:fld id="{A10FD98E-D728-3449-B8C5-9A740F0BC279}" type="slidenum">
              <a:rPr lang="en-US" smtClean="0"/>
              <a:pPr>
                <a:defRPr/>
              </a:pPr>
              <a:t>22</a:t>
            </a:fld>
            <a:endParaRPr lang="en-US"/>
          </a:p>
        </p:txBody>
      </p:sp>
    </p:spTree>
    <p:extLst>
      <p:ext uri="{BB962C8B-B14F-4D97-AF65-F5344CB8AC3E}">
        <p14:creationId xmlns:p14="http://schemas.microsoft.com/office/powerpoint/2010/main" val="12997628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p:spPr>
        <p:txBody>
          <a:bodyPr/>
          <a:lstStyle/>
          <a:p>
            <a:endParaRPr lang="en-US" dirty="0" smtClean="0"/>
          </a:p>
        </p:txBody>
      </p:sp>
      <p:sp>
        <p:nvSpPr>
          <p:cNvPr id="95236" name="Slide Number Placeholder 3"/>
          <p:cNvSpPr>
            <a:spLocks noGrp="1"/>
          </p:cNvSpPr>
          <p:nvPr>
            <p:ph type="sldNum" sz="quarter" idx="5"/>
          </p:nvPr>
        </p:nvSpPr>
        <p:spPr>
          <a:noFill/>
        </p:spPr>
        <p:txBody>
          <a:bodyPr/>
          <a:lstStyle/>
          <a:p>
            <a:fld id="{BE25AAC1-760A-4805-87C1-908408FF66F3}" type="slidenum">
              <a:rPr lang="nb-NO" smtClean="0"/>
              <a:pPr/>
              <a:t>26</a:t>
            </a:fld>
            <a:endParaRPr lang="nb-NO"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Follow 1000 </a:t>
            </a:r>
            <a:r>
              <a:rPr lang="en-US" dirty="0" err="1" smtClean="0"/>
              <a:t>etc</a:t>
            </a:r>
            <a:endParaRPr lang="en-US" dirty="0"/>
          </a:p>
        </p:txBody>
      </p:sp>
      <p:sp>
        <p:nvSpPr>
          <p:cNvPr id="4" name="Slide Number Placeholder 3"/>
          <p:cNvSpPr>
            <a:spLocks noGrp="1"/>
          </p:cNvSpPr>
          <p:nvPr>
            <p:ph type="sldNum" sz="quarter" idx="10"/>
          </p:nvPr>
        </p:nvSpPr>
        <p:spPr/>
        <p:txBody>
          <a:bodyPr/>
          <a:lstStyle/>
          <a:p>
            <a:fld id="{A1DEA1DE-D215-7246-9E25-E64143602F8F}" type="slidenum">
              <a:rPr lang="en-US" smtClean="0"/>
              <a:t>2</a:t>
            </a:fld>
            <a:endParaRPr lang="en-US"/>
          </a:p>
        </p:txBody>
      </p:sp>
    </p:spTree>
    <p:extLst>
      <p:ext uri="{BB962C8B-B14F-4D97-AF65-F5344CB8AC3E}">
        <p14:creationId xmlns:p14="http://schemas.microsoft.com/office/powerpoint/2010/main" val="1769948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118788" name="Slide Number Placeholder 3"/>
          <p:cNvSpPr>
            <a:spLocks noGrp="1"/>
          </p:cNvSpPr>
          <p:nvPr>
            <p:ph type="sldNum" sz="quarter" idx="5"/>
          </p:nvPr>
        </p:nvSpPr>
        <p:spPr>
          <a:noFill/>
        </p:spPr>
        <p:txBody>
          <a:bodyPr/>
          <a:lstStyle/>
          <a:p>
            <a:pPr defTabSz="927019"/>
            <a:fld id="{308FC4C7-5C94-457B-A979-887614528B97}" type="slidenum">
              <a:rPr lang="nb-NO" smtClean="0"/>
              <a:pPr defTabSz="927019"/>
              <a:t>3</a:t>
            </a:fld>
            <a:endParaRPr lang="nb-NO"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593AB9EA-BBCA-46FF-934A-0EE2C75D6F78}" type="slidenum">
              <a:rPr lang="en-US" sz="1200">
                <a:solidFill>
                  <a:prstClr val="black"/>
                </a:solidFill>
                <a:latin typeface="Times" pitchFamily="18" charset="0"/>
              </a:rPr>
              <a:pPr algn="r"/>
              <a:t>5</a:t>
            </a:fld>
            <a:endParaRPr lang="en-US" sz="1200">
              <a:solidFill>
                <a:prstClr val="black"/>
              </a:solidFill>
              <a:latin typeface="Times" pitchFamily="18" charset="0"/>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nb-NO"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Hva</a:t>
            </a:r>
            <a:r>
              <a:rPr lang="en-US" dirty="0" smtClean="0"/>
              <a:t> </a:t>
            </a:r>
            <a:r>
              <a:rPr lang="en-US" dirty="0" err="1" smtClean="0"/>
              <a:t>skaper</a:t>
            </a:r>
            <a:r>
              <a:rPr lang="en-US" dirty="0" smtClean="0"/>
              <a:t> </a:t>
            </a:r>
            <a:r>
              <a:rPr lang="en-US" dirty="0" err="1" smtClean="0"/>
              <a:t>indviduelle</a:t>
            </a:r>
            <a:r>
              <a:rPr lang="en-US" dirty="0" smtClean="0"/>
              <a:t> </a:t>
            </a:r>
            <a:r>
              <a:rPr lang="en-US" dirty="0" err="1" smtClean="0"/>
              <a:t>forskjeller</a:t>
            </a:r>
            <a:r>
              <a:rPr lang="en-US" dirty="0" smtClean="0"/>
              <a:t>?</a:t>
            </a:r>
          </a:p>
          <a:p>
            <a:endParaRPr lang="en-US" dirty="0" smtClean="0"/>
          </a:p>
          <a:p>
            <a:r>
              <a:rPr lang="en-US" dirty="0" smtClean="0"/>
              <a:t>Tidlige </a:t>
            </a:r>
            <a:r>
              <a:rPr lang="en-US" dirty="0" err="1" smtClean="0"/>
              <a:t>faktorer</a:t>
            </a:r>
            <a:endParaRPr lang="en-US" dirty="0" smtClean="0"/>
          </a:p>
          <a:p>
            <a:endParaRPr lang="en-US" dirty="0" smtClean="0"/>
          </a:p>
          <a:p>
            <a:r>
              <a:rPr lang="en-US" dirty="0" err="1" smtClean="0"/>
              <a:t>Samspill</a:t>
            </a:r>
            <a:r>
              <a:rPr lang="en-US" dirty="0" smtClean="0"/>
              <a:t> med, </a:t>
            </a:r>
            <a:r>
              <a:rPr lang="en-US" dirty="0" err="1" smtClean="0"/>
              <a:t>og</a:t>
            </a:r>
            <a:r>
              <a:rPr lang="en-US" dirty="0" smtClean="0"/>
              <a:t> </a:t>
            </a:r>
            <a:r>
              <a:rPr lang="en-US" dirty="0" err="1" smtClean="0"/>
              <a:t>akkumulasjon</a:t>
            </a:r>
            <a:r>
              <a:rPr lang="en-US" dirty="0" smtClean="0"/>
              <a:t> </a:t>
            </a:r>
            <a:r>
              <a:rPr lang="en-US" dirty="0" err="1" smtClean="0"/>
              <a:t>av</a:t>
            </a:r>
            <a:r>
              <a:rPr lang="en-US" dirty="0" smtClean="0"/>
              <a:t>, </a:t>
            </a:r>
            <a:r>
              <a:rPr lang="en-US" dirty="0" err="1" smtClean="0"/>
              <a:t>faktorer</a:t>
            </a:r>
            <a:r>
              <a:rPr lang="en-US" dirty="0" smtClean="0"/>
              <a:t>– </a:t>
            </a:r>
            <a:r>
              <a:rPr lang="en-US" dirty="0" err="1" smtClean="0"/>
              <a:t>bl.a</a:t>
            </a:r>
            <a:r>
              <a:rPr lang="en-US" dirty="0" smtClean="0"/>
              <a:t>. mental </a:t>
            </a:r>
            <a:r>
              <a:rPr lang="en-US" dirty="0" err="1" smtClean="0"/>
              <a:t>og</a:t>
            </a:r>
            <a:r>
              <a:rPr lang="en-US" dirty="0" smtClean="0"/>
              <a:t> </a:t>
            </a:r>
            <a:r>
              <a:rPr lang="en-US" dirty="0" err="1" smtClean="0"/>
              <a:t>fysisk</a:t>
            </a:r>
            <a:r>
              <a:rPr lang="en-US" dirty="0" smtClean="0"/>
              <a:t> </a:t>
            </a:r>
            <a:r>
              <a:rPr lang="en-US" dirty="0" err="1" smtClean="0"/>
              <a:t>aktivitet</a:t>
            </a:r>
            <a:r>
              <a:rPr lang="en-US" dirty="0" smtClean="0"/>
              <a:t>, </a:t>
            </a:r>
            <a:r>
              <a:rPr lang="en-US" dirty="0" err="1" smtClean="0"/>
              <a:t>ernæring</a:t>
            </a:r>
            <a:r>
              <a:rPr lang="en-US" dirty="0" smtClean="0"/>
              <a:t>, gjennom </a:t>
            </a:r>
            <a:r>
              <a:rPr lang="en-US" dirty="0" err="1" smtClean="0"/>
              <a:t>livet</a:t>
            </a:r>
            <a:r>
              <a:rPr lang="en-US" dirty="0" smtClean="0"/>
              <a:t> </a:t>
            </a:r>
          </a:p>
          <a:p>
            <a:endParaRPr lang="en-US" dirty="0"/>
          </a:p>
        </p:txBody>
      </p:sp>
      <p:sp>
        <p:nvSpPr>
          <p:cNvPr id="4" name="Slide Number Placeholder 3"/>
          <p:cNvSpPr>
            <a:spLocks noGrp="1"/>
          </p:cNvSpPr>
          <p:nvPr>
            <p:ph type="sldNum" sz="quarter" idx="10"/>
          </p:nvPr>
        </p:nvSpPr>
        <p:spPr/>
        <p:txBody>
          <a:bodyPr/>
          <a:lstStyle/>
          <a:p>
            <a:fld id="{A1DEA1DE-D215-7246-9E25-E64143602F8F}" type="slidenum">
              <a:rPr lang="en-US" smtClean="0"/>
              <a:t>6</a:t>
            </a:fld>
            <a:endParaRPr lang="en-US"/>
          </a:p>
        </p:txBody>
      </p:sp>
    </p:spTree>
    <p:extLst>
      <p:ext uri="{BB962C8B-B14F-4D97-AF65-F5344CB8AC3E}">
        <p14:creationId xmlns:p14="http://schemas.microsoft.com/office/powerpoint/2010/main" val="232355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DEA1DE-D215-7246-9E25-E64143602F8F}" type="slidenum">
              <a:rPr lang="en-US" smtClean="0"/>
              <a:t>9</a:t>
            </a:fld>
            <a:endParaRPr lang="en-US"/>
          </a:p>
        </p:txBody>
      </p:sp>
    </p:spTree>
    <p:extLst>
      <p:ext uri="{BB962C8B-B14F-4D97-AF65-F5344CB8AC3E}">
        <p14:creationId xmlns:p14="http://schemas.microsoft.com/office/powerpoint/2010/main" val="1347284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DEA1DE-D215-7246-9E25-E64143602F8F}" type="slidenum">
              <a:rPr lang="en-US" smtClean="0"/>
              <a:t>10</a:t>
            </a:fld>
            <a:endParaRPr lang="en-US"/>
          </a:p>
        </p:txBody>
      </p:sp>
    </p:spTree>
    <p:extLst>
      <p:ext uri="{BB962C8B-B14F-4D97-AF65-F5344CB8AC3E}">
        <p14:creationId xmlns:p14="http://schemas.microsoft.com/office/powerpoint/2010/main" val="26825722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Arial" charset="0"/>
                <a:ea typeface="ヒラギノ角ゴ Pro W3" charset="-128"/>
                <a:cs typeface="ヒラギノ角ゴ Pro W3" charset="-128"/>
              </a:rPr>
              <a:t>Figure 4 Early life characteristics relate to development of brain and cognition over prolonged time</a:t>
            </a:r>
            <a:endParaRPr lang="en-US" sz="1200" kern="1200" dirty="0" smtClean="0">
              <a:solidFill>
                <a:schemeClr val="tx1"/>
              </a:solidFill>
              <a:effectLst/>
              <a:latin typeface="Arial" charset="0"/>
              <a:ea typeface="ヒラギノ角ゴ Pro W3" charset="-128"/>
              <a:cs typeface="ヒラギノ角ゴ Pro W3" charset="-128"/>
            </a:endParaRPr>
          </a:p>
          <a:p>
            <a:r>
              <a:rPr lang="en-US" sz="1200" kern="1200" dirty="0" smtClean="0">
                <a:solidFill>
                  <a:schemeClr val="tx1"/>
                </a:solidFill>
                <a:effectLst/>
                <a:latin typeface="Arial" charset="0"/>
                <a:ea typeface="ヒラギノ角ゴ Pro W3" charset="-128"/>
                <a:cs typeface="ヒラギノ角ゴ Pro W3" charset="-128"/>
              </a:rPr>
              <a:t>The figure shows (A) Areas where normal genetic variation in the APOE gene associated with risk for Alzheimer´s disease is associated with gray matter (GM) volume at birth (blue areas show lesser gray matter for carriers of the APOE ε4 risk allele in the temporal lobes, including bilateral hippocampus, </a:t>
            </a:r>
            <a:r>
              <a:rPr lang="en-US" sz="1200" kern="1200" dirty="0" err="1" smtClean="0">
                <a:solidFill>
                  <a:schemeClr val="tx1"/>
                </a:solidFill>
                <a:effectLst/>
                <a:latin typeface="Arial" charset="0"/>
                <a:ea typeface="ヒラギノ角ゴ Pro W3" charset="-128"/>
                <a:cs typeface="ヒラギノ角ゴ Pro W3" charset="-128"/>
              </a:rPr>
              <a:t>parahippocampus</a:t>
            </a:r>
            <a:r>
              <a:rPr lang="en-US" sz="1200" kern="1200" dirty="0" smtClean="0">
                <a:solidFill>
                  <a:schemeClr val="tx1"/>
                </a:solidFill>
                <a:effectLst/>
                <a:latin typeface="Arial" charset="0"/>
                <a:ea typeface="ヒラギノ角ゴ Pro W3" charset="-128"/>
                <a:cs typeface="ヒラギノ角ゴ Pro W3" charset="-128"/>
              </a:rPr>
              <a:t>, fusiform, middle and inferior temporal areas, whereas greater volume was observed in parietal, and partially frontal and occipital cortex. (B) Areas of positive relationships between a measure of cognitive control/self-regulation and cortical </a:t>
            </a:r>
            <a:r>
              <a:rPr lang="en-US" sz="1200" kern="1200" dirty="0" err="1" smtClean="0">
                <a:solidFill>
                  <a:schemeClr val="tx1"/>
                </a:solidFill>
                <a:effectLst/>
                <a:latin typeface="Arial" charset="0"/>
                <a:ea typeface="ヒラギノ角ゴ Pro W3" charset="-128"/>
                <a:cs typeface="ヒラギノ角ゴ Pro W3" charset="-128"/>
              </a:rPr>
              <a:t>arealization</a:t>
            </a:r>
            <a:r>
              <a:rPr lang="en-US" sz="1200" kern="1200" dirty="0" smtClean="0">
                <a:solidFill>
                  <a:schemeClr val="tx1"/>
                </a:solidFill>
                <a:effectLst/>
                <a:latin typeface="Arial" charset="0"/>
                <a:ea typeface="ヒラギノ角ゴ Pro W3" charset="-128"/>
                <a:cs typeface="ヒラギノ角ゴ Pro W3" charset="-128"/>
              </a:rPr>
              <a:t> in children and adolescents, and 4) Areas where birth weight differences within the normal range in two independent samples from the NIMH (1) and PING (2), respectively, showed positive relationships to cortical </a:t>
            </a:r>
            <a:r>
              <a:rPr lang="en-US" sz="1200" kern="1200" dirty="0" err="1" smtClean="0">
                <a:solidFill>
                  <a:schemeClr val="tx1"/>
                </a:solidFill>
                <a:effectLst/>
                <a:latin typeface="Arial" charset="0"/>
                <a:ea typeface="ヒラギノ角ゴ Pro W3" charset="-128"/>
                <a:cs typeface="ヒラギノ角ゴ Pro W3" charset="-128"/>
              </a:rPr>
              <a:t>arealization</a:t>
            </a:r>
            <a:r>
              <a:rPr lang="en-US" sz="1200" kern="1200" dirty="0" smtClean="0">
                <a:solidFill>
                  <a:schemeClr val="tx1"/>
                </a:solidFill>
                <a:effectLst/>
                <a:latin typeface="Arial" charset="0"/>
                <a:ea typeface="ヒラギノ角ゴ Pro W3" charset="-128"/>
                <a:cs typeface="ヒラギノ角ゴ Pro W3" charset="-128"/>
              </a:rPr>
              <a:t>. Adapted from A: (72), B: (36), and C: (70 and 71).</a:t>
            </a:r>
          </a:p>
          <a:p>
            <a:endParaRPr lang="en-US" dirty="0"/>
          </a:p>
        </p:txBody>
      </p:sp>
      <p:sp>
        <p:nvSpPr>
          <p:cNvPr id="4" name="Slide Number Placeholder 3"/>
          <p:cNvSpPr>
            <a:spLocks noGrp="1"/>
          </p:cNvSpPr>
          <p:nvPr>
            <p:ph type="sldNum" sz="quarter" idx="10"/>
          </p:nvPr>
        </p:nvSpPr>
        <p:spPr/>
        <p:txBody>
          <a:bodyPr/>
          <a:lstStyle/>
          <a:p>
            <a:pPr>
              <a:defRPr/>
            </a:pPr>
            <a:fld id="{A10FD98E-D728-3449-B8C5-9A740F0BC279}" type="slidenum">
              <a:rPr lang="en-US" smtClean="0"/>
              <a:pPr>
                <a:defRPr/>
              </a:pPr>
              <a:t>12</a:t>
            </a:fld>
            <a:endParaRPr lang="en-US"/>
          </a:p>
        </p:txBody>
      </p:sp>
    </p:spTree>
    <p:extLst>
      <p:ext uri="{BB962C8B-B14F-4D97-AF65-F5344CB8AC3E}">
        <p14:creationId xmlns:p14="http://schemas.microsoft.com/office/powerpoint/2010/main" val="4177051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Physically active example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brains and cognition of older adults vary widely. One eighty year old may exhibit superior cognitive functioning whereas another shows severe decline and dementia. These stunning differences can sometimes be clearly noted only in old age, but the ultimate causes may still be found in the past. LCBC</a:t>
            </a:r>
            <a:r>
              <a:rPr lang="en-US" sz="1200" kern="1200" baseline="0" dirty="0" smtClean="0">
                <a:solidFill>
                  <a:schemeClr val="tx1"/>
                </a:solidFill>
                <a:effectLst/>
                <a:latin typeface="+mn-lt"/>
                <a:ea typeface="+mn-ea"/>
                <a:cs typeface="+mn-cs"/>
              </a:rPr>
              <a:t> currently seeks </a:t>
            </a:r>
            <a:r>
              <a:rPr lang="en-US" sz="1200" kern="1200" dirty="0" smtClean="0">
                <a:solidFill>
                  <a:schemeClr val="tx1"/>
                </a:solidFill>
                <a:effectLst/>
                <a:latin typeface="+mn-lt"/>
                <a:ea typeface="+mn-ea"/>
                <a:cs typeface="+mn-cs"/>
              </a:rPr>
              <a:t>to identify the impact of early life factors on neurocognitive lifespan changes and aging. This is crucial both to understand the mechanisms at work early in life, and to identify what and how residual variance may be affected by late-life factors. </a:t>
            </a:r>
          </a:p>
          <a:p>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neurodevelopmental origin of relatively early-onset disorders such as learning disabilities, autism and schizophrenia has been acknowledged [</a:t>
            </a:r>
            <a:r>
              <a:rPr lang="en-US" dirty="0" smtClean="0">
                <a:hlinkClick r:id="rId3" action="ppaction://hlinkfile" tooltip="Abel, 2010 #1714"/>
              </a:rPr>
              <a:t>1</a:t>
            </a:r>
            <a:r>
              <a:rPr lang="en-US" dirty="0" smtClean="0"/>
              <a:t>]. Only recently it has been recognized that also late-life disorders and functional variation may be greatly influenced by factors present in development [</a:t>
            </a:r>
            <a:r>
              <a:rPr lang="en-US" dirty="0" smtClean="0">
                <a:hlinkClick r:id="rId4" action="ppaction://hlinkfile" tooltip="Kovacs, 2014 #3579"/>
              </a:rPr>
              <a:t>2</a:t>
            </a:r>
            <a:r>
              <a:rPr lang="en-US" dirty="0" smtClean="0"/>
              <a:t>]. </a:t>
            </a:r>
          </a:p>
          <a:p>
            <a:endParaRPr lang="en-US" dirty="0"/>
          </a:p>
        </p:txBody>
      </p:sp>
      <p:sp>
        <p:nvSpPr>
          <p:cNvPr id="4" name="Slide Number Placeholder 3"/>
          <p:cNvSpPr>
            <a:spLocks noGrp="1"/>
          </p:cNvSpPr>
          <p:nvPr>
            <p:ph type="sldNum" sz="quarter" idx="10"/>
          </p:nvPr>
        </p:nvSpPr>
        <p:spPr/>
        <p:txBody>
          <a:bodyPr/>
          <a:lstStyle/>
          <a:p>
            <a:fld id="{A1DEA1DE-D215-7246-9E25-E64143602F8F}" type="slidenum">
              <a:rPr lang="en-US" smtClean="0"/>
              <a:t>13</a:t>
            </a:fld>
            <a:endParaRPr lang="en-US"/>
          </a:p>
        </p:txBody>
      </p:sp>
    </p:spTree>
    <p:extLst>
      <p:ext uri="{BB962C8B-B14F-4D97-AF65-F5344CB8AC3E}">
        <p14:creationId xmlns:p14="http://schemas.microsoft.com/office/powerpoint/2010/main" val="62973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nb-NO"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smtClean="0"/>
              <a:t>Click to edit Master subtitle style</a:t>
            </a:r>
            <a:endParaRPr lang="en-US"/>
          </a:p>
        </p:txBody>
      </p:sp>
      <p:sp>
        <p:nvSpPr>
          <p:cNvPr id="4" name="Date Placeholder 3"/>
          <p:cNvSpPr>
            <a:spLocks noGrp="1"/>
          </p:cNvSpPr>
          <p:nvPr>
            <p:ph type="dt" sz="half" idx="10"/>
          </p:nvPr>
        </p:nvSpPr>
        <p:spPr/>
        <p:txBody>
          <a:bodyPr/>
          <a:lstStyle/>
          <a:p>
            <a:fld id="{38C7DE61-896A-4D4D-8971-A1340268AE2C}" type="datetimeFigureOut">
              <a:rPr lang="en-US" smtClean="0"/>
              <a:t>31/08/15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58C3B-741C-8B4C-AF97-2332AA49E3F2}" type="slidenum">
              <a:rPr lang="en-US" smtClean="0"/>
              <a:t>‹#›</a:t>
            </a:fld>
            <a:endParaRPr lang="en-US"/>
          </a:p>
        </p:txBody>
      </p:sp>
    </p:spTree>
    <p:extLst>
      <p:ext uri="{BB962C8B-B14F-4D97-AF65-F5344CB8AC3E}">
        <p14:creationId xmlns:p14="http://schemas.microsoft.com/office/powerpoint/2010/main" val="3877884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4" name="Date Placeholder 3"/>
          <p:cNvSpPr>
            <a:spLocks noGrp="1"/>
          </p:cNvSpPr>
          <p:nvPr>
            <p:ph type="dt" sz="half" idx="10"/>
          </p:nvPr>
        </p:nvSpPr>
        <p:spPr/>
        <p:txBody>
          <a:bodyPr/>
          <a:lstStyle/>
          <a:p>
            <a:fld id="{38C7DE61-896A-4D4D-8971-A1340268AE2C}" type="datetimeFigureOut">
              <a:rPr lang="en-US" smtClean="0"/>
              <a:t>31/08/15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58C3B-741C-8B4C-AF97-2332AA49E3F2}" type="slidenum">
              <a:rPr lang="en-US" smtClean="0"/>
              <a:t>‹#›</a:t>
            </a:fld>
            <a:endParaRPr lang="en-US"/>
          </a:p>
        </p:txBody>
      </p:sp>
    </p:spTree>
    <p:extLst>
      <p:ext uri="{BB962C8B-B14F-4D97-AF65-F5344CB8AC3E}">
        <p14:creationId xmlns:p14="http://schemas.microsoft.com/office/powerpoint/2010/main" val="1538951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nb-NO"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4" name="Date Placeholder 3"/>
          <p:cNvSpPr>
            <a:spLocks noGrp="1"/>
          </p:cNvSpPr>
          <p:nvPr>
            <p:ph type="dt" sz="half" idx="10"/>
          </p:nvPr>
        </p:nvSpPr>
        <p:spPr/>
        <p:txBody>
          <a:bodyPr/>
          <a:lstStyle/>
          <a:p>
            <a:fld id="{38C7DE61-896A-4D4D-8971-A1340268AE2C}" type="datetimeFigureOut">
              <a:rPr lang="en-US" smtClean="0"/>
              <a:t>31/08/15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58C3B-741C-8B4C-AF97-2332AA49E3F2}" type="slidenum">
              <a:rPr lang="en-US" smtClean="0"/>
              <a:t>‹#›</a:t>
            </a:fld>
            <a:endParaRPr lang="en-US"/>
          </a:p>
        </p:txBody>
      </p:sp>
    </p:spTree>
    <p:extLst>
      <p:ext uri="{BB962C8B-B14F-4D97-AF65-F5344CB8AC3E}">
        <p14:creationId xmlns:p14="http://schemas.microsoft.com/office/powerpoint/2010/main" val="504859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en-US"/>
          </a:p>
        </p:txBody>
      </p:sp>
      <p:sp>
        <p:nvSpPr>
          <p:cNvPr id="3" name="Content Placeholder 2"/>
          <p:cNvSpPr>
            <a:spLocks noGrp="1"/>
          </p:cNvSpPr>
          <p:nvPr>
            <p:ph idx="1"/>
          </p:nvPr>
        </p:nvSpPr>
        <p:spPr/>
        <p:txBody>
          <a:body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4" name="Date Placeholder 3"/>
          <p:cNvSpPr>
            <a:spLocks noGrp="1"/>
          </p:cNvSpPr>
          <p:nvPr>
            <p:ph type="dt" sz="half" idx="10"/>
          </p:nvPr>
        </p:nvSpPr>
        <p:spPr/>
        <p:txBody>
          <a:bodyPr/>
          <a:lstStyle/>
          <a:p>
            <a:fld id="{38C7DE61-896A-4D4D-8971-A1340268AE2C}" type="datetimeFigureOut">
              <a:rPr lang="en-US" smtClean="0"/>
              <a:t>31/08/15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58C3B-741C-8B4C-AF97-2332AA49E3F2}" type="slidenum">
              <a:rPr lang="en-US" smtClean="0"/>
              <a:t>‹#›</a:t>
            </a:fld>
            <a:endParaRPr lang="en-US"/>
          </a:p>
        </p:txBody>
      </p:sp>
    </p:spTree>
    <p:extLst>
      <p:ext uri="{BB962C8B-B14F-4D97-AF65-F5344CB8AC3E}">
        <p14:creationId xmlns:p14="http://schemas.microsoft.com/office/powerpoint/2010/main" val="2434796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nb-NO"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smtClean="0"/>
              <a:t>Click to edit Master text styles</a:t>
            </a:r>
          </a:p>
        </p:txBody>
      </p:sp>
      <p:sp>
        <p:nvSpPr>
          <p:cNvPr id="4" name="Date Placeholder 3"/>
          <p:cNvSpPr>
            <a:spLocks noGrp="1"/>
          </p:cNvSpPr>
          <p:nvPr>
            <p:ph type="dt" sz="half" idx="10"/>
          </p:nvPr>
        </p:nvSpPr>
        <p:spPr/>
        <p:txBody>
          <a:bodyPr/>
          <a:lstStyle/>
          <a:p>
            <a:fld id="{38C7DE61-896A-4D4D-8971-A1340268AE2C}" type="datetimeFigureOut">
              <a:rPr lang="en-US" smtClean="0"/>
              <a:t>31/08/15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58C3B-741C-8B4C-AF97-2332AA49E3F2}" type="slidenum">
              <a:rPr lang="en-US" smtClean="0"/>
              <a:t>‹#›</a:t>
            </a:fld>
            <a:endParaRPr lang="en-US"/>
          </a:p>
        </p:txBody>
      </p:sp>
    </p:spTree>
    <p:extLst>
      <p:ext uri="{BB962C8B-B14F-4D97-AF65-F5344CB8AC3E}">
        <p14:creationId xmlns:p14="http://schemas.microsoft.com/office/powerpoint/2010/main" val="1021321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5" name="Date Placeholder 4"/>
          <p:cNvSpPr>
            <a:spLocks noGrp="1"/>
          </p:cNvSpPr>
          <p:nvPr>
            <p:ph type="dt" sz="half" idx="10"/>
          </p:nvPr>
        </p:nvSpPr>
        <p:spPr/>
        <p:txBody>
          <a:bodyPr/>
          <a:lstStyle/>
          <a:p>
            <a:fld id="{38C7DE61-896A-4D4D-8971-A1340268AE2C}" type="datetimeFigureOut">
              <a:rPr lang="en-US" smtClean="0"/>
              <a:t>31/08/15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C58C3B-741C-8B4C-AF97-2332AA49E3F2}" type="slidenum">
              <a:rPr lang="en-US" smtClean="0"/>
              <a:t>‹#›</a:t>
            </a:fld>
            <a:endParaRPr lang="en-US"/>
          </a:p>
        </p:txBody>
      </p:sp>
    </p:spTree>
    <p:extLst>
      <p:ext uri="{BB962C8B-B14F-4D97-AF65-F5344CB8AC3E}">
        <p14:creationId xmlns:p14="http://schemas.microsoft.com/office/powerpoint/2010/main" val="3387781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b-NO"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7" name="Date Placeholder 6"/>
          <p:cNvSpPr>
            <a:spLocks noGrp="1"/>
          </p:cNvSpPr>
          <p:nvPr>
            <p:ph type="dt" sz="half" idx="10"/>
          </p:nvPr>
        </p:nvSpPr>
        <p:spPr/>
        <p:txBody>
          <a:bodyPr/>
          <a:lstStyle/>
          <a:p>
            <a:fld id="{38C7DE61-896A-4D4D-8971-A1340268AE2C}" type="datetimeFigureOut">
              <a:rPr lang="en-US" smtClean="0"/>
              <a:t>31/08/15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C58C3B-741C-8B4C-AF97-2332AA49E3F2}" type="slidenum">
              <a:rPr lang="en-US" smtClean="0"/>
              <a:t>‹#›</a:t>
            </a:fld>
            <a:endParaRPr lang="en-US"/>
          </a:p>
        </p:txBody>
      </p:sp>
    </p:spTree>
    <p:extLst>
      <p:ext uri="{BB962C8B-B14F-4D97-AF65-F5344CB8AC3E}">
        <p14:creationId xmlns:p14="http://schemas.microsoft.com/office/powerpoint/2010/main" val="40264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en-US"/>
          </a:p>
        </p:txBody>
      </p:sp>
      <p:sp>
        <p:nvSpPr>
          <p:cNvPr id="3" name="Date Placeholder 2"/>
          <p:cNvSpPr>
            <a:spLocks noGrp="1"/>
          </p:cNvSpPr>
          <p:nvPr>
            <p:ph type="dt" sz="half" idx="10"/>
          </p:nvPr>
        </p:nvSpPr>
        <p:spPr/>
        <p:txBody>
          <a:bodyPr/>
          <a:lstStyle/>
          <a:p>
            <a:fld id="{38C7DE61-896A-4D4D-8971-A1340268AE2C}" type="datetimeFigureOut">
              <a:rPr lang="en-US" smtClean="0"/>
              <a:t>31/08/15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C58C3B-741C-8B4C-AF97-2332AA49E3F2}" type="slidenum">
              <a:rPr lang="en-US" smtClean="0"/>
              <a:t>‹#›</a:t>
            </a:fld>
            <a:endParaRPr lang="en-US"/>
          </a:p>
        </p:txBody>
      </p:sp>
    </p:spTree>
    <p:extLst>
      <p:ext uri="{BB962C8B-B14F-4D97-AF65-F5344CB8AC3E}">
        <p14:creationId xmlns:p14="http://schemas.microsoft.com/office/powerpoint/2010/main" val="3368821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C7DE61-896A-4D4D-8971-A1340268AE2C}" type="datetimeFigureOut">
              <a:rPr lang="en-US" smtClean="0"/>
              <a:t>31/08/15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C58C3B-741C-8B4C-AF97-2332AA49E3F2}" type="slidenum">
              <a:rPr lang="en-US" smtClean="0"/>
              <a:t>‹#›</a:t>
            </a:fld>
            <a:endParaRPr lang="en-US"/>
          </a:p>
        </p:txBody>
      </p:sp>
    </p:spTree>
    <p:extLst>
      <p:ext uri="{BB962C8B-B14F-4D97-AF65-F5344CB8AC3E}">
        <p14:creationId xmlns:p14="http://schemas.microsoft.com/office/powerpoint/2010/main" val="2981573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nb-NO"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Click to edit Master text styles</a:t>
            </a:r>
          </a:p>
        </p:txBody>
      </p:sp>
      <p:sp>
        <p:nvSpPr>
          <p:cNvPr id="5" name="Date Placeholder 4"/>
          <p:cNvSpPr>
            <a:spLocks noGrp="1"/>
          </p:cNvSpPr>
          <p:nvPr>
            <p:ph type="dt" sz="half" idx="10"/>
          </p:nvPr>
        </p:nvSpPr>
        <p:spPr/>
        <p:txBody>
          <a:bodyPr/>
          <a:lstStyle/>
          <a:p>
            <a:fld id="{38C7DE61-896A-4D4D-8971-A1340268AE2C}" type="datetimeFigureOut">
              <a:rPr lang="en-US" smtClean="0"/>
              <a:t>31/08/15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C58C3B-741C-8B4C-AF97-2332AA49E3F2}" type="slidenum">
              <a:rPr lang="en-US" smtClean="0"/>
              <a:t>‹#›</a:t>
            </a:fld>
            <a:endParaRPr lang="en-US"/>
          </a:p>
        </p:txBody>
      </p:sp>
    </p:spTree>
    <p:extLst>
      <p:ext uri="{BB962C8B-B14F-4D97-AF65-F5344CB8AC3E}">
        <p14:creationId xmlns:p14="http://schemas.microsoft.com/office/powerpoint/2010/main" val="737308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nb-NO"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Click to edit Master text styles</a:t>
            </a:r>
          </a:p>
        </p:txBody>
      </p:sp>
      <p:sp>
        <p:nvSpPr>
          <p:cNvPr id="5" name="Date Placeholder 4"/>
          <p:cNvSpPr>
            <a:spLocks noGrp="1"/>
          </p:cNvSpPr>
          <p:nvPr>
            <p:ph type="dt" sz="half" idx="10"/>
          </p:nvPr>
        </p:nvSpPr>
        <p:spPr/>
        <p:txBody>
          <a:bodyPr/>
          <a:lstStyle/>
          <a:p>
            <a:fld id="{38C7DE61-896A-4D4D-8971-A1340268AE2C}" type="datetimeFigureOut">
              <a:rPr lang="en-US" smtClean="0"/>
              <a:t>31/08/15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C58C3B-741C-8B4C-AF97-2332AA49E3F2}" type="slidenum">
              <a:rPr lang="en-US" smtClean="0"/>
              <a:t>‹#›</a:t>
            </a:fld>
            <a:endParaRPr lang="en-US"/>
          </a:p>
        </p:txBody>
      </p:sp>
    </p:spTree>
    <p:extLst>
      <p:ext uri="{BB962C8B-B14F-4D97-AF65-F5344CB8AC3E}">
        <p14:creationId xmlns:p14="http://schemas.microsoft.com/office/powerpoint/2010/main" val="143323830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b-NO"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C7DE61-896A-4D4D-8971-A1340268AE2C}" type="datetimeFigureOut">
              <a:rPr lang="en-US" smtClean="0"/>
              <a:t>31/08/15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C58C3B-741C-8B4C-AF97-2332AA49E3F2}" type="slidenum">
              <a:rPr lang="en-US" smtClean="0"/>
              <a:t>‹#›</a:t>
            </a:fld>
            <a:endParaRPr lang="en-US"/>
          </a:p>
        </p:txBody>
      </p:sp>
    </p:spTree>
    <p:extLst>
      <p:ext uri="{BB962C8B-B14F-4D97-AF65-F5344CB8AC3E}">
        <p14:creationId xmlns:p14="http://schemas.microsoft.com/office/powerpoint/2010/main" val="11169617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Relationship Id="rId4" Type="http://schemas.openxmlformats.org/officeDocument/2006/relationships/image" Target="../media/image2.png"/><Relationship Id="rId5" Type="http://schemas.openxmlformats.org/officeDocument/2006/relationships/image" Target="../media/image3.wmf"/><Relationship Id="rId6" Type="http://schemas.openxmlformats.org/officeDocument/2006/relationships/image" Target="../media/image4.tiff"/><Relationship Id="rId7" Type="http://schemas.openxmlformats.org/officeDocument/2006/relationships/image" Target="../media/image5.jpg"/><Relationship Id="rId8" Type="http://schemas.openxmlformats.org/officeDocument/2006/relationships/image" Target="../media/image6.png"/><Relationship Id="rId9"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1.tif"/><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media/image26.JPG"/><Relationship Id="rId5" Type="http://schemas.openxmlformats.org/officeDocument/2006/relationships/image" Target="../media/image1.tif"/><Relationship Id="rId1" Type="http://schemas.openxmlformats.org/officeDocument/2006/relationships/slideLayout" Target="../slideLayouts/slideLayout7.xml"/><Relationship Id="rId2" Type="http://schemas.openxmlformats.org/officeDocument/2006/relationships/image" Target="../media/image24.JPG"/></Relationships>
</file>

<file path=ppt/slides/_rels/slide12.xml.rels><?xml version="1.0" encoding="UTF-8" standalone="yes"?>
<Relationships xmlns="http://schemas.openxmlformats.org/package/2006/relationships"><Relationship Id="rId3" Type="http://schemas.openxmlformats.org/officeDocument/2006/relationships/image" Target="../media/image27.tif"/><Relationship Id="rId4" Type="http://schemas.openxmlformats.org/officeDocument/2006/relationships/image" Target="../media/image1.tif"/><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image" Target="../media/image3.wmf"/><Relationship Id="rId4" Type="http://schemas.openxmlformats.org/officeDocument/2006/relationships/image" Target="../media/image1.ti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tiff"/><Relationship Id="rId1" Type="http://schemas.openxmlformats.org/officeDocument/2006/relationships/slideLayout" Target="../slideLayouts/slideLayout2.xml"/><Relationship Id="rId2" Type="http://schemas.openxmlformats.org/officeDocument/2006/relationships/image" Target="../media/image1.tif"/></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1.tif"/></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image" Target="../media/image1.tif"/></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1.ti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1.tif"/><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1.tif"/><Relationship Id="rId1" Type="http://schemas.openxmlformats.org/officeDocument/2006/relationships/slideLayout" Target="../slideLayouts/slideLayout6.xml"/><Relationship Id="rId2"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tif"/><Relationship Id="rId4" Type="http://schemas.openxmlformats.org/officeDocument/2006/relationships/image" Target="../media/image8.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wmf"/><Relationship Id="rId4" Type="http://schemas.openxmlformats.org/officeDocument/2006/relationships/image" Target="../media/image1.tif"/><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1.ti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g"/><Relationship Id="rId4" Type="http://schemas.openxmlformats.org/officeDocument/2006/relationships/image" Target="../media/image1.ti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tiff"/><Relationship Id="rId3" Type="http://schemas.openxmlformats.org/officeDocument/2006/relationships/image" Target="../media/image1.tif"/></Relationships>
</file>

<file path=ppt/slides/_rels/slide24.xml.rels><?xml version="1.0" encoding="UTF-8" standalone="yes"?>
<Relationships xmlns="http://schemas.openxmlformats.org/package/2006/relationships"><Relationship Id="rId3" Type="http://schemas.openxmlformats.org/officeDocument/2006/relationships/image" Target="../media/image1.tif"/><Relationship Id="rId4" Type="http://schemas.openxmlformats.org/officeDocument/2006/relationships/image" Target="../media/image44.jpeg"/><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Relationship Id="rId3" Type="http://schemas.openxmlformats.org/officeDocument/2006/relationships/image" Target="../media/image45.jpg"/></Relationships>
</file>

<file path=ppt/slides/_rels/slide26.xml.rels><?xml version="1.0" encoding="UTF-8" standalone="yes"?>
<Relationships xmlns="http://schemas.openxmlformats.org/package/2006/relationships"><Relationship Id="rId3" Type="http://schemas.openxmlformats.org/officeDocument/2006/relationships/image" Target="../media/image1.tif"/><Relationship Id="rId4" Type="http://schemas.openxmlformats.org/officeDocument/2006/relationships/image" Target="../media/image46.jpg"/><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eg"/><Relationship Id="rId6" Type="http://schemas.openxmlformats.org/officeDocument/2006/relationships/image" Target="../media/image1.ti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tif"/></Relationships>
</file>

<file path=ppt/slides/_rels/slide5.xml.rels><?xml version="1.0" encoding="UTF-8" standalone="yes"?>
<Relationships xmlns="http://schemas.openxmlformats.org/package/2006/relationships"><Relationship Id="rId3" Type="http://schemas.openxmlformats.org/officeDocument/2006/relationships/image" Target="../media/image13.wmf"/><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tif"/><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tif"/><Relationship Id="rId4" Type="http://schemas.openxmlformats.org/officeDocument/2006/relationships/image" Target="../media/image17.png"/><Relationship Id="rId5"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1.tif"/><Relationship Id="rId1" Type="http://schemas.openxmlformats.org/officeDocument/2006/relationships/slideLayout" Target="../slideLayouts/slideLayout6.xml"/><Relationship Id="rId2" Type="http://schemas.openxmlformats.org/officeDocument/2006/relationships/image" Target="../media/image1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Relationship Id="rId3" Type="http://schemas.openxmlformats.org/officeDocument/2006/relationships/image" Target="../media/image3.wmf"/></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5" Type="http://schemas.openxmlformats.org/officeDocument/2006/relationships/image" Target="../media/image1.ti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sluttfase-uten-glippe-06.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079595"/>
            <a:ext cx="3262672" cy="778404"/>
          </a:xfrm>
          <a:prstGeom prst="rect">
            <a:avLst/>
          </a:prstGeom>
        </p:spPr>
      </p:pic>
      <p:sp>
        <p:nvSpPr>
          <p:cNvPr id="6" name="TextBox 4"/>
          <p:cNvSpPr txBox="1">
            <a:spLocks noChangeArrowheads="1"/>
          </p:cNvSpPr>
          <p:nvPr/>
        </p:nvSpPr>
        <p:spPr bwMode="auto">
          <a:xfrm>
            <a:off x="339064" y="1447805"/>
            <a:ext cx="8170125" cy="4370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a:r>
              <a:rPr lang="nb-NO" sz="4000" dirty="0" smtClean="0">
                <a:solidFill>
                  <a:srgbClr val="00B0F0"/>
                </a:solidFill>
                <a:latin typeface="Calibri" charset="0"/>
                <a:cs typeface="Arial" charset="0"/>
              </a:rPr>
              <a:t>Hjernen endrer seg gjennom hele livet </a:t>
            </a:r>
          </a:p>
          <a:p>
            <a:pPr marL="342900" indent="-342900" algn="ctr">
              <a:buFontTx/>
              <a:buChar char="-"/>
            </a:pPr>
            <a:r>
              <a:rPr lang="nb-NO" sz="4000" dirty="0" smtClean="0">
                <a:solidFill>
                  <a:srgbClr val="00B0F0"/>
                </a:solidFill>
                <a:latin typeface="Calibri" charset="0"/>
                <a:cs typeface="Arial" charset="0"/>
              </a:rPr>
              <a:t>Hva påvirker hvordan?</a:t>
            </a:r>
          </a:p>
          <a:p>
            <a:pPr algn="ctr"/>
            <a:endParaRPr lang="nb-NO" sz="2400" dirty="0">
              <a:latin typeface="Calibri" charset="0"/>
              <a:cs typeface="Arial" charset="0"/>
            </a:endParaRPr>
          </a:p>
          <a:p>
            <a:pPr algn="ctr"/>
            <a:endParaRPr lang="nb-NO" sz="2400" dirty="0" smtClean="0">
              <a:latin typeface="Calibri" charset="0"/>
              <a:cs typeface="Arial" charset="0"/>
            </a:endParaRPr>
          </a:p>
          <a:p>
            <a:pPr algn="ctr"/>
            <a:endParaRPr lang="nb-NO" sz="2400" dirty="0">
              <a:latin typeface="Calibri" charset="0"/>
              <a:cs typeface="Arial" charset="0"/>
            </a:endParaRPr>
          </a:p>
          <a:p>
            <a:pPr algn="ctr"/>
            <a:r>
              <a:rPr lang="nb-NO" sz="1800" dirty="0">
                <a:latin typeface="Calibri" charset="0"/>
                <a:cs typeface="Arial" charset="0"/>
              </a:rPr>
              <a:t>02.09.2015</a:t>
            </a:r>
          </a:p>
          <a:p>
            <a:pPr algn="ctr"/>
            <a:endParaRPr lang="nb-NO" sz="1800" dirty="0">
              <a:latin typeface="Calibri" charset="0"/>
              <a:cs typeface="Arial" charset="0"/>
            </a:endParaRPr>
          </a:p>
          <a:p>
            <a:pPr algn="ctr"/>
            <a:r>
              <a:rPr lang="nb-NO" sz="1800" dirty="0" smtClean="0">
                <a:latin typeface="Calibri" charset="0"/>
                <a:cs typeface="Arial" charset="0"/>
              </a:rPr>
              <a:t>Anders M. Fjell og Kristine </a:t>
            </a:r>
            <a:r>
              <a:rPr lang="nb-NO" sz="1800" dirty="0" smtClean="0">
                <a:latin typeface="Calibri" charset="0"/>
                <a:cs typeface="Arial" charset="0"/>
              </a:rPr>
              <a:t>B. </a:t>
            </a:r>
            <a:r>
              <a:rPr lang="nb-NO" sz="1800" dirty="0" err="1" smtClean="0">
                <a:latin typeface="Calibri" charset="0"/>
                <a:cs typeface="Arial" charset="0"/>
              </a:rPr>
              <a:t>Walhovd</a:t>
            </a:r>
            <a:endParaRPr lang="nb-NO" sz="1800" dirty="0" smtClean="0">
              <a:latin typeface="Calibri" charset="0"/>
              <a:cs typeface="Arial" charset="0"/>
            </a:endParaRPr>
          </a:p>
          <a:p>
            <a:pPr algn="ctr"/>
            <a:r>
              <a:rPr lang="nb-NO" sz="1800" dirty="0" smtClean="0">
                <a:latin typeface="Calibri" charset="0"/>
                <a:cs typeface="Arial" charset="0"/>
              </a:rPr>
              <a:t>Psykologisk </a:t>
            </a:r>
            <a:r>
              <a:rPr lang="nb-NO" sz="1800" dirty="0" smtClean="0">
                <a:latin typeface="Calibri" charset="0"/>
                <a:cs typeface="Arial" charset="0"/>
              </a:rPr>
              <a:t>Institutt</a:t>
            </a:r>
          </a:p>
          <a:p>
            <a:pPr algn="ctr"/>
            <a:r>
              <a:rPr lang="nb-NO" sz="1800" dirty="0" smtClean="0">
                <a:latin typeface="Calibri" charset="0"/>
                <a:cs typeface="Arial" charset="0"/>
              </a:rPr>
              <a:t>Det Samfunnsvitenskapelige Fakultet</a:t>
            </a:r>
            <a:endParaRPr lang="nb-NO" sz="1800" dirty="0">
              <a:latin typeface="Calibri" charset="0"/>
              <a:cs typeface="Arial" charset="0"/>
            </a:endParaRPr>
          </a:p>
          <a:p>
            <a:pPr algn="ctr"/>
            <a:r>
              <a:rPr lang="nb-NO" sz="1800" dirty="0" smtClean="0">
                <a:latin typeface="Calibri" charset="0"/>
                <a:cs typeface="Arial" charset="0"/>
              </a:rPr>
              <a:t>Universitetet i </a:t>
            </a:r>
            <a:r>
              <a:rPr lang="nb-NO" sz="1800" dirty="0">
                <a:latin typeface="Calibri" charset="0"/>
                <a:cs typeface="Arial" charset="0"/>
              </a:rPr>
              <a:t>Oslo</a:t>
            </a:r>
          </a:p>
          <a:p>
            <a:pPr algn="ctr"/>
            <a:r>
              <a:rPr lang="nb-NO" sz="1800" dirty="0" err="1">
                <a:latin typeface="Calibri" charset="0"/>
                <a:cs typeface="Arial" charset="0"/>
              </a:rPr>
              <a:t>www.oslobrains.no</a:t>
            </a:r>
            <a:endParaRPr lang="nb-NO" sz="1800" dirty="0">
              <a:latin typeface="Calibri" charset="0"/>
              <a:cs typeface="Arial" charset="0"/>
            </a:endParaRPr>
          </a:p>
        </p:txBody>
      </p:sp>
      <p:pic>
        <p:nvPicPr>
          <p:cNvPr id="7" name="Picture 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12088" y="5053611"/>
            <a:ext cx="1092200"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5275" y="5053611"/>
            <a:ext cx="1092200"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36790" r="33479" b="36169"/>
          <a:stretch>
            <a:fillRect/>
          </a:stretch>
        </p:blipFill>
        <p:spPr bwMode="auto">
          <a:xfrm>
            <a:off x="6044919" y="2309409"/>
            <a:ext cx="2837192" cy="252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clip1.tif"/>
          <p:cNvPicPr>
            <a:picLocks noChangeAspect="1"/>
          </p:cNvPicPr>
          <p:nvPr/>
        </p:nvPicPr>
        <p:blipFill>
          <a:blip r:embed="rId6" cstate="print">
            <a:clrChange>
              <a:clrFrom>
                <a:srgbClr val="FFFFFF"/>
              </a:clrFrom>
              <a:clrTo>
                <a:srgbClr val="FFFFFF">
                  <a:alpha val="0"/>
                </a:srgbClr>
              </a:clrTo>
            </a:clrChange>
          </a:blip>
          <a:srcRect l="7901" t="5952" r="19718" b="7738"/>
          <a:stretch>
            <a:fillRect/>
          </a:stretch>
        </p:blipFill>
        <p:spPr>
          <a:xfrm>
            <a:off x="458550" y="2517203"/>
            <a:ext cx="2484049" cy="2251169"/>
          </a:xfrm>
          <a:prstGeom prst="rect">
            <a:avLst/>
          </a:prstGeom>
        </p:spPr>
      </p:pic>
      <p:pic>
        <p:nvPicPr>
          <p:cNvPr id="2" name="Picture 1" descr="LOGO-ERC.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80812" y="5899300"/>
            <a:ext cx="947534" cy="906678"/>
          </a:xfrm>
          <a:prstGeom prst="rect">
            <a:avLst/>
          </a:prstGeom>
        </p:spPr>
      </p:pic>
      <p:pic>
        <p:nvPicPr>
          <p:cNvPr id="11" name="Picture 10" descr="logo-sluttfase-uten-glippe-06.tif"/>
          <p:cNvPicPr>
            <a:picLocks noChangeAspect="1"/>
          </p:cNvPicPr>
          <p:nvPr/>
        </p:nvPicPr>
        <p:blipFill rotWithShape="1">
          <a:blip r:embed="rId3">
            <a:extLst>
              <a:ext uri="{28A0092B-C50C-407E-A947-70E740481C1C}">
                <a14:useLocalDpi xmlns:a14="http://schemas.microsoft.com/office/drawing/2010/main" val="0"/>
              </a:ext>
            </a:extLst>
          </a:blip>
          <a:srcRect l="4999" t="29095" b="15421"/>
          <a:stretch/>
        </p:blipFill>
        <p:spPr>
          <a:xfrm>
            <a:off x="148797" y="75822"/>
            <a:ext cx="8965688" cy="1249255"/>
          </a:xfrm>
          <a:prstGeom prst="rect">
            <a:avLst/>
          </a:prstGeom>
        </p:spPr>
      </p:pic>
      <p:pic>
        <p:nvPicPr>
          <p:cNvPr id="3" name="Picture 2" descr="Screen Shot 2015-09-01 at 11.56.47.png"/>
          <p:cNvPicPr>
            <a:picLocks noChangeAspect="1"/>
          </p:cNvPicPr>
          <p:nvPr/>
        </p:nvPicPr>
        <p:blipFill rotWithShape="1">
          <a:blip r:embed="rId8">
            <a:extLst>
              <a:ext uri="{28A0092B-C50C-407E-A947-70E740481C1C}">
                <a14:useLocalDpi xmlns:a14="http://schemas.microsoft.com/office/drawing/2010/main" val="0"/>
              </a:ext>
            </a:extLst>
          </a:blip>
          <a:srcRect t="29161" r="5227" b="20469"/>
          <a:stretch/>
        </p:blipFill>
        <p:spPr>
          <a:xfrm>
            <a:off x="7176186" y="6494912"/>
            <a:ext cx="1792897" cy="311066"/>
          </a:xfrm>
          <a:prstGeom prst="rect">
            <a:avLst/>
          </a:prstGeom>
        </p:spPr>
      </p:pic>
      <p:pic>
        <p:nvPicPr>
          <p:cNvPr id="4" name="Picture 3" descr="Screen Shot 2015-09-01 at 11.58.49.png"/>
          <p:cNvPicPr>
            <a:picLocks noChangeAspect="1"/>
          </p:cNvPicPr>
          <p:nvPr/>
        </p:nvPicPr>
        <p:blipFill rotWithShape="1">
          <a:blip r:embed="rId9">
            <a:extLst>
              <a:ext uri="{28A0092B-C50C-407E-A947-70E740481C1C}">
                <a14:useLocalDpi xmlns:a14="http://schemas.microsoft.com/office/drawing/2010/main" val="0"/>
              </a:ext>
            </a:extLst>
          </a:blip>
          <a:srcRect t="22728" b="7068"/>
          <a:stretch/>
        </p:blipFill>
        <p:spPr>
          <a:xfrm>
            <a:off x="5709691" y="6095493"/>
            <a:ext cx="1114146" cy="710485"/>
          </a:xfrm>
          <a:prstGeom prst="rect">
            <a:avLst/>
          </a:prstGeom>
        </p:spPr>
      </p:pic>
    </p:spTree>
    <p:extLst>
      <p:ext uri="{BB962C8B-B14F-4D97-AF65-F5344CB8AC3E}">
        <p14:creationId xmlns:p14="http://schemas.microsoft.com/office/powerpoint/2010/main" val="233405701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3695.JPG"/>
          <p:cNvPicPr>
            <a:picLocks noChangeAspect="1"/>
          </p:cNvPicPr>
          <p:nvPr/>
        </p:nvPicPr>
        <p:blipFill rotWithShape="1">
          <a:blip r:embed="rId3">
            <a:extLst>
              <a:ext uri="{28A0092B-C50C-407E-A947-70E740481C1C}">
                <a14:useLocalDpi xmlns:a14="http://schemas.microsoft.com/office/drawing/2010/main" val="0"/>
              </a:ext>
            </a:extLst>
          </a:blip>
          <a:srcRect l="10253" t="7715" r="6407" b="7633"/>
          <a:stretch/>
        </p:blipFill>
        <p:spPr>
          <a:xfrm>
            <a:off x="0" y="-78471"/>
            <a:ext cx="9144000" cy="6965897"/>
          </a:xfrm>
          <a:prstGeom prst="rect">
            <a:avLst/>
          </a:prstGeom>
        </p:spPr>
      </p:pic>
      <p:pic>
        <p:nvPicPr>
          <p:cNvPr id="5" name="Picture 4" descr="logo-sluttfase-uten-glippe-06.tif"/>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29512"/>
          <a:stretch/>
        </p:blipFill>
        <p:spPr>
          <a:xfrm>
            <a:off x="1" y="6309319"/>
            <a:ext cx="3262672" cy="548679"/>
          </a:xfrm>
          <a:prstGeom prst="rect">
            <a:avLst/>
          </a:prstGeom>
        </p:spPr>
      </p:pic>
    </p:spTree>
    <p:extLst>
      <p:ext uri="{BB962C8B-B14F-4D97-AF65-F5344CB8AC3E}">
        <p14:creationId xmlns:p14="http://schemas.microsoft.com/office/powerpoint/2010/main" val="368622293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3691.JPG"/>
          <p:cNvPicPr>
            <a:picLocks noChangeAspect="1"/>
          </p:cNvPicPr>
          <p:nvPr/>
        </p:nvPicPr>
        <p:blipFill rotWithShape="1">
          <a:blip r:embed="rId2">
            <a:extLst>
              <a:ext uri="{28A0092B-C50C-407E-A947-70E740481C1C}">
                <a14:useLocalDpi xmlns:a14="http://schemas.microsoft.com/office/drawing/2010/main" val="0"/>
              </a:ext>
            </a:extLst>
          </a:blip>
          <a:srcRect l="31253" r="29062"/>
          <a:stretch/>
        </p:blipFill>
        <p:spPr>
          <a:xfrm>
            <a:off x="2857735" y="0"/>
            <a:ext cx="3628873" cy="6858000"/>
          </a:xfrm>
          <a:prstGeom prst="rect">
            <a:avLst/>
          </a:prstGeom>
        </p:spPr>
      </p:pic>
      <p:pic>
        <p:nvPicPr>
          <p:cNvPr id="5" name="Picture 4" descr="IMG_3693.JPG"/>
          <p:cNvPicPr>
            <a:picLocks noChangeAspect="1"/>
          </p:cNvPicPr>
          <p:nvPr/>
        </p:nvPicPr>
        <p:blipFill rotWithShape="1">
          <a:blip r:embed="rId3">
            <a:extLst>
              <a:ext uri="{28A0092B-C50C-407E-A947-70E740481C1C}">
                <a14:useLocalDpi xmlns:a14="http://schemas.microsoft.com/office/drawing/2010/main" val="0"/>
              </a:ext>
            </a:extLst>
          </a:blip>
          <a:srcRect l="30096" r="33360"/>
          <a:stretch/>
        </p:blipFill>
        <p:spPr>
          <a:xfrm>
            <a:off x="0" y="0"/>
            <a:ext cx="3341586" cy="6858000"/>
          </a:xfrm>
          <a:prstGeom prst="rect">
            <a:avLst/>
          </a:prstGeom>
        </p:spPr>
      </p:pic>
      <p:pic>
        <p:nvPicPr>
          <p:cNvPr id="2" name="Picture 1" descr="IMG_3690.JPG"/>
          <p:cNvPicPr>
            <a:picLocks noChangeAspect="1"/>
          </p:cNvPicPr>
          <p:nvPr/>
        </p:nvPicPr>
        <p:blipFill rotWithShape="1">
          <a:blip r:embed="rId4">
            <a:extLst>
              <a:ext uri="{28A0092B-C50C-407E-A947-70E740481C1C}">
                <a14:useLocalDpi xmlns:a14="http://schemas.microsoft.com/office/drawing/2010/main" val="0"/>
              </a:ext>
            </a:extLst>
          </a:blip>
          <a:srcRect l="35594" r="29681"/>
          <a:stretch/>
        </p:blipFill>
        <p:spPr>
          <a:xfrm>
            <a:off x="5968736" y="0"/>
            <a:ext cx="3175264" cy="6858000"/>
          </a:xfrm>
          <a:prstGeom prst="rect">
            <a:avLst/>
          </a:prstGeom>
        </p:spPr>
      </p:pic>
      <p:pic>
        <p:nvPicPr>
          <p:cNvPr id="6" name="Picture 5" descr="logo-sluttfase-uten-glippe-06.tif"/>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29512"/>
          <a:stretch/>
        </p:blipFill>
        <p:spPr>
          <a:xfrm>
            <a:off x="1" y="6309319"/>
            <a:ext cx="3262672" cy="548679"/>
          </a:xfrm>
          <a:prstGeom prst="rect">
            <a:avLst/>
          </a:prstGeom>
        </p:spPr>
      </p:pic>
    </p:spTree>
    <p:extLst>
      <p:ext uri="{BB962C8B-B14F-4D97-AF65-F5344CB8AC3E}">
        <p14:creationId xmlns:p14="http://schemas.microsoft.com/office/powerpoint/2010/main" val="386196722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Figure 4.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664" y="78932"/>
            <a:ext cx="6048672" cy="6253824"/>
          </a:xfrm>
          <a:prstGeom prst="rect">
            <a:avLst/>
          </a:prstGeom>
        </p:spPr>
      </p:pic>
      <p:pic>
        <p:nvPicPr>
          <p:cNvPr id="3" name="Picture 2" descr="logo-sluttfase-uten-glippe-06.tif"/>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29512"/>
          <a:stretch/>
        </p:blipFill>
        <p:spPr>
          <a:xfrm>
            <a:off x="1" y="6309319"/>
            <a:ext cx="3262672" cy="548679"/>
          </a:xfrm>
          <a:prstGeom prst="rect">
            <a:avLst/>
          </a:prstGeom>
        </p:spPr>
      </p:pic>
      <p:sp>
        <p:nvSpPr>
          <p:cNvPr id="4" name="TextBox 3"/>
          <p:cNvSpPr txBox="1"/>
          <p:nvPr/>
        </p:nvSpPr>
        <p:spPr>
          <a:xfrm>
            <a:off x="3634974" y="6332756"/>
            <a:ext cx="5342972" cy="369332"/>
          </a:xfrm>
          <a:prstGeom prst="rect">
            <a:avLst/>
          </a:prstGeom>
          <a:noFill/>
        </p:spPr>
        <p:txBody>
          <a:bodyPr wrap="square" rtlCol="0">
            <a:spAutoFit/>
          </a:bodyPr>
          <a:lstStyle/>
          <a:p>
            <a:r>
              <a:rPr lang="en-US" i="1" dirty="0" smtClean="0">
                <a:solidFill>
                  <a:schemeClr val="bg1"/>
                </a:solidFill>
              </a:rPr>
              <a:t>Walhovd et al. (2014) Current opinion in neurology</a:t>
            </a:r>
            <a:endParaRPr lang="en-US" i="1" dirty="0">
              <a:solidFill>
                <a:schemeClr val="bg1"/>
              </a:solidFill>
            </a:endParaRPr>
          </a:p>
        </p:txBody>
      </p:sp>
    </p:spTree>
    <p:extLst>
      <p:ext uri="{BB962C8B-B14F-4D97-AF65-F5344CB8AC3E}">
        <p14:creationId xmlns:p14="http://schemas.microsoft.com/office/powerpoint/2010/main" val="32111715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Innflytelse</a:t>
            </a:r>
            <a:r>
              <a:rPr lang="en-US" dirty="0" err="1" smtClean="0"/>
              <a:t>n</a:t>
            </a:r>
            <a:r>
              <a:rPr lang="en-US" dirty="0" smtClean="0"/>
              <a:t> </a:t>
            </a:r>
            <a:r>
              <a:rPr lang="en-US" dirty="0" err="1" smtClean="0"/>
              <a:t>av</a:t>
            </a:r>
            <a:r>
              <a:rPr lang="en-US" dirty="0" smtClean="0"/>
              <a:t> </a:t>
            </a:r>
            <a:r>
              <a:rPr lang="en-US" dirty="0" err="1" smtClean="0"/>
              <a:t>faktorer</a:t>
            </a:r>
            <a:r>
              <a:rPr lang="en-US" dirty="0" smtClean="0"/>
              <a:t> </a:t>
            </a:r>
            <a:r>
              <a:rPr lang="en-US" dirty="0" err="1" smtClean="0"/>
              <a:t>på</a:t>
            </a:r>
            <a:r>
              <a:rPr lang="en-US" dirty="0" smtClean="0"/>
              <a:t> </a:t>
            </a:r>
            <a:r>
              <a:rPr lang="en-US" dirty="0" err="1" smtClean="0"/>
              <a:t>ulike</a:t>
            </a:r>
            <a:r>
              <a:rPr lang="en-US" dirty="0" smtClean="0"/>
              <a:t> </a:t>
            </a:r>
            <a:r>
              <a:rPr lang="en-US" dirty="0" err="1" smtClean="0"/>
              <a:t>aldre</a:t>
            </a:r>
            <a:r>
              <a:rPr lang="en-US" dirty="0"/>
              <a:t> </a:t>
            </a:r>
            <a:r>
              <a:rPr lang="en-US" dirty="0" err="1" smtClean="0"/>
              <a:t>på</a:t>
            </a:r>
            <a:r>
              <a:rPr lang="en-US" dirty="0" smtClean="0"/>
              <a:t> </a:t>
            </a:r>
            <a:r>
              <a:rPr lang="en-US" dirty="0" err="1" smtClean="0"/>
              <a:t>hjerne</a:t>
            </a:r>
            <a:r>
              <a:rPr lang="en-US" dirty="0" smtClean="0"/>
              <a:t> </a:t>
            </a:r>
            <a:r>
              <a:rPr lang="en-US" dirty="0" err="1" smtClean="0"/>
              <a:t>og</a:t>
            </a:r>
            <a:r>
              <a:rPr lang="en-US" dirty="0" smtClean="0"/>
              <a:t> </a:t>
            </a:r>
            <a:r>
              <a:rPr lang="en-US" dirty="0" err="1" smtClean="0"/>
              <a:t>kognisjon</a:t>
            </a:r>
            <a:r>
              <a:rPr lang="en-US" dirty="0" smtClean="0"/>
              <a:t> </a:t>
            </a:r>
            <a:r>
              <a:rPr lang="en-US" dirty="0" err="1" smtClean="0"/>
              <a:t>gjennnom</a:t>
            </a:r>
            <a:r>
              <a:rPr lang="en-US" dirty="0" smtClean="0"/>
              <a:t> </a:t>
            </a:r>
            <a:r>
              <a:rPr lang="en-US" dirty="0" err="1" smtClean="0"/>
              <a:t>livet</a:t>
            </a:r>
            <a:endParaRPr lang="en-US" dirty="0"/>
          </a:p>
        </p:txBody>
      </p:sp>
      <p:sp>
        <p:nvSpPr>
          <p:cNvPr id="3" name="Content Placeholder 2"/>
          <p:cNvSpPr>
            <a:spLocks noGrp="1"/>
          </p:cNvSpPr>
          <p:nvPr>
            <p:ph idx="1"/>
          </p:nvPr>
        </p:nvSpPr>
        <p:spPr/>
        <p:txBody>
          <a:bodyPr>
            <a:normAutofit/>
          </a:bodyPr>
          <a:lstStyle/>
          <a:p>
            <a:pPr marL="0" indent="0">
              <a:buNone/>
            </a:pPr>
            <a:endParaRPr lang="en-US" dirty="0"/>
          </a:p>
          <a:p>
            <a:r>
              <a:rPr lang="en-US" dirty="0"/>
              <a:t>a</a:t>
            </a:r>
            <a:r>
              <a:rPr lang="en-US" dirty="0" smtClean="0"/>
              <a:t>ging starts in the womb – </a:t>
            </a:r>
            <a:r>
              <a:rPr lang="en-US" dirty="0" err="1" smtClean="0"/>
              <a:t>f</a:t>
            </a:r>
            <a:r>
              <a:rPr lang="en-US" dirty="0" err="1" smtClean="0"/>
              <a:t>orstå</a:t>
            </a:r>
            <a:r>
              <a:rPr lang="en-US" dirty="0" smtClean="0"/>
              <a:t> </a:t>
            </a:r>
            <a:r>
              <a:rPr lang="en-US" dirty="0" err="1" smtClean="0"/>
              <a:t>mekanismer</a:t>
            </a:r>
            <a:r>
              <a:rPr lang="en-US" dirty="0" smtClean="0"/>
              <a:t> </a:t>
            </a:r>
            <a:r>
              <a:rPr lang="en-US" dirty="0" err="1" smtClean="0"/>
              <a:t>tidlig</a:t>
            </a:r>
            <a:r>
              <a:rPr lang="en-US" dirty="0" smtClean="0"/>
              <a:t> </a:t>
            </a:r>
            <a:r>
              <a:rPr lang="en-US" dirty="0" err="1" smtClean="0"/>
              <a:t>i</a:t>
            </a:r>
            <a:r>
              <a:rPr lang="en-US" dirty="0" smtClean="0"/>
              <a:t> </a:t>
            </a:r>
            <a:r>
              <a:rPr lang="en-US" dirty="0" err="1" smtClean="0"/>
              <a:t>livet</a:t>
            </a:r>
            <a:endParaRPr lang="en-US" dirty="0" smtClean="0"/>
          </a:p>
          <a:p>
            <a:pPr marL="0" indent="0">
              <a:buNone/>
            </a:pPr>
            <a:endParaRPr lang="en-US" dirty="0"/>
          </a:p>
          <a:p>
            <a:r>
              <a:rPr lang="en-US" dirty="0" err="1"/>
              <a:t>i</a:t>
            </a:r>
            <a:r>
              <a:rPr lang="en-US" dirty="0" err="1" smtClean="0"/>
              <a:t>dentifisere</a:t>
            </a:r>
            <a:r>
              <a:rPr lang="en-US" dirty="0" smtClean="0"/>
              <a:t> </a:t>
            </a:r>
            <a:r>
              <a:rPr lang="en-US" dirty="0" err="1" smtClean="0"/>
              <a:t>hvordan</a:t>
            </a:r>
            <a:r>
              <a:rPr lang="en-US" dirty="0" smtClean="0"/>
              <a:t> </a:t>
            </a:r>
            <a:r>
              <a:rPr lang="en-US" dirty="0" err="1" smtClean="0"/>
              <a:t>variasjon</a:t>
            </a:r>
            <a:r>
              <a:rPr lang="en-US" dirty="0" smtClean="0"/>
              <a:t> </a:t>
            </a:r>
            <a:r>
              <a:rPr lang="en-US" dirty="0" err="1" smtClean="0"/>
              <a:t>kan</a:t>
            </a:r>
            <a:r>
              <a:rPr lang="en-US" dirty="0" smtClean="0"/>
              <a:t> </a:t>
            </a:r>
            <a:r>
              <a:rPr lang="en-US" dirty="0" err="1" smtClean="0"/>
              <a:t>påvirkes</a:t>
            </a:r>
            <a:r>
              <a:rPr lang="en-US" dirty="0" smtClean="0"/>
              <a:t> </a:t>
            </a:r>
            <a:r>
              <a:rPr lang="en-US" dirty="0" err="1" smtClean="0"/>
              <a:t>av</a:t>
            </a:r>
            <a:r>
              <a:rPr lang="en-US" dirty="0" smtClean="0"/>
              <a:t> </a:t>
            </a:r>
            <a:r>
              <a:rPr lang="en-US" dirty="0" err="1" smtClean="0"/>
              <a:t>faktorer</a:t>
            </a:r>
            <a:r>
              <a:rPr lang="en-US" dirty="0" smtClean="0"/>
              <a:t> </a:t>
            </a:r>
            <a:r>
              <a:rPr lang="en-US" dirty="0" err="1" smtClean="0"/>
              <a:t>senere</a:t>
            </a:r>
            <a:r>
              <a:rPr lang="en-US" dirty="0" smtClean="0"/>
              <a:t> </a:t>
            </a:r>
            <a:r>
              <a:rPr lang="en-US" dirty="0" err="1" smtClean="0"/>
              <a:t>i</a:t>
            </a:r>
            <a:r>
              <a:rPr lang="en-US" dirty="0" smtClean="0"/>
              <a:t> </a:t>
            </a:r>
            <a:r>
              <a:rPr lang="en-US" dirty="0" err="1" smtClean="0"/>
              <a:t>livet</a:t>
            </a:r>
            <a:endParaRPr lang="en-US" dirty="0" smtClean="0"/>
          </a:p>
        </p:txBody>
      </p:sp>
      <p:pic>
        <p:nvPicPr>
          <p:cNvPr id="4"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6790" r="33479" b="36169"/>
          <a:stretch>
            <a:fillRect/>
          </a:stretch>
        </p:blipFill>
        <p:spPr bwMode="auto">
          <a:xfrm>
            <a:off x="6329677" y="4176238"/>
            <a:ext cx="2837192" cy="252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logo-sluttfase-uten-glippe-06.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6079595"/>
            <a:ext cx="3262672" cy="778404"/>
          </a:xfrm>
          <a:prstGeom prst="rect">
            <a:avLst/>
          </a:prstGeom>
        </p:spPr>
      </p:pic>
    </p:spTree>
    <p:extLst>
      <p:ext uri="{BB962C8B-B14F-4D97-AF65-F5344CB8AC3E}">
        <p14:creationId xmlns:p14="http://schemas.microsoft.com/office/powerpoint/2010/main" val="72640102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sluttfase-uten-glippe-06.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079595"/>
            <a:ext cx="3262672" cy="778404"/>
          </a:xfrm>
          <a:prstGeom prst="rect">
            <a:avLst/>
          </a:prstGeom>
        </p:spPr>
      </p:pic>
      <p:sp>
        <p:nvSpPr>
          <p:cNvPr id="6" name="Title 5"/>
          <p:cNvSpPr>
            <a:spLocks noGrp="1"/>
          </p:cNvSpPr>
          <p:nvPr>
            <p:ph type="title"/>
          </p:nvPr>
        </p:nvSpPr>
        <p:spPr/>
        <p:txBody>
          <a:bodyPr/>
          <a:lstStyle/>
          <a:p>
            <a:r>
              <a:rPr lang="nb-NO" dirty="0" smtClean="0"/>
              <a:t>Hukommelse gjennom livet</a:t>
            </a:r>
            <a:endParaRPr lang="nb-NO" dirty="0"/>
          </a:p>
        </p:txBody>
      </p:sp>
      <p:sp>
        <p:nvSpPr>
          <p:cNvPr id="7" name="Content Placeholder 6"/>
          <p:cNvSpPr>
            <a:spLocks noGrp="1"/>
          </p:cNvSpPr>
          <p:nvPr>
            <p:ph idx="1"/>
          </p:nvPr>
        </p:nvSpPr>
        <p:spPr>
          <a:xfrm>
            <a:off x="457201" y="1921128"/>
            <a:ext cx="2549224" cy="419391"/>
          </a:xfrm>
        </p:spPr>
        <p:txBody>
          <a:bodyPr>
            <a:normAutofit/>
          </a:bodyPr>
          <a:lstStyle/>
          <a:p>
            <a:pPr marL="0" indent="0" algn="ctr">
              <a:buNone/>
            </a:pPr>
            <a:r>
              <a:rPr lang="nb-NO" sz="1800" dirty="0" smtClean="0"/>
              <a:t>Hukommelse</a:t>
            </a:r>
            <a:endParaRPr lang="nb-NO" sz="1800" dirty="0"/>
          </a:p>
        </p:txBody>
      </p:sp>
      <p:pic>
        <p:nvPicPr>
          <p:cNvPr id="11" name="Content Placeholder 3" descr="annual_percetnage_change.tif"/>
          <p:cNvPicPr>
            <a:picLocks noChangeAspect="1"/>
          </p:cNvPicPr>
          <p:nvPr/>
        </p:nvPicPr>
        <p:blipFill rotWithShape="1">
          <a:blip r:embed="rId3">
            <a:extLst>
              <a:ext uri="{28A0092B-C50C-407E-A947-70E740481C1C}">
                <a14:useLocalDpi xmlns:a14="http://schemas.microsoft.com/office/drawing/2010/main" val="0"/>
              </a:ext>
            </a:extLst>
          </a:blip>
          <a:srcRect t="58920" r="81646"/>
          <a:stretch/>
        </p:blipFill>
        <p:spPr bwMode="auto">
          <a:xfrm>
            <a:off x="6491388" y="2619358"/>
            <a:ext cx="2501967" cy="2906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p:cNvPicPr>
            <a:picLocks noChangeAspect="1"/>
          </p:cNvPicPr>
          <p:nvPr/>
        </p:nvPicPr>
        <p:blipFill>
          <a:blip r:embed="rId4">
            <a:extLst>
              <a:ext uri="{28A0092B-C50C-407E-A947-70E740481C1C}">
                <a14:useLocalDpi xmlns:a14="http://schemas.microsoft.com/office/drawing/2010/main" val="0"/>
              </a:ext>
            </a:extLst>
          </a:blip>
          <a:srcRect t="8093"/>
          <a:stretch>
            <a:fillRect/>
          </a:stretch>
        </p:blipFill>
        <p:spPr bwMode="auto">
          <a:xfrm>
            <a:off x="3251402" y="2762252"/>
            <a:ext cx="2807456" cy="3224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cvlt_lifespan21.tif"/>
          <p:cNvPicPr>
            <a:picLocks noChangeAspect="1"/>
          </p:cNvPicPr>
          <p:nvPr/>
        </p:nvPicPr>
        <p:blipFill>
          <a:blip r:embed="rId5">
            <a:clrChange>
              <a:clrFrom>
                <a:srgbClr val="FFFFFF"/>
              </a:clrFrom>
              <a:clrTo>
                <a:srgbClr val="FFFFFF">
                  <a:alpha val="0"/>
                </a:srgbClr>
              </a:clrTo>
            </a:clrChange>
          </a:blip>
          <a:stretch>
            <a:fillRect/>
          </a:stretch>
        </p:blipFill>
        <p:spPr>
          <a:xfrm>
            <a:off x="1" y="2762252"/>
            <a:ext cx="3317343" cy="3317343"/>
          </a:xfrm>
          <a:prstGeom prst="rect">
            <a:avLst/>
          </a:prstGeom>
        </p:spPr>
      </p:pic>
      <p:sp>
        <p:nvSpPr>
          <p:cNvPr id="2" name="TextBox 1"/>
          <p:cNvSpPr txBox="1"/>
          <p:nvPr/>
        </p:nvSpPr>
        <p:spPr>
          <a:xfrm>
            <a:off x="3615477" y="1921128"/>
            <a:ext cx="2378586" cy="646331"/>
          </a:xfrm>
          <a:prstGeom prst="rect">
            <a:avLst/>
          </a:prstGeom>
          <a:noFill/>
        </p:spPr>
        <p:txBody>
          <a:bodyPr wrap="square" rtlCol="0">
            <a:spAutoFit/>
          </a:bodyPr>
          <a:lstStyle/>
          <a:p>
            <a:pPr algn="ctr"/>
            <a:r>
              <a:rPr lang="en-US" dirty="0" smtClean="0"/>
              <a:t> </a:t>
            </a:r>
            <a:r>
              <a:rPr lang="en-US" dirty="0" err="1"/>
              <a:t>Å</a:t>
            </a:r>
            <a:r>
              <a:rPr lang="en-US" dirty="0" err="1" smtClean="0"/>
              <a:t>rlig</a:t>
            </a:r>
            <a:r>
              <a:rPr lang="en-US" dirty="0" smtClean="0"/>
              <a:t> </a:t>
            </a:r>
            <a:r>
              <a:rPr lang="en-US" dirty="0" err="1" smtClean="0"/>
              <a:t>endring</a:t>
            </a:r>
            <a:r>
              <a:rPr lang="en-US" dirty="0" smtClean="0"/>
              <a:t> </a:t>
            </a:r>
            <a:r>
              <a:rPr lang="en-US" dirty="0" err="1" smtClean="0"/>
              <a:t>i</a:t>
            </a:r>
            <a:r>
              <a:rPr lang="en-US" dirty="0" smtClean="0"/>
              <a:t> hippocampus</a:t>
            </a:r>
            <a:endParaRPr lang="en-US" dirty="0"/>
          </a:p>
        </p:txBody>
      </p:sp>
      <p:sp>
        <p:nvSpPr>
          <p:cNvPr id="13" name="TextBox 12"/>
          <p:cNvSpPr txBox="1"/>
          <p:nvPr/>
        </p:nvSpPr>
        <p:spPr>
          <a:xfrm>
            <a:off x="6491388" y="1914541"/>
            <a:ext cx="2418393" cy="646331"/>
          </a:xfrm>
          <a:prstGeom prst="rect">
            <a:avLst/>
          </a:prstGeom>
          <a:noFill/>
        </p:spPr>
        <p:txBody>
          <a:bodyPr wrap="square" rtlCol="0">
            <a:spAutoFit/>
          </a:bodyPr>
          <a:lstStyle/>
          <a:p>
            <a:pPr algn="ctr"/>
            <a:r>
              <a:rPr lang="en-US" dirty="0" err="1" smtClean="0"/>
              <a:t>Relasjon</a:t>
            </a:r>
            <a:r>
              <a:rPr lang="en-US" dirty="0" smtClean="0"/>
              <a:t> </a:t>
            </a:r>
            <a:r>
              <a:rPr lang="en-US" dirty="0" err="1" smtClean="0"/>
              <a:t>hukommelse</a:t>
            </a:r>
            <a:r>
              <a:rPr lang="en-US" dirty="0" smtClean="0"/>
              <a:t> </a:t>
            </a:r>
            <a:r>
              <a:rPr lang="en-US" dirty="0" err="1" smtClean="0"/>
              <a:t>og</a:t>
            </a:r>
            <a:r>
              <a:rPr lang="en-US" dirty="0" smtClean="0"/>
              <a:t> hippocampus</a:t>
            </a:r>
            <a:endParaRPr lang="en-US" dirty="0"/>
          </a:p>
        </p:txBody>
      </p:sp>
    </p:spTree>
    <p:extLst>
      <p:ext uri="{BB962C8B-B14F-4D97-AF65-F5344CB8AC3E}">
        <p14:creationId xmlns:p14="http://schemas.microsoft.com/office/powerpoint/2010/main" val="69904807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6" name="TextBox 6"/>
          <p:cNvSpPr txBox="1">
            <a:spLocks noChangeArrowheads="1"/>
          </p:cNvSpPr>
          <p:nvPr/>
        </p:nvSpPr>
        <p:spPr bwMode="auto">
          <a:xfrm>
            <a:off x="8101013" y="169863"/>
            <a:ext cx="9350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ヒラギノ角ゴ Pro W3" charset="0"/>
                <a:cs typeface="ヒラギノ角ゴ Pro W3" charset="0"/>
              </a:defRPr>
            </a:lvl1pPr>
            <a:lvl2pPr marL="742950" indent="-285750" eaLnBrk="0" hangingPunct="0">
              <a:defRPr sz="2000">
                <a:solidFill>
                  <a:schemeClr val="tx1"/>
                </a:solidFill>
                <a:latin typeface="Arial" charset="0"/>
                <a:ea typeface="ヒラギノ角ゴ Pro W3" charset="0"/>
                <a:cs typeface="ヒラギノ角ゴ Pro W3" charset="0"/>
              </a:defRPr>
            </a:lvl2pPr>
            <a:lvl3pPr marL="1143000" indent="-228600" eaLnBrk="0" hangingPunct="0">
              <a:defRPr sz="2000">
                <a:solidFill>
                  <a:schemeClr val="tx1"/>
                </a:solidFill>
                <a:latin typeface="Arial" charset="0"/>
                <a:ea typeface="ヒラギノ角ゴ Pro W3" charset="0"/>
                <a:cs typeface="ヒラギノ角ゴ Pro W3" charset="0"/>
              </a:defRPr>
            </a:lvl3pPr>
            <a:lvl4pPr marL="1600200" indent="-228600" eaLnBrk="0" hangingPunct="0">
              <a:defRPr sz="2000">
                <a:solidFill>
                  <a:schemeClr val="tx1"/>
                </a:solidFill>
                <a:latin typeface="Arial" charset="0"/>
                <a:ea typeface="ヒラギノ角ゴ Pro W3" charset="0"/>
                <a:cs typeface="ヒラギノ角ゴ Pro W3" charset="0"/>
              </a:defRPr>
            </a:lvl4pPr>
            <a:lvl5pPr marL="2057400" indent="-228600" eaLnBrk="0" hangingPunct="0">
              <a:defRPr sz="20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0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0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0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000">
                <a:solidFill>
                  <a:schemeClr val="tx1"/>
                </a:solidFill>
                <a:latin typeface="Arial" charset="0"/>
                <a:ea typeface="ヒラギノ角ゴ Pro W3" charset="0"/>
                <a:cs typeface="ヒラギノ角ゴ Pro W3" charset="0"/>
              </a:defRPr>
            </a:lvl9pPr>
          </a:lstStyle>
          <a:p>
            <a:pPr eaLnBrk="1" hangingPunct="1"/>
            <a:r>
              <a:rPr lang="nb-NO" sz="2400">
                <a:latin typeface="Berlin Sans FB Demi" charset="0"/>
              </a:rPr>
              <a:t>LCBC</a:t>
            </a:r>
            <a:endParaRPr lang="en-GB" sz="2400">
              <a:latin typeface="Berlin Sans FB Demi" charset="0"/>
            </a:endParaRPr>
          </a:p>
        </p:txBody>
      </p:sp>
      <p:pic>
        <p:nvPicPr>
          <p:cNvPr id="6" name="Picture 5" descr="logo-sluttfase-uten-glippe-06.tif"/>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29512"/>
          <a:stretch/>
        </p:blipFill>
        <p:spPr>
          <a:xfrm>
            <a:off x="1" y="6309319"/>
            <a:ext cx="3262672" cy="548679"/>
          </a:xfrm>
          <a:prstGeom prst="rect">
            <a:avLst/>
          </a:prstGeom>
        </p:spPr>
      </p:pic>
      <p:grpSp>
        <p:nvGrpSpPr>
          <p:cNvPr id="9" name="Group 27"/>
          <p:cNvGrpSpPr>
            <a:grpSpLocks/>
          </p:cNvGrpSpPr>
          <p:nvPr/>
        </p:nvGrpSpPr>
        <p:grpSpPr bwMode="auto">
          <a:xfrm>
            <a:off x="5364163" y="2005357"/>
            <a:ext cx="3240087" cy="3584208"/>
            <a:chOff x="2925750" y="3517286"/>
            <a:chExt cx="3240000" cy="3584122"/>
          </a:xfrm>
        </p:grpSpPr>
        <p:pic>
          <p:nvPicPr>
            <p:cNvPr id="10" name="Picture 2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25750" y="3861408"/>
              <a:ext cx="3240000" cy="32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31"/>
            <p:cNvSpPr txBox="1">
              <a:spLocks noChangeArrowheads="1"/>
            </p:cNvSpPr>
            <p:nvPr/>
          </p:nvSpPr>
          <p:spPr bwMode="auto">
            <a:xfrm>
              <a:off x="3475676" y="3517286"/>
              <a:ext cx="2376264" cy="923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nb-NO" altLang="nb-NO" dirty="0" smtClean="0">
                  <a:solidFill>
                    <a:srgbClr val="FFFFFF"/>
                  </a:solidFill>
                </a:rPr>
                <a:t>God innlæring</a:t>
              </a:r>
            </a:p>
            <a:p>
              <a:pPr algn="ctr" eaLnBrk="1" hangingPunct="1"/>
              <a:r>
                <a:rPr lang="nb-NO" altLang="nb-NO" dirty="0">
                  <a:solidFill>
                    <a:srgbClr val="FFFFFF"/>
                  </a:solidFill>
                </a:rPr>
                <a:t>v</a:t>
              </a:r>
              <a:r>
                <a:rPr lang="nb-NO" altLang="nb-NO" dirty="0" smtClean="0">
                  <a:solidFill>
                    <a:srgbClr val="FFFFFF"/>
                  </a:solidFill>
                </a:rPr>
                <a:t>s.</a:t>
              </a:r>
            </a:p>
            <a:p>
              <a:pPr algn="ctr" eaLnBrk="1" hangingPunct="1"/>
              <a:r>
                <a:rPr lang="nb-NO" altLang="nb-NO" dirty="0" smtClean="0">
                  <a:solidFill>
                    <a:srgbClr val="FFFFFF"/>
                  </a:solidFill>
                </a:rPr>
                <a:t>glemsel</a:t>
              </a:r>
              <a:endParaRPr lang="nb-NO" altLang="nb-NO" dirty="0">
                <a:solidFill>
                  <a:srgbClr val="FFFFFF"/>
                </a:solidFill>
              </a:endParaRPr>
            </a:p>
          </p:txBody>
        </p:sp>
      </p:grpSp>
      <p:pic>
        <p:nvPicPr>
          <p:cNvPr id="12"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349500"/>
            <a:ext cx="5176838"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9"/>
          <p:cNvSpPr txBox="1">
            <a:spLocks noChangeArrowheads="1"/>
          </p:cNvSpPr>
          <p:nvPr/>
        </p:nvSpPr>
        <p:spPr bwMode="auto">
          <a:xfrm>
            <a:off x="5837739" y="6398992"/>
            <a:ext cx="31983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b-NO" altLang="nb-NO" i="1" dirty="0" smtClean="0">
                <a:solidFill>
                  <a:schemeClr val="bg1"/>
                </a:solidFill>
              </a:rPr>
              <a:t>Sneve et al., J </a:t>
            </a:r>
            <a:r>
              <a:rPr lang="nb-NO" altLang="nb-NO" i="1" dirty="0" err="1" smtClean="0">
                <a:solidFill>
                  <a:schemeClr val="bg1"/>
                </a:solidFill>
              </a:rPr>
              <a:t>Neurosci</a:t>
            </a:r>
            <a:r>
              <a:rPr lang="nb-NO" altLang="nb-NO" i="1" dirty="0" smtClean="0">
                <a:solidFill>
                  <a:schemeClr val="bg1"/>
                </a:solidFill>
              </a:rPr>
              <a:t> 2015</a:t>
            </a:r>
            <a:endParaRPr lang="nb-NO" altLang="nb-NO" i="1" dirty="0">
              <a:solidFill>
                <a:schemeClr val="bg1"/>
              </a:solidFill>
            </a:endParaRPr>
          </a:p>
        </p:txBody>
      </p:sp>
      <p:sp>
        <p:nvSpPr>
          <p:cNvPr id="2" name="TextBox 1"/>
          <p:cNvSpPr txBox="1"/>
          <p:nvPr/>
        </p:nvSpPr>
        <p:spPr>
          <a:xfrm>
            <a:off x="1425677" y="631824"/>
            <a:ext cx="6521144" cy="584775"/>
          </a:xfrm>
          <a:prstGeom prst="rect">
            <a:avLst/>
          </a:prstGeom>
          <a:noFill/>
        </p:spPr>
        <p:txBody>
          <a:bodyPr wrap="none" rtlCol="0">
            <a:spAutoFit/>
          </a:bodyPr>
          <a:lstStyle/>
          <a:p>
            <a:r>
              <a:rPr lang="nb-NO" sz="3200" dirty="0" smtClean="0">
                <a:solidFill>
                  <a:schemeClr val="bg1"/>
                </a:solidFill>
              </a:rPr>
              <a:t>Hva gjør hjernen når vi lærer oss ting?</a:t>
            </a:r>
            <a:endParaRPr lang="nb-NO" sz="3200" dirty="0">
              <a:solidFill>
                <a:schemeClr val="bg1"/>
              </a:solidFill>
            </a:endParaRPr>
          </a:p>
        </p:txBody>
      </p:sp>
      <p:cxnSp>
        <p:nvCxnSpPr>
          <p:cNvPr id="14" name="Straight Arrow Connector 5"/>
          <p:cNvCxnSpPr>
            <a:cxnSpLocks noChangeShapeType="1"/>
          </p:cNvCxnSpPr>
          <p:nvPr/>
        </p:nvCxnSpPr>
        <p:spPr bwMode="auto">
          <a:xfrm flipH="1">
            <a:off x="5176838" y="3578943"/>
            <a:ext cx="2462827" cy="235973"/>
          </a:xfrm>
          <a:prstGeom prst="straightConnector1">
            <a:avLst/>
          </a:prstGeom>
          <a:noFill/>
          <a:ln w="38100" algn="ctr">
            <a:solidFill>
              <a:srgbClr val="FF0000"/>
            </a:solidFill>
            <a:round/>
            <a:headEnd/>
            <a:tailEnd type="arrow" w="med" len="med"/>
          </a:ln>
        </p:spPr>
      </p:cxnSp>
    </p:spTree>
    <p:extLst>
      <p:ext uri="{BB962C8B-B14F-4D97-AF65-F5344CB8AC3E}">
        <p14:creationId xmlns:p14="http://schemas.microsoft.com/office/powerpoint/2010/main" val="317757634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6" name="TextBox 6"/>
          <p:cNvSpPr txBox="1">
            <a:spLocks noChangeArrowheads="1"/>
          </p:cNvSpPr>
          <p:nvPr/>
        </p:nvSpPr>
        <p:spPr bwMode="auto">
          <a:xfrm>
            <a:off x="8101013" y="169863"/>
            <a:ext cx="9350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ヒラギノ角ゴ Pro W3" charset="0"/>
                <a:cs typeface="ヒラギノ角ゴ Pro W3" charset="0"/>
              </a:defRPr>
            </a:lvl1pPr>
            <a:lvl2pPr marL="742950" indent="-285750" eaLnBrk="0" hangingPunct="0">
              <a:defRPr sz="2000">
                <a:solidFill>
                  <a:schemeClr val="tx1"/>
                </a:solidFill>
                <a:latin typeface="Arial" charset="0"/>
                <a:ea typeface="ヒラギノ角ゴ Pro W3" charset="0"/>
                <a:cs typeface="ヒラギノ角ゴ Pro W3" charset="0"/>
              </a:defRPr>
            </a:lvl2pPr>
            <a:lvl3pPr marL="1143000" indent="-228600" eaLnBrk="0" hangingPunct="0">
              <a:defRPr sz="2000">
                <a:solidFill>
                  <a:schemeClr val="tx1"/>
                </a:solidFill>
                <a:latin typeface="Arial" charset="0"/>
                <a:ea typeface="ヒラギノ角ゴ Pro W3" charset="0"/>
                <a:cs typeface="ヒラギノ角ゴ Pro W3" charset="0"/>
              </a:defRPr>
            </a:lvl3pPr>
            <a:lvl4pPr marL="1600200" indent="-228600" eaLnBrk="0" hangingPunct="0">
              <a:defRPr sz="2000">
                <a:solidFill>
                  <a:schemeClr val="tx1"/>
                </a:solidFill>
                <a:latin typeface="Arial" charset="0"/>
                <a:ea typeface="ヒラギノ角ゴ Pro W3" charset="0"/>
                <a:cs typeface="ヒラギノ角ゴ Pro W3" charset="0"/>
              </a:defRPr>
            </a:lvl4pPr>
            <a:lvl5pPr marL="2057400" indent="-228600" eaLnBrk="0" hangingPunct="0">
              <a:defRPr sz="20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0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0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0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000">
                <a:solidFill>
                  <a:schemeClr val="tx1"/>
                </a:solidFill>
                <a:latin typeface="Arial" charset="0"/>
                <a:ea typeface="ヒラギノ角ゴ Pro W3" charset="0"/>
                <a:cs typeface="ヒラギノ角ゴ Pro W3" charset="0"/>
              </a:defRPr>
            </a:lvl9pPr>
          </a:lstStyle>
          <a:p>
            <a:pPr eaLnBrk="1" hangingPunct="1"/>
            <a:r>
              <a:rPr lang="nb-NO" sz="2400">
                <a:latin typeface="Berlin Sans FB Demi" charset="0"/>
              </a:rPr>
              <a:t>LCBC</a:t>
            </a:r>
            <a:endParaRPr lang="en-GB" sz="2400">
              <a:latin typeface="Berlin Sans FB Demi" charset="0"/>
            </a:endParaRPr>
          </a:p>
        </p:txBody>
      </p:sp>
      <p:pic>
        <p:nvPicPr>
          <p:cNvPr id="6" name="Picture 5" descr="logo-sluttfase-uten-glippe-06.tif"/>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29512"/>
          <a:stretch/>
        </p:blipFill>
        <p:spPr>
          <a:xfrm>
            <a:off x="1" y="6309319"/>
            <a:ext cx="3262672" cy="548679"/>
          </a:xfrm>
          <a:prstGeom prst="rect">
            <a:avLst/>
          </a:prstGeom>
        </p:spPr>
      </p:pic>
      <p:grpSp>
        <p:nvGrpSpPr>
          <p:cNvPr id="4" name="Group 27"/>
          <p:cNvGrpSpPr>
            <a:grpSpLocks/>
          </p:cNvGrpSpPr>
          <p:nvPr/>
        </p:nvGrpSpPr>
        <p:grpSpPr bwMode="auto">
          <a:xfrm>
            <a:off x="468313" y="2246552"/>
            <a:ext cx="3238500" cy="3485888"/>
            <a:chOff x="2925750" y="3615606"/>
            <a:chExt cx="3240000" cy="3485802"/>
          </a:xfrm>
        </p:grpSpPr>
        <p:pic>
          <p:nvPicPr>
            <p:cNvPr id="5" name="Picture 2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25750" y="3861408"/>
              <a:ext cx="3240000" cy="32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31"/>
            <p:cNvSpPr txBox="1">
              <a:spLocks noChangeArrowheads="1"/>
            </p:cNvSpPr>
            <p:nvPr/>
          </p:nvSpPr>
          <p:spPr bwMode="auto">
            <a:xfrm>
              <a:off x="3259335" y="3615606"/>
              <a:ext cx="2376264" cy="923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nb-NO" altLang="nb-NO" dirty="0" smtClean="0">
                  <a:solidFill>
                    <a:srgbClr val="FFFFFF"/>
                  </a:solidFill>
                </a:rPr>
                <a:t>Husker</a:t>
              </a:r>
              <a:endParaRPr lang="nb-NO" altLang="nb-NO" dirty="0">
                <a:solidFill>
                  <a:srgbClr val="FFFFFF"/>
                </a:solidFill>
              </a:endParaRPr>
            </a:p>
            <a:p>
              <a:pPr algn="ctr" eaLnBrk="1" hangingPunct="1"/>
              <a:r>
                <a:rPr lang="nb-NO" altLang="nb-NO" dirty="0">
                  <a:solidFill>
                    <a:srgbClr val="FFFFFF"/>
                  </a:solidFill>
                </a:rPr>
                <a:t>vs.</a:t>
              </a:r>
            </a:p>
            <a:p>
              <a:pPr algn="ctr" eaLnBrk="1" hangingPunct="1"/>
              <a:r>
                <a:rPr lang="nb-NO" altLang="nb-NO" dirty="0" smtClean="0">
                  <a:solidFill>
                    <a:srgbClr val="FFFFFF"/>
                  </a:solidFill>
                </a:rPr>
                <a:t>glemmer</a:t>
              </a:r>
              <a:endParaRPr lang="nb-NO" altLang="nb-NO" dirty="0">
                <a:solidFill>
                  <a:srgbClr val="FFFFFF"/>
                </a:solidFill>
              </a:endParaRPr>
            </a:p>
          </p:txBody>
        </p:sp>
      </p:grpSp>
      <p:pic>
        <p:nvPicPr>
          <p:cNvPr id="8"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95738" y="2060575"/>
            <a:ext cx="5040312"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5"/>
          <p:cNvCxnSpPr>
            <a:cxnSpLocks noChangeShapeType="1"/>
          </p:cNvCxnSpPr>
          <p:nvPr/>
        </p:nvCxnSpPr>
        <p:spPr bwMode="auto">
          <a:xfrm flipV="1">
            <a:off x="1403350" y="3213100"/>
            <a:ext cx="3384550" cy="576263"/>
          </a:xfrm>
          <a:prstGeom prst="straightConnector1">
            <a:avLst/>
          </a:prstGeom>
          <a:noFill/>
          <a:ln w="38100" algn="ctr">
            <a:solidFill>
              <a:srgbClr val="FF0000"/>
            </a:solidFill>
            <a:round/>
            <a:headEnd/>
            <a:tailEnd type="arrow" w="med" len="med"/>
          </a:ln>
        </p:spPr>
      </p:cxnSp>
      <p:sp>
        <p:nvSpPr>
          <p:cNvPr id="10" name="TextBox 9"/>
          <p:cNvSpPr txBox="1">
            <a:spLocks noChangeArrowheads="1"/>
          </p:cNvSpPr>
          <p:nvPr/>
        </p:nvSpPr>
        <p:spPr bwMode="auto">
          <a:xfrm>
            <a:off x="5832935" y="6398992"/>
            <a:ext cx="31983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nb-NO" altLang="nb-NO" i="1" dirty="0" smtClean="0">
                <a:solidFill>
                  <a:schemeClr val="bg1"/>
                </a:solidFill>
              </a:rPr>
              <a:t>Sneve et al., J </a:t>
            </a:r>
            <a:r>
              <a:rPr lang="nb-NO" altLang="nb-NO" i="1" dirty="0" err="1" smtClean="0">
                <a:solidFill>
                  <a:schemeClr val="bg1"/>
                </a:solidFill>
              </a:rPr>
              <a:t>Neurosci</a:t>
            </a:r>
            <a:r>
              <a:rPr lang="nb-NO" altLang="nb-NO" i="1" dirty="0" smtClean="0">
                <a:solidFill>
                  <a:schemeClr val="bg1"/>
                </a:solidFill>
              </a:rPr>
              <a:t> 2015</a:t>
            </a:r>
            <a:endParaRPr lang="nb-NO" altLang="nb-NO" i="1" dirty="0">
              <a:solidFill>
                <a:schemeClr val="bg1"/>
              </a:solidFill>
            </a:endParaRPr>
          </a:p>
        </p:txBody>
      </p:sp>
      <p:sp>
        <p:nvSpPr>
          <p:cNvPr id="11" name="TextBox 10"/>
          <p:cNvSpPr txBox="1"/>
          <p:nvPr/>
        </p:nvSpPr>
        <p:spPr>
          <a:xfrm>
            <a:off x="1425677" y="631824"/>
            <a:ext cx="6107762" cy="584775"/>
          </a:xfrm>
          <a:prstGeom prst="rect">
            <a:avLst/>
          </a:prstGeom>
          <a:noFill/>
        </p:spPr>
        <p:txBody>
          <a:bodyPr wrap="none" rtlCol="0">
            <a:spAutoFit/>
          </a:bodyPr>
          <a:lstStyle/>
          <a:p>
            <a:r>
              <a:rPr lang="nb-NO" sz="3200" dirty="0" smtClean="0">
                <a:solidFill>
                  <a:schemeClr val="bg1"/>
                </a:solidFill>
              </a:rPr>
              <a:t>Hva gjør hjernen når vi husker ting?</a:t>
            </a:r>
            <a:endParaRPr lang="nb-NO" sz="3200" dirty="0">
              <a:solidFill>
                <a:schemeClr val="bg1"/>
              </a:solidFill>
            </a:endParaRPr>
          </a:p>
        </p:txBody>
      </p:sp>
    </p:spTree>
    <p:extLst>
      <p:ext uri="{BB962C8B-B14F-4D97-AF65-F5344CB8AC3E}">
        <p14:creationId xmlns:p14="http://schemas.microsoft.com/office/powerpoint/2010/main" val="222516951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743" y="366916"/>
            <a:ext cx="5427668" cy="1698515"/>
          </a:xfrm>
        </p:spPr>
        <p:txBody>
          <a:bodyPr>
            <a:normAutofit/>
          </a:bodyPr>
          <a:lstStyle/>
          <a:p>
            <a:r>
              <a:rPr lang="en-US" dirty="0" err="1" smtClean="0"/>
              <a:t>Kan</a:t>
            </a:r>
            <a:r>
              <a:rPr lang="en-US" dirty="0" smtClean="0"/>
              <a:t> du </a:t>
            </a:r>
            <a:r>
              <a:rPr lang="en-US" dirty="0" err="1" smtClean="0"/>
              <a:t>endre</a:t>
            </a:r>
            <a:r>
              <a:rPr lang="en-US" dirty="0" smtClean="0"/>
              <a:t> </a:t>
            </a:r>
            <a:r>
              <a:rPr lang="en-US" dirty="0" err="1" smtClean="0"/>
              <a:t>hjernen</a:t>
            </a:r>
            <a:r>
              <a:rPr lang="en-US" dirty="0" smtClean="0"/>
              <a:t> din </a:t>
            </a:r>
            <a:r>
              <a:rPr lang="en-US" dirty="0" err="1" smtClean="0"/>
              <a:t>ved</a:t>
            </a:r>
            <a:r>
              <a:rPr lang="en-US" dirty="0" smtClean="0"/>
              <a:t> </a:t>
            </a:r>
            <a:r>
              <a:rPr lang="en-US" dirty="0" err="1" smtClean="0"/>
              <a:t>å</a:t>
            </a:r>
            <a:r>
              <a:rPr lang="en-US" dirty="0" smtClean="0"/>
              <a:t> </a:t>
            </a:r>
            <a:r>
              <a:rPr lang="en-US" dirty="0" err="1" smtClean="0"/>
              <a:t>tenke</a:t>
            </a:r>
            <a:r>
              <a:rPr lang="en-US" dirty="0" smtClean="0"/>
              <a:t>?</a:t>
            </a:r>
            <a:endParaRPr lang="en-US" dirty="0"/>
          </a:p>
        </p:txBody>
      </p:sp>
      <p:sp>
        <p:nvSpPr>
          <p:cNvPr id="3" name="Content Placeholder 2"/>
          <p:cNvSpPr>
            <a:spLocks noGrp="1"/>
          </p:cNvSpPr>
          <p:nvPr>
            <p:ph idx="1"/>
          </p:nvPr>
        </p:nvSpPr>
        <p:spPr>
          <a:xfrm>
            <a:off x="467544" y="2585615"/>
            <a:ext cx="8229600" cy="4001196"/>
          </a:xfrm>
        </p:spPr>
        <p:txBody>
          <a:bodyPr/>
          <a:lstStyle/>
          <a:p>
            <a:r>
              <a:rPr lang="en-US" dirty="0" err="1" smtClean="0"/>
              <a:t>Ved</a:t>
            </a:r>
            <a:r>
              <a:rPr lang="en-US" dirty="0" smtClean="0"/>
              <a:t> </a:t>
            </a:r>
            <a:r>
              <a:rPr lang="en-US" dirty="0" err="1" smtClean="0"/>
              <a:t>kognitiv</a:t>
            </a:r>
            <a:r>
              <a:rPr lang="en-US" dirty="0" smtClean="0"/>
              <a:t> </a:t>
            </a:r>
            <a:r>
              <a:rPr lang="en-US" dirty="0" err="1" smtClean="0"/>
              <a:t>trening</a:t>
            </a:r>
            <a:r>
              <a:rPr lang="en-US" dirty="0" smtClean="0"/>
              <a:t>?</a:t>
            </a:r>
          </a:p>
          <a:p>
            <a:endParaRPr lang="en-US" dirty="0"/>
          </a:p>
          <a:p>
            <a:r>
              <a:rPr lang="en-US" dirty="0" err="1" smtClean="0"/>
              <a:t>Også</a:t>
            </a:r>
            <a:r>
              <a:rPr lang="en-US" dirty="0" smtClean="0"/>
              <a:t> i </a:t>
            </a:r>
            <a:r>
              <a:rPr lang="en-US" dirty="0" err="1" smtClean="0"/>
              <a:t>eldre</a:t>
            </a:r>
            <a:r>
              <a:rPr lang="en-US" dirty="0" smtClean="0"/>
              <a:t> </a:t>
            </a:r>
            <a:r>
              <a:rPr lang="en-US" dirty="0" err="1" smtClean="0"/>
              <a:t>år</a:t>
            </a:r>
            <a:r>
              <a:rPr lang="en-US" dirty="0" smtClean="0"/>
              <a:t>?</a:t>
            </a:r>
          </a:p>
          <a:p>
            <a:endParaRPr lang="en-US" dirty="0" smtClean="0"/>
          </a:p>
          <a:p>
            <a:endParaRPr lang="en-US" dirty="0"/>
          </a:p>
        </p:txBody>
      </p:sp>
      <p:pic>
        <p:nvPicPr>
          <p:cNvPr id="4" name="Picture 3" descr="The_Thinker_Musee_Rodin.jpg"/>
          <p:cNvPicPr>
            <a:picLocks noChangeAspect="1"/>
          </p:cNvPicPr>
          <p:nvPr/>
        </p:nvPicPr>
        <p:blipFill>
          <a:blip r:embed="rId3" cstate="print">
            <a:clrChange>
              <a:clrFrom>
                <a:srgbClr val="FFFFFF"/>
              </a:clrFrom>
              <a:clrTo>
                <a:srgbClr val="FFFFFF">
                  <a:alpha val="0"/>
                </a:srgbClr>
              </a:clrTo>
            </a:clrChange>
          </a:blip>
          <a:stretch>
            <a:fillRect/>
          </a:stretch>
        </p:blipFill>
        <p:spPr>
          <a:xfrm>
            <a:off x="4008748" y="10997"/>
            <a:ext cx="5135252" cy="6847003"/>
          </a:xfrm>
          <a:prstGeom prst="rect">
            <a:avLst/>
          </a:prstGeom>
        </p:spPr>
      </p:pic>
      <p:pic>
        <p:nvPicPr>
          <p:cNvPr id="5" name="Picture 4" descr="logo-sluttfase-uten-glippe-06.tif"/>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29512"/>
          <a:stretch/>
        </p:blipFill>
        <p:spPr>
          <a:xfrm>
            <a:off x="1" y="6309319"/>
            <a:ext cx="3262672" cy="548679"/>
          </a:xfrm>
          <a:prstGeom prst="rect">
            <a:avLst/>
          </a:prstGeom>
        </p:spPr>
      </p:pic>
    </p:spTree>
    <p:extLst>
      <p:ext uri="{BB962C8B-B14F-4D97-AF65-F5344CB8AC3E}">
        <p14:creationId xmlns:p14="http://schemas.microsoft.com/office/powerpoint/2010/main" val="139954395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45978"/>
            <a:ext cx="9144000" cy="2334505"/>
          </a:xfrm>
          <a:prstGeom prst="rect">
            <a:avLst/>
          </a:prstGeom>
        </p:spPr>
      </p:pic>
      <p:pic>
        <p:nvPicPr>
          <p:cNvPr id="6" name="Picture 5"/>
          <p:cNvPicPr>
            <a:picLocks noChangeAspect="1"/>
          </p:cNvPicPr>
          <p:nvPr/>
        </p:nvPicPr>
        <p:blipFill>
          <a:blip r:embed="rId3"/>
          <a:stretch>
            <a:fillRect/>
          </a:stretch>
        </p:blipFill>
        <p:spPr>
          <a:xfrm>
            <a:off x="0" y="2380483"/>
            <a:ext cx="9201010" cy="3837246"/>
          </a:xfrm>
          <a:prstGeom prst="rect">
            <a:avLst/>
          </a:prstGeom>
        </p:spPr>
      </p:pic>
      <p:sp>
        <p:nvSpPr>
          <p:cNvPr id="7" name="TextBox 6"/>
          <p:cNvSpPr txBox="1"/>
          <p:nvPr/>
        </p:nvSpPr>
        <p:spPr>
          <a:xfrm>
            <a:off x="395536" y="3789040"/>
            <a:ext cx="5400600" cy="648072"/>
          </a:xfrm>
          <a:prstGeom prst="rect">
            <a:avLst/>
          </a:prstGeom>
          <a:noFill/>
          <a:ln w="28575" cmpd="sng">
            <a:solidFill>
              <a:srgbClr val="FF0000"/>
            </a:solidFill>
          </a:ln>
        </p:spPr>
        <p:txBody>
          <a:bodyPr wrap="square" rtlCol="0">
            <a:spAutoFit/>
          </a:bodyPr>
          <a:lstStyle/>
          <a:p>
            <a:endParaRPr lang="en-US" dirty="0"/>
          </a:p>
        </p:txBody>
      </p:sp>
      <p:pic>
        <p:nvPicPr>
          <p:cNvPr id="5" name="Picture 4" descr="logo-sluttfase-uten-glippe-06.tif"/>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29512"/>
          <a:stretch/>
        </p:blipFill>
        <p:spPr>
          <a:xfrm>
            <a:off x="1" y="6309319"/>
            <a:ext cx="3262672" cy="548679"/>
          </a:xfrm>
          <a:prstGeom prst="rect">
            <a:avLst/>
          </a:prstGeom>
        </p:spPr>
      </p:pic>
    </p:spTree>
    <p:extLst>
      <p:ext uri="{BB962C8B-B14F-4D97-AF65-F5344CB8AC3E}">
        <p14:creationId xmlns:p14="http://schemas.microsoft.com/office/powerpoint/2010/main" val="14134699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1019" b="27534"/>
          <a:stretch>
            <a:fillRect/>
          </a:stretch>
        </p:blipFill>
        <p:spPr bwMode="auto">
          <a:xfrm>
            <a:off x="3635896" y="2060848"/>
            <a:ext cx="4983496" cy="3546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6021288"/>
            <a:ext cx="9036496" cy="369332"/>
          </a:xfrm>
          <a:prstGeom prst="rect">
            <a:avLst/>
          </a:prstGeom>
        </p:spPr>
        <p:txBody>
          <a:bodyPr wrap="square">
            <a:spAutoFit/>
          </a:bodyPr>
          <a:lstStyle/>
          <a:p>
            <a:pPr eaLnBrk="1" hangingPunct="1">
              <a:buFont typeface="Arial" charset="0"/>
              <a:buNone/>
            </a:pPr>
            <a:r>
              <a:rPr lang="nb-NO" sz="1800" i="1" dirty="0">
                <a:solidFill>
                  <a:srgbClr val="080808"/>
                </a:solidFill>
                <a:cs typeface="Arial" charset="0"/>
              </a:rPr>
              <a:t>(</a:t>
            </a:r>
            <a:r>
              <a:rPr lang="nb-NO" sz="1800" i="1" dirty="0" err="1" smtClean="0">
                <a:solidFill>
                  <a:srgbClr val="080808"/>
                </a:solidFill>
                <a:cs typeface="Arial" charset="0"/>
              </a:rPr>
              <a:t>Engvig</a:t>
            </a:r>
            <a:r>
              <a:rPr lang="nb-NO" sz="1800" i="1" dirty="0" smtClean="0">
                <a:solidFill>
                  <a:srgbClr val="080808"/>
                </a:solidFill>
                <a:cs typeface="Arial" charset="0"/>
              </a:rPr>
              <a:t>, Fjell…</a:t>
            </a:r>
            <a:r>
              <a:rPr lang="nb-NO" sz="1800" i="1" dirty="0">
                <a:solidFill>
                  <a:srgbClr val="080808"/>
                </a:solidFill>
                <a:cs typeface="Arial" charset="0"/>
              </a:rPr>
              <a:t>Walhovd, 2010, 2012 </a:t>
            </a:r>
            <a:r>
              <a:rPr lang="nb-NO" sz="1800" i="1" dirty="0" err="1">
                <a:solidFill>
                  <a:srgbClr val="080808"/>
                </a:solidFill>
                <a:cs typeface="Arial" charset="0"/>
              </a:rPr>
              <a:t>Neuroimage</a:t>
            </a:r>
            <a:r>
              <a:rPr lang="nb-NO" sz="1800" i="1" dirty="0">
                <a:solidFill>
                  <a:srgbClr val="080808"/>
                </a:solidFill>
                <a:cs typeface="Arial" charset="0"/>
              </a:rPr>
              <a:t>; 2011, Human Brain </a:t>
            </a:r>
            <a:r>
              <a:rPr lang="nb-NO" sz="1800" i="1" dirty="0" err="1">
                <a:solidFill>
                  <a:srgbClr val="080808"/>
                </a:solidFill>
                <a:cs typeface="Arial" charset="0"/>
              </a:rPr>
              <a:t>Mapping</a:t>
            </a:r>
            <a:r>
              <a:rPr lang="nb-NO" sz="1800" i="1" dirty="0">
                <a:solidFill>
                  <a:srgbClr val="080808"/>
                </a:solidFill>
                <a:cs typeface="Arial" charset="0"/>
              </a:rPr>
              <a:t>)</a:t>
            </a:r>
          </a:p>
        </p:txBody>
      </p:sp>
      <p:pic>
        <p:nvPicPr>
          <p:cNvPr id="4" name="Picture 4" descr="Figure_10"/>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7544" y="2780928"/>
            <a:ext cx="2968139" cy="2375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p:txBody>
          <a:bodyPr>
            <a:normAutofit/>
          </a:bodyPr>
          <a:lstStyle/>
          <a:p>
            <a:pPr algn="ctr"/>
            <a:r>
              <a:rPr lang="en-US" dirty="0" err="1" smtClean="0"/>
              <a:t>Endring</a:t>
            </a:r>
            <a:r>
              <a:rPr lang="en-US" dirty="0" smtClean="0"/>
              <a:t> </a:t>
            </a:r>
            <a:r>
              <a:rPr lang="en-US" dirty="0" err="1" smtClean="0"/>
              <a:t>ved</a:t>
            </a:r>
            <a:r>
              <a:rPr lang="en-US" dirty="0" smtClean="0"/>
              <a:t> </a:t>
            </a:r>
            <a:r>
              <a:rPr lang="en-US" dirty="0" err="1" smtClean="0"/>
              <a:t>kognitiv</a:t>
            </a:r>
            <a:r>
              <a:rPr lang="en-US" dirty="0" smtClean="0"/>
              <a:t> </a:t>
            </a:r>
            <a:r>
              <a:rPr lang="en-US" dirty="0" err="1" smtClean="0"/>
              <a:t>trening</a:t>
            </a:r>
            <a:endParaRPr lang="en-US" dirty="0"/>
          </a:p>
        </p:txBody>
      </p:sp>
      <p:pic>
        <p:nvPicPr>
          <p:cNvPr id="6" name="Picture 5" descr="logo-sluttfase-uten-glippe-06.tif"/>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29512"/>
          <a:stretch/>
        </p:blipFill>
        <p:spPr>
          <a:xfrm>
            <a:off x="1" y="6309319"/>
            <a:ext cx="3262672" cy="548679"/>
          </a:xfrm>
          <a:prstGeom prst="rect">
            <a:avLst/>
          </a:prstGeom>
        </p:spPr>
      </p:pic>
    </p:spTree>
    <p:extLst>
      <p:ext uri="{BB962C8B-B14F-4D97-AF65-F5344CB8AC3E}">
        <p14:creationId xmlns:p14="http://schemas.microsoft.com/office/powerpoint/2010/main" val="291155918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sluttfase-uten-glippe-06.tif"/>
          <p:cNvPicPr>
            <a:picLocks noChangeAspect="1"/>
          </p:cNvPicPr>
          <p:nvPr/>
        </p:nvPicPr>
        <p:blipFill rotWithShape="1">
          <a:blip r:embed="rId3">
            <a:extLst>
              <a:ext uri="{28A0092B-C50C-407E-A947-70E740481C1C}">
                <a14:useLocalDpi xmlns:a14="http://schemas.microsoft.com/office/drawing/2010/main" val="0"/>
              </a:ext>
            </a:extLst>
          </a:blip>
          <a:srcRect l="4999" t="29095" b="15421"/>
          <a:stretch/>
        </p:blipFill>
        <p:spPr>
          <a:xfrm>
            <a:off x="148797" y="75822"/>
            <a:ext cx="8965688" cy="1249255"/>
          </a:xfrm>
          <a:prstGeom prst="rect">
            <a:avLst/>
          </a:prstGeom>
        </p:spPr>
      </p:pic>
      <p:pic>
        <p:nvPicPr>
          <p:cNvPr id="3" name="Picture 2" descr="lcbc-group.jpg"/>
          <p:cNvPicPr>
            <a:picLocks noChangeAspect="1"/>
          </p:cNvPicPr>
          <p:nvPr/>
        </p:nvPicPr>
        <p:blipFill rotWithShape="1">
          <a:blip r:embed="rId4">
            <a:extLst>
              <a:ext uri="{28A0092B-C50C-407E-A947-70E740481C1C}">
                <a14:useLocalDpi xmlns:a14="http://schemas.microsoft.com/office/drawing/2010/main" val="0"/>
              </a:ext>
            </a:extLst>
          </a:blip>
          <a:srcRect l="3785" r="4014"/>
          <a:stretch/>
        </p:blipFill>
        <p:spPr>
          <a:xfrm>
            <a:off x="14598" y="1298140"/>
            <a:ext cx="9114485" cy="5559860"/>
          </a:xfrm>
          <a:prstGeom prst="rect">
            <a:avLst/>
          </a:prstGeom>
        </p:spPr>
      </p:pic>
    </p:spTree>
    <p:extLst>
      <p:ext uri="{BB962C8B-B14F-4D97-AF65-F5344CB8AC3E}">
        <p14:creationId xmlns:p14="http://schemas.microsoft.com/office/powerpoint/2010/main" val="394974142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576" y="2286000"/>
            <a:ext cx="7931224" cy="1143000"/>
          </a:xfrm>
        </p:spPr>
        <p:txBody>
          <a:bodyPr>
            <a:noAutofit/>
          </a:bodyPr>
          <a:lstStyle/>
          <a:p>
            <a:pPr algn="ctr"/>
            <a:r>
              <a:rPr lang="en-US" sz="4000" dirty="0" smtClean="0"/>
              <a:t>Kan du </a:t>
            </a:r>
            <a:r>
              <a:rPr lang="en-US" sz="4000" dirty="0" err="1" smtClean="0"/>
              <a:t>endre</a:t>
            </a:r>
            <a:r>
              <a:rPr lang="en-US" sz="4000" dirty="0" smtClean="0"/>
              <a:t> </a:t>
            </a:r>
            <a:r>
              <a:rPr lang="en-US" sz="4000" dirty="0" err="1" smtClean="0"/>
              <a:t>hjernen</a:t>
            </a:r>
            <a:r>
              <a:rPr lang="en-US" sz="4000" dirty="0" smtClean="0"/>
              <a:t> </a:t>
            </a:r>
            <a:r>
              <a:rPr lang="en-US" sz="4000" dirty="0" err="1" smtClean="0"/>
              <a:t>ved</a:t>
            </a:r>
            <a:r>
              <a:rPr lang="en-US" sz="4000" dirty="0" smtClean="0"/>
              <a:t> </a:t>
            </a:r>
            <a:r>
              <a:rPr lang="en-US" sz="4000" dirty="0" err="1" smtClean="0"/>
              <a:t>fysisk</a:t>
            </a:r>
            <a:r>
              <a:rPr lang="en-US" sz="4000" dirty="0" smtClean="0"/>
              <a:t> </a:t>
            </a:r>
            <a:r>
              <a:rPr lang="en-US" sz="4000" dirty="0" err="1" smtClean="0"/>
              <a:t>trening</a:t>
            </a:r>
            <a:r>
              <a:rPr lang="en-US" sz="4000" dirty="0" smtClean="0"/>
              <a:t> </a:t>
            </a:r>
            <a:r>
              <a:rPr lang="en-US" sz="4000" dirty="0" err="1" smtClean="0"/>
              <a:t>og</a:t>
            </a:r>
            <a:r>
              <a:rPr lang="en-US" sz="4000" dirty="0" smtClean="0"/>
              <a:t> </a:t>
            </a:r>
            <a:r>
              <a:rPr lang="en-US" sz="4000" dirty="0" err="1" smtClean="0"/>
              <a:t>ernæring</a:t>
            </a:r>
            <a:r>
              <a:rPr lang="en-US" sz="4000" dirty="0" smtClean="0"/>
              <a:t>?</a:t>
            </a:r>
            <a:br>
              <a:rPr lang="en-US" sz="4000" dirty="0" smtClean="0"/>
            </a:br>
            <a:endParaRPr lang="en-US" sz="4000" dirty="0"/>
          </a:p>
        </p:txBody>
      </p:sp>
      <p:pic>
        <p:nvPicPr>
          <p:cNvPr id="4"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6790" r="33479" b="36169"/>
          <a:stretch>
            <a:fillRect/>
          </a:stretch>
        </p:blipFill>
        <p:spPr bwMode="auto">
          <a:xfrm>
            <a:off x="3275856" y="3717032"/>
            <a:ext cx="2837192" cy="252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logo-sluttfase-uten-glippe-06.tif"/>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29512"/>
          <a:stretch/>
        </p:blipFill>
        <p:spPr>
          <a:xfrm>
            <a:off x="1" y="6309319"/>
            <a:ext cx="3262672" cy="548679"/>
          </a:xfrm>
          <a:prstGeom prst="rect">
            <a:avLst/>
          </a:prstGeom>
        </p:spPr>
      </p:pic>
    </p:spTree>
    <p:extLst>
      <p:ext uri="{BB962C8B-B14F-4D97-AF65-F5344CB8AC3E}">
        <p14:creationId xmlns:p14="http://schemas.microsoft.com/office/powerpoint/2010/main" val="87130815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Fauja-Singh-007.jpg"/>
          <p:cNvPicPr>
            <a:picLocks noGrp="1" noChangeAspect="1"/>
          </p:cNvPicPr>
          <p:nvPr>
            <p:ph idx="1"/>
          </p:nvPr>
        </p:nvPicPr>
        <p:blipFill>
          <a:blip r:embed="rId3">
            <a:extLst>
              <a:ext uri="{28A0092B-C50C-407E-A947-70E740481C1C}">
                <a14:useLocalDpi xmlns:a14="http://schemas.microsoft.com/office/drawing/2010/main" val="0"/>
              </a:ext>
            </a:extLst>
          </a:blip>
          <a:srcRect t="5446" b="5446"/>
          <a:stretch>
            <a:fillRect/>
          </a:stretch>
        </p:blipFill>
        <p:spPr>
          <a:xfrm>
            <a:off x="-1384116" y="0"/>
            <a:ext cx="13012900" cy="6957392"/>
          </a:xfrm>
        </p:spPr>
      </p:pic>
      <p:pic>
        <p:nvPicPr>
          <p:cNvPr id="5" name="Picture 4" descr="logo-sluttfase-uten-glippe-06.tif"/>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29512"/>
          <a:stretch/>
        </p:blipFill>
        <p:spPr>
          <a:xfrm>
            <a:off x="0" y="6348015"/>
            <a:ext cx="3262672" cy="548679"/>
          </a:xfrm>
          <a:prstGeom prst="rect">
            <a:avLst/>
          </a:prstGeom>
        </p:spPr>
      </p:pic>
    </p:spTree>
    <p:extLst>
      <p:ext uri="{BB962C8B-B14F-4D97-AF65-F5344CB8AC3E}">
        <p14:creationId xmlns:p14="http://schemas.microsoft.com/office/powerpoint/2010/main" val="34664850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1661.jpg"/>
          <p:cNvPicPr>
            <a:picLocks noChangeAspect="1"/>
          </p:cNvPicPr>
          <p:nvPr/>
        </p:nvPicPr>
        <p:blipFill rotWithShape="1">
          <a:blip r:embed="rId3">
            <a:extLst>
              <a:ext uri="{28A0092B-C50C-407E-A947-70E740481C1C}">
                <a14:useLocalDpi xmlns:a14="http://schemas.microsoft.com/office/drawing/2010/main" val="0"/>
              </a:ext>
            </a:extLst>
          </a:blip>
          <a:srcRect l="-298" t="6262" r="31572" b="32013"/>
          <a:stretch/>
        </p:blipFill>
        <p:spPr>
          <a:xfrm>
            <a:off x="-231734" y="-2979712"/>
            <a:ext cx="9388958" cy="11243318"/>
          </a:xfrm>
          <a:prstGeom prst="rect">
            <a:avLst/>
          </a:prstGeom>
        </p:spPr>
      </p:pic>
      <p:sp>
        <p:nvSpPr>
          <p:cNvPr id="3" name="Content Placeholder 2"/>
          <p:cNvSpPr>
            <a:spLocks noGrp="1"/>
          </p:cNvSpPr>
          <p:nvPr>
            <p:ph idx="1"/>
          </p:nvPr>
        </p:nvSpPr>
        <p:spPr>
          <a:xfrm>
            <a:off x="990600" y="1340768"/>
            <a:ext cx="3941440" cy="4755232"/>
          </a:xfrm>
        </p:spPr>
        <p:txBody>
          <a:bodyPr/>
          <a:lstStyle/>
          <a:p>
            <a:endParaRPr lang="en-US" sz="2000" dirty="0" smtClean="0">
              <a:solidFill>
                <a:schemeClr val="tx1"/>
              </a:solidFill>
            </a:endParaRPr>
          </a:p>
          <a:p>
            <a:r>
              <a:rPr lang="en-US" dirty="0" err="1" smtClean="0">
                <a:solidFill>
                  <a:schemeClr val="bg1"/>
                </a:solidFill>
              </a:rPr>
              <a:t>Mennesker</a:t>
            </a:r>
            <a:r>
              <a:rPr lang="en-US" dirty="0" smtClean="0">
                <a:solidFill>
                  <a:schemeClr val="bg1"/>
                </a:solidFill>
              </a:rPr>
              <a:t> </a:t>
            </a:r>
            <a:r>
              <a:rPr lang="en-US" dirty="0" err="1" smtClean="0">
                <a:solidFill>
                  <a:schemeClr val="bg1"/>
                </a:solidFill>
              </a:rPr>
              <a:t>evolusjonært</a:t>
            </a:r>
            <a:r>
              <a:rPr lang="en-US" dirty="0" smtClean="0">
                <a:solidFill>
                  <a:schemeClr val="bg1"/>
                </a:solidFill>
              </a:rPr>
              <a:t> </a:t>
            </a:r>
            <a:r>
              <a:rPr lang="en-US" dirty="0" err="1" smtClean="0">
                <a:solidFill>
                  <a:schemeClr val="bg1"/>
                </a:solidFill>
              </a:rPr>
              <a:t>typisk</a:t>
            </a:r>
            <a:r>
              <a:rPr lang="en-US" dirty="0" smtClean="0">
                <a:solidFill>
                  <a:schemeClr val="bg1"/>
                </a:solidFill>
              </a:rPr>
              <a:t> i </a:t>
            </a:r>
            <a:r>
              <a:rPr lang="en-US" dirty="0" err="1" smtClean="0">
                <a:solidFill>
                  <a:schemeClr val="bg1"/>
                </a:solidFill>
              </a:rPr>
              <a:t>eksplorerende</a:t>
            </a:r>
            <a:r>
              <a:rPr lang="en-US" dirty="0" smtClean="0">
                <a:solidFill>
                  <a:schemeClr val="bg1"/>
                </a:solidFill>
              </a:rPr>
              <a:t> modus under </a:t>
            </a:r>
            <a:r>
              <a:rPr lang="en-US" dirty="0" err="1" smtClean="0">
                <a:solidFill>
                  <a:schemeClr val="bg1"/>
                </a:solidFill>
              </a:rPr>
              <a:t>fysisk</a:t>
            </a:r>
            <a:r>
              <a:rPr lang="en-US" dirty="0" smtClean="0">
                <a:solidFill>
                  <a:schemeClr val="bg1"/>
                </a:solidFill>
              </a:rPr>
              <a:t> </a:t>
            </a:r>
            <a:r>
              <a:rPr lang="en-US" dirty="0" err="1" smtClean="0">
                <a:solidFill>
                  <a:schemeClr val="bg1"/>
                </a:solidFill>
              </a:rPr>
              <a:t>aktivitet</a:t>
            </a:r>
            <a:r>
              <a:rPr lang="en-US" dirty="0" smtClean="0">
                <a:solidFill>
                  <a:schemeClr val="bg1"/>
                </a:solidFill>
              </a:rPr>
              <a:t>, </a:t>
            </a:r>
            <a:r>
              <a:rPr lang="en-US" dirty="0" err="1" smtClean="0">
                <a:solidFill>
                  <a:schemeClr val="bg1"/>
                </a:solidFill>
              </a:rPr>
              <a:t>interaksjon</a:t>
            </a:r>
            <a:r>
              <a:rPr lang="en-US" dirty="0" smtClean="0">
                <a:solidFill>
                  <a:schemeClr val="bg1"/>
                </a:solidFill>
              </a:rPr>
              <a:t> </a:t>
            </a:r>
            <a:r>
              <a:rPr lang="en-US" dirty="0" err="1" smtClean="0">
                <a:solidFill>
                  <a:schemeClr val="bg1"/>
                </a:solidFill>
              </a:rPr>
              <a:t>mellom</a:t>
            </a:r>
            <a:r>
              <a:rPr lang="en-US" dirty="0" smtClean="0">
                <a:solidFill>
                  <a:schemeClr val="bg1"/>
                </a:solidFill>
              </a:rPr>
              <a:t> </a:t>
            </a:r>
            <a:r>
              <a:rPr lang="en-US" dirty="0" err="1" smtClean="0">
                <a:solidFill>
                  <a:schemeClr val="bg1"/>
                </a:solidFill>
              </a:rPr>
              <a:t>fysisk</a:t>
            </a:r>
            <a:r>
              <a:rPr lang="en-US" dirty="0" smtClean="0">
                <a:solidFill>
                  <a:schemeClr val="bg1"/>
                </a:solidFill>
              </a:rPr>
              <a:t> </a:t>
            </a:r>
            <a:r>
              <a:rPr lang="en-US" dirty="0" err="1" smtClean="0">
                <a:solidFill>
                  <a:schemeClr val="bg1"/>
                </a:solidFill>
              </a:rPr>
              <a:t>og</a:t>
            </a:r>
            <a:r>
              <a:rPr lang="en-US" dirty="0" smtClean="0">
                <a:solidFill>
                  <a:schemeClr val="bg1"/>
                </a:solidFill>
              </a:rPr>
              <a:t> mental </a:t>
            </a:r>
            <a:r>
              <a:rPr lang="en-US" dirty="0" err="1" smtClean="0">
                <a:solidFill>
                  <a:schemeClr val="bg1"/>
                </a:solidFill>
              </a:rPr>
              <a:t>trening</a:t>
            </a:r>
            <a:r>
              <a:rPr lang="en-US" dirty="0" smtClean="0">
                <a:solidFill>
                  <a:schemeClr val="bg1"/>
                </a:solidFill>
              </a:rPr>
              <a:t>?</a:t>
            </a:r>
            <a:endParaRPr lang="en-US" dirty="0">
              <a:solidFill>
                <a:schemeClr val="bg1"/>
              </a:solidFill>
            </a:endParaRPr>
          </a:p>
        </p:txBody>
      </p:sp>
      <p:pic>
        <p:nvPicPr>
          <p:cNvPr id="5" name="Picture 4" descr="logo-sluttfase-uten-glippe-06.tif"/>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29512"/>
          <a:stretch/>
        </p:blipFill>
        <p:spPr>
          <a:xfrm>
            <a:off x="-108520" y="6309319"/>
            <a:ext cx="3262672" cy="548679"/>
          </a:xfrm>
          <a:prstGeom prst="rect">
            <a:avLst/>
          </a:prstGeom>
        </p:spPr>
      </p:pic>
    </p:spTree>
    <p:extLst>
      <p:ext uri="{BB962C8B-B14F-4D97-AF65-F5344CB8AC3E}">
        <p14:creationId xmlns:p14="http://schemas.microsoft.com/office/powerpoint/2010/main" val="254129461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6" name="TextBox 6"/>
          <p:cNvSpPr txBox="1">
            <a:spLocks noChangeArrowheads="1"/>
          </p:cNvSpPr>
          <p:nvPr/>
        </p:nvSpPr>
        <p:spPr bwMode="auto">
          <a:xfrm>
            <a:off x="8101013" y="169863"/>
            <a:ext cx="9350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ヒラギノ角ゴ Pro W3" charset="0"/>
                <a:cs typeface="ヒラギノ角ゴ Pro W3" charset="0"/>
              </a:defRPr>
            </a:lvl1pPr>
            <a:lvl2pPr marL="742950" indent="-285750" eaLnBrk="0" hangingPunct="0">
              <a:defRPr sz="2000">
                <a:solidFill>
                  <a:schemeClr val="tx1"/>
                </a:solidFill>
                <a:latin typeface="Arial" charset="0"/>
                <a:ea typeface="ヒラギノ角ゴ Pro W3" charset="0"/>
                <a:cs typeface="ヒラギノ角ゴ Pro W3" charset="0"/>
              </a:defRPr>
            </a:lvl2pPr>
            <a:lvl3pPr marL="1143000" indent="-228600" eaLnBrk="0" hangingPunct="0">
              <a:defRPr sz="2000">
                <a:solidFill>
                  <a:schemeClr val="tx1"/>
                </a:solidFill>
                <a:latin typeface="Arial" charset="0"/>
                <a:ea typeface="ヒラギノ角ゴ Pro W3" charset="0"/>
                <a:cs typeface="ヒラギノ角ゴ Pro W3" charset="0"/>
              </a:defRPr>
            </a:lvl3pPr>
            <a:lvl4pPr marL="1600200" indent="-228600" eaLnBrk="0" hangingPunct="0">
              <a:defRPr sz="2000">
                <a:solidFill>
                  <a:schemeClr val="tx1"/>
                </a:solidFill>
                <a:latin typeface="Arial" charset="0"/>
                <a:ea typeface="ヒラギノ角ゴ Pro W3" charset="0"/>
                <a:cs typeface="ヒラギノ角ゴ Pro W3" charset="0"/>
              </a:defRPr>
            </a:lvl4pPr>
            <a:lvl5pPr marL="2057400" indent="-228600" eaLnBrk="0" hangingPunct="0">
              <a:defRPr sz="20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0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0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0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000">
                <a:solidFill>
                  <a:schemeClr val="tx1"/>
                </a:solidFill>
                <a:latin typeface="Arial" charset="0"/>
                <a:ea typeface="ヒラギノ角ゴ Pro W3" charset="0"/>
                <a:cs typeface="ヒラギノ角ゴ Pro W3" charset="0"/>
              </a:defRPr>
            </a:lvl9pPr>
          </a:lstStyle>
          <a:p>
            <a:pPr eaLnBrk="1" hangingPunct="1"/>
            <a:r>
              <a:rPr lang="nb-NO" sz="2400">
                <a:latin typeface="Berlin Sans FB Demi" charset="0"/>
              </a:rPr>
              <a:t>LCBC</a:t>
            </a:r>
            <a:endParaRPr lang="en-GB" sz="2400">
              <a:latin typeface="Berlin Sans FB Demi" charset="0"/>
            </a:endParaRPr>
          </a:p>
        </p:txBody>
      </p:sp>
      <p:pic>
        <p:nvPicPr>
          <p:cNvPr id="2" name="Picture 1" descr="Figure_6_physical_MET_cortical_thinning.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736" y="640776"/>
            <a:ext cx="4752528" cy="5566114"/>
          </a:xfrm>
          <a:prstGeom prst="rect">
            <a:avLst/>
          </a:prstGeom>
        </p:spPr>
      </p:pic>
      <p:sp>
        <p:nvSpPr>
          <p:cNvPr id="3" name="TextBox 2"/>
          <p:cNvSpPr txBox="1"/>
          <p:nvPr/>
        </p:nvSpPr>
        <p:spPr>
          <a:xfrm>
            <a:off x="3311352" y="6165304"/>
            <a:ext cx="5832648" cy="369332"/>
          </a:xfrm>
          <a:prstGeom prst="rect">
            <a:avLst/>
          </a:prstGeom>
          <a:noFill/>
        </p:spPr>
        <p:txBody>
          <a:bodyPr wrap="square" rtlCol="0">
            <a:spAutoFit/>
          </a:bodyPr>
          <a:lstStyle/>
          <a:p>
            <a:r>
              <a:rPr lang="en-US" sz="1800" i="1" dirty="0" smtClean="0">
                <a:solidFill>
                  <a:srgbClr val="FFFFFF"/>
                </a:solidFill>
              </a:rPr>
              <a:t>Walhovd et al., Neurobiology of Aging, 2014</a:t>
            </a:r>
            <a:endParaRPr lang="en-US" sz="1800" i="1" dirty="0">
              <a:solidFill>
                <a:srgbClr val="FFFFFF"/>
              </a:solidFill>
            </a:endParaRPr>
          </a:p>
        </p:txBody>
      </p:sp>
      <p:pic>
        <p:nvPicPr>
          <p:cNvPr id="6" name="Picture 5" descr="logo-sluttfase-uten-glippe-06.tif"/>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29512"/>
          <a:stretch/>
        </p:blipFill>
        <p:spPr>
          <a:xfrm>
            <a:off x="1" y="6309319"/>
            <a:ext cx="3262672" cy="548679"/>
          </a:xfrm>
          <a:prstGeom prst="rect">
            <a:avLst/>
          </a:prstGeom>
        </p:spPr>
      </p:pic>
    </p:spTree>
    <p:extLst>
      <p:ext uri="{BB962C8B-B14F-4D97-AF65-F5344CB8AC3E}">
        <p14:creationId xmlns:p14="http://schemas.microsoft.com/office/powerpoint/2010/main" val="21463001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6" name="TextBox 6"/>
          <p:cNvSpPr txBox="1">
            <a:spLocks noChangeArrowheads="1"/>
          </p:cNvSpPr>
          <p:nvPr/>
        </p:nvSpPr>
        <p:spPr bwMode="auto">
          <a:xfrm>
            <a:off x="8101013" y="169863"/>
            <a:ext cx="9350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ヒラギノ角ゴ Pro W3" charset="0"/>
                <a:cs typeface="ヒラギノ角ゴ Pro W3" charset="0"/>
              </a:defRPr>
            </a:lvl1pPr>
            <a:lvl2pPr marL="742950" indent="-285750" eaLnBrk="0" hangingPunct="0">
              <a:defRPr sz="2000">
                <a:solidFill>
                  <a:schemeClr val="tx1"/>
                </a:solidFill>
                <a:latin typeface="Arial" charset="0"/>
                <a:ea typeface="ヒラギノ角ゴ Pro W3" charset="0"/>
                <a:cs typeface="ヒラギノ角ゴ Pro W3" charset="0"/>
              </a:defRPr>
            </a:lvl2pPr>
            <a:lvl3pPr marL="1143000" indent="-228600" eaLnBrk="0" hangingPunct="0">
              <a:defRPr sz="2000">
                <a:solidFill>
                  <a:schemeClr val="tx1"/>
                </a:solidFill>
                <a:latin typeface="Arial" charset="0"/>
                <a:ea typeface="ヒラギノ角ゴ Pro W3" charset="0"/>
                <a:cs typeface="ヒラギノ角ゴ Pro W3" charset="0"/>
              </a:defRPr>
            </a:lvl3pPr>
            <a:lvl4pPr marL="1600200" indent="-228600" eaLnBrk="0" hangingPunct="0">
              <a:defRPr sz="2000">
                <a:solidFill>
                  <a:schemeClr val="tx1"/>
                </a:solidFill>
                <a:latin typeface="Arial" charset="0"/>
                <a:ea typeface="ヒラギノ角ゴ Pro W3" charset="0"/>
                <a:cs typeface="ヒラギノ角ゴ Pro W3" charset="0"/>
              </a:defRPr>
            </a:lvl4pPr>
            <a:lvl5pPr marL="2057400" indent="-228600" eaLnBrk="0" hangingPunct="0">
              <a:defRPr sz="20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0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0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0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000">
                <a:solidFill>
                  <a:schemeClr val="tx1"/>
                </a:solidFill>
                <a:latin typeface="Arial" charset="0"/>
                <a:ea typeface="ヒラギノ角ゴ Pro W3" charset="0"/>
                <a:cs typeface="ヒラギノ角ゴ Pro W3" charset="0"/>
              </a:defRPr>
            </a:lvl9pPr>
          </a:lstStyle>
          <a:p>
            <a:pPr eaLnBrk="1" hangingPunct="1"/>
            <a:r>
              <a:rPr lang="nb-NO" sz="2400">
                <a:latin typeface="Berlin Sans FB Demi" charset="0"/>
              </a:rPr>
              <a:t>LCBC</a:t>
            </a:r>
            <a:endParaRPr lang="en-GB" sz="2400">
              <a:latin typeface="Berlin Sans FB Demi" charset="0"/>
            </a:endParaRPr>
          </a:p>
        </p:txBody>
      </p:sp>
      <p:pic>
        <p:nvPicPr>
          <p:cNvPr id="6" name="Content Placeholder 3" descr="Figure_2_C22_6_N_3_cortical_thinning_new.tif"/>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41120" y="779160"/>
            <a:ext cx="4423956" cy="4636676"/>
          </a:xfrm>
        </p:spPr>
      </p:pic>
      <p:sp>
        <p:nvSpPr>
          <p:cNvPr id="8" name="TextBox 7"/>
          <p:cNvSpPr txBox="1"/>
          <p:nvPr/>
        </p:nvSpPr>
        <p:spPr>
          <a:xfrm>
            <a:off x="3311352" y="6165304"/>
            <a:ext cx="5832648" cy="369332"/>
          </a:xfrm>
          <a:prstGeom prst="rect">
            <a:avLst/>
          </a:prstGeom>
          <a:noFill/>
        </p:spPr>
        <p:txBody>
          <a:bodyPr wrap="square" rtlCol="0">
            <a:spAutoFit/>
          </a:bodyPr>
          <a:lstStyle/>
          <a:p>
            <a:r>
              <a:rPr lang="en-US" sz="1800" i="1" dirty="0" smtClean="0">
                <a:solidFill>
                  <a:srgbClr val="FFFFFF"/>
                </a:solidFill>
              </a:rPr>
              <a:t>Walhovd et al., Neurobiology of Aging, 2014</a:t>
            </a:r>
            <a:endParaRPr lang="en-US" sz="1800" i="1" dirty="0">
              <a:solidFill>
                <a:srgbClr val="FFFFFF"/>
              </a:solidFill>
            </a:endParaRPr>
          </a:p>
        </p:txBody>
      </p:sp>
      <p:pic>
        <p:nvPicPr>
          <p:cNvPr id="7" name="Picture 6" descr="logo-sluttfase-uten-glippe-06.tif"/>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29512"/>
          <a:stretch/>
        </p:blipFill>
        <p:spPr>
          <a:xfrm>
            <a:off x="1" y="6309319"/>
            <a:ext cx="3262672" cy="548679"/>
          </a:xfrm>
          <a:prstGeom prst="rect">
            <a:avLst/>
          </a:prstGeom>
        </p:spPr>
      </p:pic>
      <p:pic>
        <p:nvPicPr>
          <p:cNvPr id="9" name="Picture 4" descr="VitamineD_cortical_thinning_new.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3472" y="779160"/>
            <a:ext cx="4424027" cy="4636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947730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sluttfase-uten-glippe-06.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26163"/>
            <a:ext cx="3262672" cy="778404"/>
          </a:xfrm>
          <a:prstGeom prst="rect">
            <a:avLst/>
          </a:prstGeom>
        </p:spPr>
      </p:pic>
      <p:sp>
        <p:nvSpPr>
          <p:cNvPr id="7" name="Content Placeholder 6"/>
          <p:cNvSpPr>
            <a:spLocks noGrp="1"/>
          </p:cNvSpPr>
          <p:nvPr>
            <p:ph idx="1"/>
          </p:nvPr>
        </p:nvSpPr>
        <p:spPr>
          <a:xfrm>
            <a:off x="338667" y="1417639"/>
            <a:ext cx="4559300" cy="4742392"/>
          </a:xfrm>
        </p:spPr>
        <p:txBody>
          <a:bodyPr>
            <a:normAutofit fontScale="92500" lnSpcReduction="10000"/>
          </a:bodyPr>
          <a:lstStyle/>
          <a:p>
            <a:endParaRPr lang="nb-NO" dirty="0" smtClean="0"/>
          </a:p>
          <a:p>
            <a:r>
              <a:rPr lang="nb-NO" dirty="0" smtClean="0"/>
              <a:t>Kontinuerlige endringer</a:t>
            </a:r>
          </a:p>
          <a:p>
            <a:endParaRPr lang="nb-NO" dirty="0"/>
          </a:p>
          <a:p>
            <a:r>
              <a:rPr lang="nb-NO" dirty="0" smtClean="0"/>
              <a:t>Stor individuell variasjon</a:t>
            </a:r>
          </a:p>
          <a:p>
            <a:endParaRPr lang="nb-NO" dirty="0"/>
          </a:p>
          <a:p>
            <a:r>
              <a:rPr lang="en-US" dirty="0"/>
              <a:t>Tidlige </a:t>
            </a:r>
            <a:r>
              <a:rPr lang="en-US" dirty="0" err="1" smtClean="0"/>
              <a:t>og</a:t>
            </a:r>
            <a:r>
              <a:rPr lang="en-US" dirty="0" smtClean="0"/>
              <a:t> </a:t>
            </a:r>
            <a:r>
              <a:rPr lang="en-US" dirty="0" err="1" smtClean="0"/>
              <a:t>senere</a:t>
            </a:r>
            <a:r>
              <a:rPr lang="en-US" dirty="0" smtClean="0"/>
              <a:t> </a:t>
            </a:r>
            <a:r>
              <a:rPr lang="en-US" dirty="0" err="1" smtClean="0"/>
              <a:t>faktorer</a:t>
            </a:r>
            <a:endParaRPr lang="en-US" dirty="0" smtClean="0"/>
          </a:p>
          <a:p>
            <a:pPr marL="0" indent="0">
              <a:buNone/>
            </a:pPr>
            <a:endParaRPr lang="en-US" dirty="0"/>
          </a:p>
          <a:p>
            <a:r>
              <a:rPr lang="en-US" dirty="0"/>
              <a:t>Hvordan </a:t>
            </a:r>
            <a:r>
              <a:rPr lang="en-US" dirty="0" err="1"/>
              <a:t>samspiller</a:t>
            </a:r>
            <a:r>
              <a:rPr lang="en-US" dirty="0"/>
              <a:t> </a:t>
            </a:r>
            <a:r>
              <a:rPr lang="en-US" dirty="0" err="1"/>
              <a:t>faktorer</a:t>
            </a:r>
            <a:r>
              <a:rPr lang="en-US" dirty="0"/>
              <a:t> </a:t>
            </a:r>
            <a:r>
              <a:rPr lang="en-US" dirty="0" err="1"/>
              <a:t>på</a:t>
            </a:r>
            <a:r>
              <a:rPr lang="en-US" dirty="0"/>
              <a:t> </a:t>
            </a:r>
            <a:r>
              <a:rPr lang="en-US" dirty="0" err="1"/>
              <a:t>ulike</a:t>
            </a:r>
            <a:r>
              <a:rPr lang="en-US" dirty="0"/>
              <a:t> </a:t>
            </a:r>
            <a:r>
              <a:rPr lang="en-US" dirty="0" err="1" smtClean="0"/>
              <a:t>aldre</a:t>
            </a:r>
            <a:r>
              <a:rPr lang="en-US" dirty="0" smtClean="0"/>
              <a:t>?</a:t>
            </a:r>
            <a:endParaRPr lang="en-US" dirty="0"/>
          </a:p>
          <a:p>
            <a:endParaRPr lang="en-US" dirty="0" smtClean="0"/>
          </a:p>
          <a:p>
            <a:endParaRPr lang="en-US" dirty="0"/>
          </a:p>
          <a:p>
            <a:pPr marL="0" indent="0">
              <a:buNone/>
            </a:pPr>
            <a:endParaRPr lang="nb-NO" dirty="0"/>
          </a:p>
        </p:txBody>
      </p:sp>
      <p:sp>
        <p:nvSpPr>
          <p:cNvPr id="8" name="Title 1"/>
          <p:cNvSpPr txBox="1">
            <a:spLocks/>
          </p:cNvSpPr>
          <p:nvPr/>
        </p:nvSpPr>
        <p:spPr>
          <a:xfrm>
            <a:off x="338667" y="274638"/>
            <a:ext cx="4559300" cy="1143000"/>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nb-NO" altLang="nb-NO" dirty="0" smtClean="0"/>
              <a:t>Oppsummering og veien videre</a:t>
            </a:r>
            <a:endParaRPr lang="nb-NO" altLang="nb-NO" dirty="0" smtClean="0"/>
          </a:p>
        </p:txBody>
      </p:sp>
      <p:pic>
        <p:nvPicPr>
          <p:cNvPr id="9" name="Picture 8" descr="Odd_Nerdrum_-_Mor_med_bar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4667" y="-24083"/>
            <a:ext cx="4028439" cy="6945584"/>
          </a:xfrm>
          <a:prstGeom prst="rect">
            <a:avLst/>
          </a:prstGeom>
        </p:spPr>
      </p:pic>
      <p:sp>
        <p:nvSpPr>
          <p:cNvPr id="2" name="TextBox 1"/>
          <p:cNvSpPr txBox="1"/>
          <p:nvPr/>
        </p:nvSpPr>
        <p:spPr>
          <a:xfrm>
            <a:off x="5609167" y="6344696"/>
            <a:ext cx="3238500" cy="369332"/>
          </a:xfrm>
          <a:prstGeom prst="rect">
            <a:avLst/>
          </a:prstGeom>
          <a:noFill/>
        </p:spPr>
        <p:txBody>
          <a:bodyPr wrap="square" rtlCol="0">
            <a:spAutoFit/>
          </a:bodyPr>
          <a:lstStyle/>
          <a:p>
            <a:r>
              <a:rPr lang="en-US" i="1" dirty="0" err="1" smtClean="0">
                <a:solidFill>
                  <a:schemeClr val="bg1"/>
                </a:solidFill>
              </a:rPr>
              <a:t>Mor</a:t>
            </a:r>
            <a:r>
              <a:rPr lang="en-US" i="1" dirty="0" smtClean="0">
                <a:solidFill>
                  <a:schemeClr val="bg1"/>
                </a:solidFill>
              </a:rPr>
              <a:t> med barn , Odd </a:t>
            </a:r>
            <a:r>
              <a:rPr lang="en-US" i="1" dirty="0" err="1" smtClean="0">
                <a:solidFill>
                  <a:schemeClr val="bg1"/>
                </a:solidFill>
              </a:rPr>
              <a:t>Nerdrum</a:t>
            </a:r>
            <a:endParaRPr lang="en-US" i="1" dirty="0">
              <a:solidFill>
                <a:schemeClr val="bg1"/>
              </a:solidFill>
            </a:endParaRPr>
          </a:p>
        </p:txBody>
      </p:sp>
    </p:spTree>
    <p:extLst>
      <p:ext uri="{BB962C8B-B14F-4D97-AF65-F5344CB8AC3E}">
        <p14:creationId xmlns:p14="http://schemas.microsoft.com/office/powerpoint/2010/main" val="353327042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ogo-sluttfase-uten-glippe-06.tif"/>
          <p:cNvPicPr>
            <a:picLocks noChangeAspect="1"/>
          </p:cNvPicPr>
          <p:nvPr/>
        </p:nvPicPr>
        <p:blipFill rotWithShape="1">
          <a:blip r:embed="rId3">
            <a:extLst>
              <a:ext uri="{28A0092B-C50C-407E-A947-70E740481C1C}">
                <a14:useLocalDpi xmlns:a14="http://schemas.microsoft.com/office/drawing/2010/main" val="0"/>
              </a:ext>
            </a:extLst>
          </a:blip>
          <a:srcRect t="29512"/>
          <a:stretch/>
        </p:blipFill>
        <p:spPr>
          <a:xfrm>
            <a:off x="1" y="6309319"/>
            <a:ext cx="3262672" cy="548679"/>
          </a:xfrm>
          <a:prstGeom prst="rect">
            <a:avLst/>
          </a:prstGeom>
        </p:spPr>
      </p:pic>
      <p:pic>
        <p:nvPicPr>
          <p:cNvPr id="2" name="Picture 1" descr="lcbc-jump.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50900"/>
            <a:ext cx="9144000" cy="5143500"/>
          </a:xfrm>
          <a:prstGeom prst="rect">
            <a:avLst/>
          </a:prstGeom>
        </p:spPr>
      </p:pic>
      <p:sp>
        <p:nvSpPr>
          <p:cNvPr id="74754" name="Title 1"/>
          <p:cNvSpPr>
            <a:spLocks noGrp="1"/>
          </p:cNvSpPr>
          <p:nvPr>
            <p:ph type="title"/>
          </p:nvPr>
        </p:nvSpPr>
        <p:spPr>
          <a:xfrm>
            <a:off x="3059832" y="0"/>
            <a:ext cx="2664296" cy="1143000"/>
          </a:xfrm>
        </p:spPr>
        <p:txBody>
          <a:bodyPr>
            <a:normAutofit/>
          </a:bodyPr>
          <a:lstStyle/>
          <a:p>
            <a:r>
              <a:rPr lang="en-US" dirty="0" err="1" smtClean="0"/>
              <a:t>Takk</a:t>
            </a:r>
            <a:r>
              <a:rPr lang="en-US" dirty="0" smtClean="0"/>
              <a:t>!</a:t>
            </a:r>
            <a:endParaRPr lang="en-US" dirty="0" smtClean="0"/>
          </a:p>
        </p:txBody>
      </p:sp>
      <p:sp>
        <p:nvSpPr>
          <p:cNvPr id="3" name="Content Placeholder 2"/>
          <p:cNvSpPr>
            <a:spLocks noGrp="1"/>
          </p:cNvSpPr>
          <p:nvPr>
            <p:ph sz="half" idx="1"/>
          </p:nvPr>
        </p:nvSpPr>
        <p:spPr>
          <a:xfrm>
            <a:off x="145983" y="789608"/>
            <a:ext cx="4321091" cy="5616624"/>
          </a:xfrm>
          <a:solidFill>
            <a:schemeClr val="bg1">
              <a:alpha val="41000"/>
            </a:schemeClr>
          </a:solidFill>
        </p:spPr>
        <p:txBody>
          <a:bodyPr>
            <a:normAutofit fontScale="70000" lnSpcReduction="20000"/>
          </a:bodyPr>
          <a:lstStyle/>
          <a:p>
            <a:pPr marL="0" indent="0">
              <a:buFontTx/>
              <a:buNone/>
              <a:defRPr/>
            </a:pPr>
            <a:r>
              <a:rPr lang="en-US" sz="2000" dirty="0" smtClean="0">
                <a:solidFill>
                  <a:srgbClr val="0133BF"/>
                </a:solidFill>
              </a:rPr>
              <a:t>University of Oslo, LCBC</a:t>
            </a:r>
          </a:p>
          <a:p>
            <a:pPr>
              <a:defRPr/>
            </a:pPr>
            <a:r>
              <a:rPr lang="en-US" sz="2000" dirty="0" smtClean="0">
                <a:solidFill>
                  <a:srgbClr val="0133BF"/>
                </a:solidFill>
              </a:rPr>
              <a:t>René </a:t>
            </a:r>
            <a:r>
              <a:rPr lang="en-US" sz="2000" dirty="0" err="1" smtClean="0">
                <a:solidFill>
                  <a:srgbClr val="0133BF"/>
                </a:solidFill>
              </a:rPr>
              <a:t>Westerhausen</a:t>
            </a:r>
            <a:endParaRPr lang="en-US" sz="2000" dirty="0" smtClean="0">
              <a:solidFill>
                <a:srgbClr val="0133BF"/>
              </a:solidFill>
            </a:endParaRPr>
          </a:p>
          <a:p>
            <a:pPr>
              <a:defRPr/>
            </a:pPr>
            <a:r>
              <a:rPr lang="en-US" sz="2000" dirty="0">
                <a:solidFill>
                  <a:srgbClr val="0133BF"/>
                </a:solidFill>
              </a:rPr>
              <a:t>Andreas </a:t>
            </a:r>
            <a:r>
              <a:rPr lang="en-US" sz="2000" dirty="0" err="1">
                <a:solidFill>
                  <a:srgbClr val="0133BF"/>
                </a:solidFill>
              </a:rPr>
              <a:t>Storsve</a:t>
            </a:r>
            <a:endParaRPr lang="en-US" sz="2000" dirty="0">
              <a:solidFill>
                <a:srgbClr val="0133BF"/>
              </a:solidFill>
            </a:endParaRPr>
          </a:p>
          <a:p>
            <a:pPr>
              <a:defRPr/>
            </a:pPr>
            <a:r>
              <a:rPr lang="en-US" sz="2000" dirty="0" smtClean="0">
                <a:solidFill>
                  <a:srgbClr val="0133BF"/>
                </a:solidFill>
              </a:rPr>
              <a:t>Christian </a:t>
            </a:r>
            <a:r>
              <a:rPr lang="en-US" sz="2000" dirty="0">
                <a:solidFill>
                  <a:srgbClr val="0133BF"/>
                </a:solidFill>
              </a:rPr>
              <a:t>K. </a:t>
            </a:r>
            <a:r>
              <a:rPr lang="en-US" sz="2000" dirty="0" err="1" smtClean="0">
                <a:solidFill>
                  <a:srgbClr val="0133BF"/>
                </a:solidFill>
              </a:rPr>
              <a:t>Tamnes</a:t>
            </a:r>
            <a:endParaRPr lang="en-US" sz="2000" dirty="0" smtClean="0">
              <a:solidFill>
                <a:srgbClr val="0133BF"/>
              </a:solidFill>
            </a:endParaRPr>
          </a:p>
          <a:p>
            <a:pPr>
              <a:defRPr/>
            </a:pPr>
            <a:r>
              <a:rPr lang="en-US" sz="2000" dirty="0">
                <a:solidFill>
                  <a:srgbClr val="0133BF"/>
                </a:solidFill>
              </a:rPr>
              <a:t>Egil </a:t>
            </a:r>
            <a:r>
              <a:rPr lang="en-US" sz="2000" dirty="0" err="1">
                <a:solidFill>
                  <a:srgbClr val="0133BF"/>
                </a:solidFill>
              </a:rPr>
              <a:t>Nygaard</a:t>
            </a:r>
            <a:endParaRPr lang="en-US" sz="2000" dirty="0">
              <a:solidFill>
                <a:srgbClr val="0133BF"/>
              </a:solidFill>
            </a:endParaRPr>
          </a:p>
          <a:p>
            <a:pPr>
              <a:defRPr/>
            </a:pPr>
            <a:r>
              <a:rPr lang="en-US" sz="2000" dirty="0" err="1">
                <a:solidFill>
                  <a:srgbClr val="0133BF"/>
                </a:solidFill>
              </a:rPr>
              <a:t>Didac</a:t>
            </a:r>
            <a:r>
              <a:rPr lang="en-US" sz="2000" dirty="0">
                <a:solidFill>
                  <a:srgbClr val="0133BF"/>
                </a:solidFill>
              </a:rPr>
              <a:t> Vidal</a:t>
            </a:r>
          </a:p>
          <a:p>
            <a:pPr>
              <a:defRPr/>
            </a:pPr>
            <a:r>
              <a:rPr lang="en-US" sz="2000" dirty="0" err="1">
                <a:solidFill>
                  <a:srgbClr val="0133BF"/>
                </a:solidFill>
              </a:rPr>
              <a:t>Roser</a:t>
            </a:r>
            <a:r>
              <a:rPr lang="en-US" sz="2000" dirty="0">
                <a:solidFill>
                  <a:srgbClr val="0133BF"/>
                </a:solidFill>
              </a:rPr>
              <a:t> </a:t>
            </a:r>
            <a:r>
              <a:rPr lang="en-US" sz="2000" dirty="0" err="1">
                <a:solidFill>
                  <a:srgbClr val="0133BF"/>
                </a:solidFill>
              </a:rPr>
              <a:t>Sala</a:t>
            </a:r>
            <a:r>
              <a:rPr lang="en-US" sz="2000" dirty="0">
                <a:solidFill>
                  <a:srgbClr val="0133BF"/>
                </a:solidFill>
              </a:rPr>
              <a:t> </a:t>
            </a:r>
            <a:r>
              <a:rPr lang="en-US" sz="2000" dirty="0" err="1" smtClean="0">
                <a:solidFill>
                  <a:srgbClr val="0133BF"/>
                </a:solidFill>
              </a:rPr>
              <a:t>Llonch</a:t>
            </a:r>
            <a:endParaRPr lang="en-US" sz="2000" dirty="0" smtClean="0">
              <a:solidFill>
                <a:srgbClr val="0133BF"/>
              </a:solidFill>
            </a:endParaRPr>
          </a:p>
          <a:p>
            <a:pPr>
              <a:defRPr/>
            </a:pPr>
            <a:r>
              <a:rPr lang="en-US" sz="2000" dirty="0" smtClean="0">
                <a:solidFill>
                  <a:srgbClr val="0133BF"/>
                </a:solidFill>
              </a:rPr>
              <a:t>Markus </a:t>
            </a:r>
            <a:r>
              <a:rPr lang="en-US" sz="2000" dirty="0" err="1" smtClean="0">
                <a:solidFill>
                  <a:srgbClr val="0133BF"/>
                </a:solidFill>
              </a:rPr>
              <a:t>Handal</a:t>
            </a:r>
            <a:r>
              <a:rPr lang="en-US" sz="2000" dirty="0" smtClean="0">
                <a:solidFill>
                  <a:srgbClr val="0133BF"/>
                </a:solidFill>
              </a:rPr>
              <a:t> </a:t>
            </a:r>
            <a:r>
              <a:rPr lang="en-US" sz="2000" dirty="0" err="1" smtClean="0">
                <a:solidFill>
                  <a:srgbClr val="0133BF"/>
                </a:solidFill>
              </a:rPr>
              <a:t>Sneve</a:t>
            </a:r>
            <a:r>
              <a:rPr lang="en-US" sz="2000" dirty="0" smtClean="0">
                <a:solidFill>
                  <a:srgbClr val="0133BF"/>
                </a:solidFill>
              </a:rPr>
              <a:t>	</a:t>
            </a:r>
          </a:p>
          <a:p>
            <a:pPr>
              <a:defRPr/>
            </a:pPr>
            <a:r>
              <a:rPr lang="en-US" sz="2000" dirty="0" err="1" smtClean="0">
                <a:solidFill>
                  <a:srgbClr val="0133BF"/>
                </a:solidFill>
              </a:rPr>
              <a:t>Håkon</a:t>
            </a:r>
            <a:r>
              <a:rPr lang="en-US" sz="2000" dirty="0" smtClean="0">
                <a:solidFill>
                  <a:srgbClr val="0133BF"/>
                </a:solidFill>
              </a:rPr>
              <a:t> </a:t>
            </a:r>
            <a:r>
              <a:rPr lang="en-US" sz="2000" dirty="0" err="1" smtClean="0">
                <a:solidFill>
                  <a:srgbClr val="0133BF"/>
                </a:solidFill>
              </a:rPr>
              <a:t>Grydeland</a:t>
            </a:r>
            <a:endParaRPr lang="en-US" sz="2000" dirty="0" smtClean="0">
              <a:solidFill>
                <a:srgbClr val="0133BF"/>
              </a:solidFill>
            </a:endParaRPr>
          </a:p>
          <a:p>
            <a:pPr>
              <a:defRPr/>
            </a:pPr>
            <a:r>
              <a:rPr lang="en-US" sz="2000" dirty="0">
                <a:solidFill>
                  <a:srgbClr val="0133BF"/>
                </a:solidFill>
              </a:rPr>
              <a:t>Astrid </a:t>
            </a:r>
            <a:r>
              <a:rPr lang="en-US" sz="2000" dirty="0" err="1">
                <a:solidFill>
                  <a:srgbClr val="0133BF"/>
                </a:solidFill>
              </a:rPr>
              <a:t>Bjørnebekk</a:t>
            </a:r>
            <a:endParaRPr lang="en-US" sz="2000" dirty="0">
              <a:solidFill>
                <a:srgbClr val="0133BF"/>
              </a:solidFill>
            </a:endParaRPr>
          </a:p>
          <a:p>
            <a:pPr>
              <a:defRPr/>
            </a:pPr>
            <a:r>
              <a:rPr lang="en-US" sz="2000" dirty="0" err="1">
                <a:solidFill>
                  <a:srgbClr val="0133BF"/>
                </a:solidFill>
              </a:rPr>
              <a:t>Inge</a:t>
            </a:r>
            <a:r>
              <a:rPr lang="en-US" sz="2000" dirty="0">
                <a:solidFill>
                  <a:srgbClr val="0133BF"/>
                </a:solidFill>
              </a:rPr>
              <a:t> </a:t>
            </a:r>
            <a:r>
              <a:rPr lang="en-US" sz="2000" dirty="0" err="1" smtClean="0">
                <a:solidFill>
                  <a:srgbClr val="0133BF"/>
                </a:solidFill>
              </a:rPr>
              <a:t>Amlien</a:t>
            </a:r>
            <a:endParaRPr lang="en-US" sz="2000" dirty="0" smtClean="0">
              <a:solidFill>
                <a:srgbClr val="0133BF"/>
              </a:solidFill>
            </a:endParaRPr>
          </a:p>
          <a:p>
            <a:pPr>
              <a:defRPr/>
            </a:pPr>
            <a:r>
              <a:rPr lang="en-US" sz="2000" dirty="0" smtClean="0">
                <a:solidFill>
                  <a:srgbClr val="0133BF"/>
                </a:solidFill>
              </a:rPr>
              <a:t>Stine K </a:t>
            </a:r>
            <a:r>
              <a:rPr lang="en-US" sz="2000" dirty="0" err="1" smtClean="0">
                <a:solidFill>
                  <a:srgbClr val="0133BF"/>
                </a:solidFill>
              </a:rPr>
              <a:t>Krogsrud</a:t>
            </a:r>
            <a:endParaRPr lang="en-US" sz="2000" dirty="0" smtClean="0">
              <a:solidFill>
                <a:srgbClr val="0133BF"/>
              </a:solidFill>
            </a:endParaRPr>
          </a:p>
          <a:p>
            <a:pPr>
              <a:defRPr/>
            </a:pPr>
            <a:r>
              <a:rPr lang="en-US" sz="2000" dirty="0" err="1" smtClean="0">
                <a:solidFill>
                  <a:srgbClr val="0133BF"/>
                </a:solidFill>
              </a:rPr>
              <a:t>Espen</a:t>
            </a:r>
            <a:r>
              <a:rPr lang="en-US" sz="2000" dirty="0" smtClean="0">
                <a:solidFill>
                  <a:srgbClr val="0133BF"/>
                </a:solidFill>
              </a:rPr>
              <a:t> </a:t>
            </a:r>
            <a:r>
              <a:rPr lang="en-US" sz="2000" dirty="0" err="1" smtClean="0">
                <a:solidFill>
                  <a:srgbClr val="0133BF"/>
                </a:solidFill>
              </a:rPr>
              <a:t>Langnes</a:t>
            </a:r>
            <a:endParaRPr lang="en-US" sz="2000" dirty="0" smtClean="0">
              <a:solidFill>
                <a:srgbClr val="0133BF"/>
              </a:solidFill>
            </a:endParaRPr>
          </a:p>
          <a:p>
            <a:pPr>
              <a:defRPr/>
            </a:pPr>
            <a:r>
              <a:rPr lang="en-US" sz="2000" dirty="0" smtClean="0">
                <a:solidFill>
                  <a:srgbClr val="0133BF"/>
                </a:solidFill>
              </a:rPr>
              <a:t>Claudia Nyberg</a:t>
            </a:r>
          </a:p>
          <a:p>
            <a:pPr>
              <a:defRPr/>
            </a:pPr>
            <a:r>
              <a:rPr lang="en-US" sz="2000" dirty="0" smtClean="0">
                <a:solidFill>
                  <a:srgbClr val="0133BF"/>
                </a:solidFill>
              </a:rPr>
              <a:t>Ann-Marie  </a:t>
            </a:r>
            <a:r>
              <a:rPr lang="en-US" sz="2000" dirty="0" err="1" smtClean="0">
                <a:solidFill>
                  <a:srgbClr val="0133BF"/>
                </a:solidFill>
              </a:rPr>
              <a:t>Glasø</a:t>
            </a:r>
            <a:r>
              <a:rPr lang="en-US" sz="2000" dirty="0" smtClean="0">
                <a:solidFill>
                  <a:srgbClr val="0133BF"/>
                </a:solidFill>
              </a:rPr>
              <a:t> De Lange</a:t>
            </a:r>
          </a:p>
          <a:p>
            <a:pPr>
              <a:defRPr/>
            </a:pPr>
            <a:r>
              <a:rPr lang="en-US" sz="2000" dirty="0" smtClean="0">
                <a:solidFill>
                  <a:srgbClr val="0133BF"/>
                </a:solidFill>
              </a:rPr>
              <a:t>Joy-</a:t>
            </a:r>
            <a:r>
              <a:rPr lang="en-US" sz="2000" dirty="0" err="1" smtClean="0">
                <a:solidFill>
                  <a:srgbClr val="0133BF"/>
                </a:solidFill>
              </a:rPr>
              <a:t>Loi</a:t>
            </a:r>
            <a:r>
              <a:rPr lang="en-US" sz="2000" dirty="0" smtClean="0">
                <a:solidFill>
                  <a:srgbClr val="0133BF"/>
                </a:solidFill>
              </a:rPr>
              <a:t> Chepkoech</a:t>
            </a:r>
          </a:p>
          <a:p>
            <a:pPr>
              <a:defRPr/>
            </a:pPr>
            <a:r>
              <a:rPr lang="en-US" sz="2000" dirty="0" err="1" smtClean="0">
                <a:solidFill>
                  <a:srgbClr val="0133BF"/>
                </a:solidFill>
              </a:rPr>
              <a:t>Lia</a:t>
            </a:r>
            <a:r>
              <a:rPr lang="en-US" sz="2000" dirty="0" smtClean="0">
                <a:solidFill>
                  <a:srgbClr val="0133BF"/>
                </a:solidFill>
              </a:rPr>
              <a:t> </a:t>
            </a:r>
            <a:r>
              <a:rPr lang="en-US" sz="2000" dirty="0" err="1" smtClean="0">
                <a:solidFill>
                  <a:srgbClr val="0133BF"/>
                </a:solidFill>
              </a:rPr>
              <a:t>Mork</a:t>
            </a:r>
            <a:endParaRPr lang="en-US" sz="2000" dirty="0" smtClean="0">
              <a:solidFill>
                <a:srgbClr val="0133BF"/>
              </a:solidFill>
            </a:endParaRPr>
          </a:p>
          <a:p>
            <a:pPr>
              <a:defRPr/>
            </a:pPr>
            <a:r>
              <a:rPr lang="en-US" sz="2000" dirty="0" smtClean="0">
                <a:solidFill>
                  <a:srgbClr val="0133BF"/>
                </a:solidFill>
              </a:rPr>
              <a:t>Anne </a:t>
            </a:r>
            <a:r>
              <a:rPr lang="en-US" sz="2000" dirty="0" err="1" smtClean="0">
                <a:solidFill>
                  <a:srgbClr val="0133BF"/>
                </a:solidFill>
              </a:rPr>
              <a:t>Cecilie</a:t>
            </a:r>
            <a:r>
              <a:rPr lang="en-US" sz="2000" dirty="0" smtClean="0">
                <a:solidFill>
                  <a:srgbClr val="0133BF"/>
                </a:solidFill>
              </a:rPr>
              <a:t> </a:t>
            </a:r>
            <a:r>
              <a:rPr lang="en-US" sz="2000" dirty="0" err="1" smtClean="0">
                <a:solidFill>
                  <a:srgbClr val="0133BF"/>
                </a:solidFill>
              </a:rPr>
              <a:t>Sjøli</a:t>
            </a:r>
            <a:r>
              <a:rPr lang="en-US" sz="2000" dirty="0" smtClean="0">
                <a:solidFill>
                  <a:srgbClr val="0133BF"/>
                </a:solidFill>
              </a:rPr>
              <a:t> </a:t>
            </a:r>
            <a:r>
              <a:rPr lang="en-US" sz="2000" dirty="0" err="1" smtClean="0">
                <a:solidFill>
                  <a:srgbClr val="0133BF"/>
                </a:solidFill>
              </a:rPr>
              <a:t>Bråthen</a:t>
            </a:r>
            <a:endParaRPr lang="en-US" sz="2000" dirty="0" smtClean="0">
              <a:solidFill>
                <a:srgbClr val="0133BF"/>
              </a:solidFill>
            </a:endParaRPr>
          </a:p>
          <a:p>
            <a:pPr>
              <a:defRPr/>
            </a:pPr>
            <a:r>
              <a:rPr lang="en-US" sz="2000" dirty="0" smtClean="0">
                <a:solidFill>
                  <a:srgbClr val="0133BF"/>
                </a:solidFill>
              </a:rPr>
              <a:t>Knut </a:t>
            </a:r>
            <a:r>
              <a:rPr lang="en-US" sz="2000" dirty="0" err="1" smtClean="0">
                <a:solidFill>
                  <a:srgbClr val="0133BF"/>
                </a:solidFill>
              </a:rPr>
              <a:t>Eiliv</a:t>
            </a:r>
            <a:r>
              <a:rPr lang="en-US" sz="2000" dirty="0" smtClean="0">
                <a:solidFill>
                  <a:srgbClr val="0133BF"/>
                </a:solidFill>
              </a:rPr>
              <a:t> </a:t>
            </a:r>
            <a:r>
              <a:rPr lang="en-US" sz="2000" dirty="0" err="1" smtClean="0">
                <a:solidFill>
                  <a:srgbClr val="0133BF"/>
                </a:solidFill>
              </a:rPr>
              <a:t>Ødegaard</a:t>
            </a:r>
            <a:r>
              <a:rPr lang="en-US" sz="2000" dirty="0" smtClean="0">
                <a:solidFill>
                  <a:srgbClr val="0133BF"/>
                </a:solidFill>
              </a:rPr>
              <a:t> </a:t>
            </a:r>
            <a:r>
              <a:rPr lang="en-US" sz="2000" dirty="0" err="1" smtClean="0">
                <a:solidFill>
                  <a:srgbClr val="0133BF"/>
                </a:solidFill>
              </a:rPr>
              <a:t>Øverbye</a:t>
            </a:r>
            <a:endParaRPr lang="en-US" sz="2000" dirty="0" smtClean="0">
              <a:solidFill>
                <a:srgbClr val="0133BF"/>
              </a:solidFill>
            </a:endParaRPr>
          </a:p>
          <a:p>
            <a:pPr>
              <a:defRPr/>
            </a:pPr>
            <a:r>
              <a:rPr lang="en-US" sz="2000" dirty="0" smtClean="0">
                <a:solidFill>
                  <a:srgbClr val="0133BF"/>
                </a:solidFill>
              </a:rPr>
              <a:t>James </a:t>
            </a:r>
            <a:r>
              <a:rPr lang="en-US" sz="2000" dirty="0" smtClean="0">
                <a:solidFill>
                  <a:srgbClr val="0133BF"/>
                </a:solidFill>
              </a:rPr>
              <a:t>Roe</a:t>
            </a:r>
          </a:p>
          <a:p>
            <a:pPr>
              <a:defRPr/>
            </a:pPr>
            <a:r>
              <a:rPr lang="en-US" sz="2000" dirty="0" smtClean="0">
                <a:solidFill>
                  <a:srgbClr val="0133BF"/>
                </a:solidFill>
              </a:rPr>
              <a:t>Darius Adam </a:t>
            </a:r>
            <a:r>
              <a:rPr lang="en-US" sz="2000" dirty="0" err="1" smtClean="0">
                <a:solidFill>
                  <a:srgbClr val="0133BF"/>
                </a:solidFill>
              </a:rPr>
              <a:t>Rohani</a:t>
            </a:r>
            <a:endParaRPr lang="en-US" sz="2000" dirty="0" smtClean="0">
              <a:solidFill>
                <a:srgbClr val="0133BF"/>
              </a:solidFill>
            </a:endParaRPr>
          </a:p>
          <a:p>
            <a:pPr>
              <a:defRPr/>
            </a:pPr>
            <a:r>
              <a:rPr lang="en-US" sz="2000" dirty="0" smtClean="0">
                <a:solidFill>
                  <a:srgbClr val="0133BF"/>
                </a:solidFill>
              </a:rPr>
              <a:t>Stine </a:t>
            </a:r>
            <a:r>
              <a:rPr lang="en-US" sz="2000" dirty="0" err="1" smtClean="0">
                <a:solidFill>
                  <a:srgbClr val="0133BF"/>
                </a:solidFill>
              </a:rPr>
              <a:t>Bjørlow</a:t>
            </a:r>
            <a:r>
              <a:rPr lang="en-US" sz="2000" dirty="0" smtClean="0">
                <a:solidFill>
                  <a:srgbClr val="0133BF"/>
                </a:solidFill>
              </a:rPr>
              <a:t> </a:t>
            </a:r>
            <a:r>
              <a:rPr lang="en-US" sz="2000" dirty="0" err="1" smtClean="0">
                <a:solidFill>
                  <a:srgbClr val="0133BF"/>
                </a:solidFill>
              </a:rPr>
              <a:t>Dalsøren</a:t>
            </a:r>
            <a:endParaRPr lang="en-US" sz="2000" dirty="0" smtClean="0">
              <a:solidFill>
                <a:srgbClr val="0133BF"/>
              </a:solidFill>
            </a:endParaRPr>
          </a:p>
          <a:p>
            <a:pPr>
              <a:defRPr/>
            </a:pPr>
            <a:r>
              <a:rPr lang="en-US" sz="2000" dirty="0" err="1" smtClean="0">
                <a:solidFill>
                  <a:srgbClr val="0133BF"/>
                </a:solidFill>
              </a:rPr>
              <a:t>Stian</a:t>
            </a:r>
            <a:r>
              <a:rPr lang="en-US" sz="2000" dirty="0" smtClean="0">
                <a:solidFill>
                  <a:srgbClr val="0133BF"/>
                </a:solidFill>
              </a:rPr>
              <a:t> </a:t>
            </a:r>
            <a:r>
              <a:rPr lang="en-US" sz="2000" dirty="0" err="1" smtClean="0">
                <a:solidFill>
                  <a:srgbClr val="0133BF"/>
                </a:solidFill>
              </a:rPr>
              <a:t>Andreasen</a:t>
            </a:r>
            <a:endParaRPr lang="en-US" sz="2000" dirty="0" smtClean="0">
              <a:solidFill>
                <a:srgbClr val="0133BF"/>
              </a:solidFill>
            </a:endParaRPr>
          </a:p>
          <a:p>
            <a:pPr>
              <a:defRPr/>
            </a:pPr>
            <a:endParaRPr lang="en-US" sz="2000" dirty="0" smtClean="0">
              <a:solidFill>
                <a:srgbClr val="0133BF"/>
              </a:solidFill>
            </a:endParaRPr>
          </a:p>
          <a:p>
            <a:pPr>
              <a:defRPr/>
            </a:pPr>
            <a:endParaRPr lang="en-US" sz="1800" dirty="0" smtClean="0">
              <a:solidFill>
                <a:srgbClr val="FF0000"/>
              </a:solidFill>
            </a:endParaRPr>
          </a:p>
          <a:p>
            <a:pPr>
              <a:defRPr/>
            </a:pPr>
            <a:endParaRPr lang="en-US" sz="1600" dirty="0">
              <a:solidFill>
                <a:srgbClr val="FF0000"/>
              </a:solidFill>
            </a:endParaRPr>
          </a:p>
          <a:p>
            <a:pPr marL="0" indent="0">
              <a:buNone/>
              <a:defRPr/>
            </a:pPr>
            <a:endParaRPr lang="en-US" sz="1600" dirty="0">
              <a:solidFill>
                <a:schemeClr val="tx1"/>
              </a:solidFill>
            </a:endParaRPr>
          </a:p>
          <a:p>
            <a:pPr marL="0" indent="0">
              <a:buNone/>
              <a:defRPr/>
            </a:pPr>
            <a:endParaRPr lang="en-US" sz="1800" dirty="0" smtClean="0">
              <a:solidFill>
                <a:schemeClr val="tx1"/>
              </a:solidFill>
            </a:endParaRPr>
          </a:p>
        </p:txBody>
      </p:sp>
      <p:sp>
        <p:nvSpPr>
          <p:cNvPr id="4" name="Content Placeholder 3"/>
          <p:cNvSpPr>
            <a:spLocks noGrp="1"/>
          </p:cNvSpPr>
          <p:nvPr>
            <p:ph sz="half" idx="2"/>
          </p:nvPr>
        </p:nvSpPr>
        <p:spPr>
          <a:xfrm>
            <a:off x="4700647" y="764704"/>
            <a:ext cx="4262699" cy="5616624"/>
          </a:xfrm>
          <a:solidFill>
            <a:schemeClr val="bg1">
              <a:alpha val="41000"/>
            </a:schemeClr>
          </a:solidFill>
        </p:spPr>
        <p:txBody>
          <a:bodyPr>
            <a:noAutofit/>
          </a:bodyPr>
          <a:lstStyle/>
          <a:p>
            <a:pPr marL="0" indent="0">
              <a:buFontTx/>
              <a:buNone/>
              <a:defRPr/>
            </a:pPr>
            <a:r>
              <a:rPr lang="en-US" sz="1200" dirty="0" smtClean="0">
                <a:solidFill>
                  <a:srgbClr val="0133BF"/>
                </a:solidFill>
              </a:rPr>
              <a:t>Oslo </a:t>
            </a:r>
            <a:r>
              <a:rPr lang="en-US" sz="1200" dirty="0">
                <a:solidFill>
                  <a:srgbClr val="0133BF"/>
                </a:solidFill>
              </a:rPr>
              <a:t>University </a:t>
            </a:r>
            <a:r>
              <a:rPr lang="en-US" sz="1200" dirty="0" smtClean="0">
                <a:solidFill>
                  <a:srgbClr val="0133BF"/>
                </a:solidFill>
              </a:rPr>
              <a:t>Hospital/LCBC</a:t>
            </a:r>
            <a:endParaRPr lang="en-US" sz="1200" dirty="0">
              <a:solidFill>
                <a:srgbClr val="0133BF"/>
              </a:solidFill>
            </a:endParaRPr>
          </a:p>
          <a:p>
            <a:pPr>
              <a:defRPr/>
            </a:pPr>
            <a:r>
              <a:rPr lang="en-US" sz="1200" dirty="0" err="1">
                <a:solidFill>
                  <a:srgbClr val="0133BF"/>
                </a:solidFill>
              </a:rPr>
              <a:t>Atle</a:t>
            </a:r>
            <a:r>
              <a:rPr lang="en-US" sz="1200" dirty="0">
                <a:solidFill>
                  <a:srgbClr val="0133BF"/>
                </a:solidFill>
              </a:rPr>
              <a:t> </a:t>
            </a:r>
            <a:r>
              <a:rPr lang="en-US" sz="1200" dirty="0" err="1">
                <a:solidFill>
                  <a:srgbClr val="0133BF"/>
                </a:solidFill>
              </a:rPr>
              <a:t>Bjørnerud</a:t>
            </a:r>
            <a:endParaRPr lang="en-US" sz="1200" dirty="0">
              <a:solidFill>
                <a:srgbClr val="0133BF"/>
              </a:solidFill>
            </a:endParaRPr>
          </a:p>
          <a:p>
            <a:pPr>
              <a:defRPr/>
            </a:pPr>
            <a:r>
              <a:rPr lang="en-US" sz="1200" dirty="0">
                <a:solidFill>
                  <a:srgbClr val="0133BF"/>
                </a:solidFill>
              </a:rPr>
              <a:t>Paulina Due-</a:t>
            </a:r>
            <a:r>
              <a:rPr lang="en-US" sz="1200" dirty="0" err="1" smtClean="0">
                <a:solidFill>
                  <a:srgbClr val="0133BF"/>
                </a:solidFill>
              </a:rPr>
              <a:t>Tønnessen</a:t>
            </a:r>
            <a:endParaRPr lang="en-US" sz="1200" dirty="0" smtClean="0">
              <a:solidFill>
                <a:srgbClr val="0133BF"/>
              </a:solidFill>
            </a:endParaRPr>
          </a:p>
          <a:p>
            <a:pPr>
              <a:defRPr/>
            </a:pPr>
            <a:endParaRPr lang="en-US" sz="1200" dirty="0" smtClean="0">
              <a:solidFill>
                <a:srgbClr val="0133BF"/>
              </a:solidFill>
            </a:endParaRPr>
          </a:p>
          <a:p>
            <a:pPr marL="0" indent="0">
              <a:buFontTx/>
              <a:buNone/>
              <a:defRPr/>
            </a:pPr>
            <a:r>
              <a:rPr lang="en-US" sz="1200" dirty="0">
                <a:solidFill>
                  <a:srgbClr val="0133BF"/>
                </a:solidFill>
              </a:rPr>
              <a:t>Oxford University/LCBC</a:t>
            </a:r>
          </a:p>
          <a:p>
            <a:pPr>
              <a:defRPr/>
            </a:pPr>
            <a:r>
              <a:rPr lang="en-US" sz="1200" dirty="0">
                <a:solidFill>
                  <a:srgbClr val="0133BF"/>
                </a:solidFill>
              </a:rPr>
              <a:t>Heidi Johansen Berg</a:t>
            </a:r>
          </a:p>
          <a:p>
            <a:pPr marL="0" indent="0">
              <a:buFontTx/>
              <a:buNone/>
              <a:defRPr/>
            </a:pPr>
            <a:endParaRPr lang="en-US" sz="1200" dirty="0">
              <a:solidFill>
                <a:srgbClr val="0133BF"/>
              </a:solidFill>
            </a:endParaRPr>
          </a:p>
          <a:p>
            <a:pPr marL="0" indent="0">
              <a:buFontTx/>
              <a:buNone/>
              <a:defRPr/>
            </a:pPr>
            <a:r>
              <a:rPr lang="en-US" sz="1200" dirty="0" err="1">
                <a:solidFill>
                  <a:srgbClr val="0133BF"/>
                </a:solidFill>
              </a:rPr>
              <a:t>Umeå</a:t>
            </a:r>
            <a:r>
              <a:rPr lang="en-US" sz="1200" dirty="0">
                <a:solidFill>
                  <a:srgbClr val="0133BF"/>
                </a:solidFill>
              </a:rPr>
              <a:t> University/LCBC</a:t>
            </a:r>
          </a:p>
          <a:p>
            <a:pPr>
              <a:defRPr/>
            </a:pPr>
            <a:r>
              <a:rPr lang="en-US" sz="1200" dirty="0">
                <a:solidFill>
                  <a:srgbClr val="0133BF"/>
                </a:solidFill>
              </a:rPr>
              <a:t>Lars </a:t>
            </a:r>
            <a:r>
              <a:rPr lang="en-US" sz="1200" dirty="0" smtClean="0">
                <a:solidFill>
                  <a:srgbClr val="0133BF"/>
                </a:solidFill>
              </a:rPr>
              <a:t>Nyberg</a:t>
            </a:r>
          </a:p>
          <a:p>
            <a:pPr marL="0" indent="0">
              <a:buFontTx/>
              <a:buNone/>
              <a:defRPr/>
            </a:pPr>
            <a:endParaRPr lang="en-US" sz="1200" dirty="0" smtClean="0">
              <a:solidFill>
                <a:srgbClr val="0133BF"/>
              </a:solidFill>
            </a:endParaRPr>
          </a:p>
          <a:p>
            <a:pPr marL="0" indent="0">
              <a:buFontTx/>
              <a:buNone/>
              <a:defRPr/>
            </a:pPr>
            <a:r>
              <a:rPr lang="en-US" sz="1200" dirty="0" smtClean="0">
                <a:solidFill>
                  <a:srgbClr val="0133BF"/>
                </a:solidFill>
              </a:rPr>
              <a:t>Regional Center for Child and Adolescent Mental Health</a:t>
            </a:r>
            <a:endParaRPr lang="en-US" sz="1200" dirty="0">
              <a:solidFill>
                <a:srgbClr val="0133BF"/>
              </a:solidFill>
            </a:endParaRPr>
          </a:p>
          <a:p>
            <a:pPr>
              <a:defRPr/>
            </a:pPr>
            <a:r>
              <a:rPr lang="en-US" sz="1200" dirty="0" err="1" smtClean="0">
                <a:solidFill>
                  <a:srgbClr val="0133BF"/>
                </a:solidFill>
              </a:rPr>
              <a:t>Vibeke</a:t>
            </a:r>
            <a:r>
              <a:rPr lang="en-US" sz="1200" dirty="0" smtClean="0">
                <a:solidFill>
                  <a:srgbClr val="0133BF"/>
                </a:solidFill>
              </a:rPr>
              <a:t> Moe</a:t>
            </a:r>
          </a:p>
          <a:p>
            <a:pPr>
              <a:defRPr/>
            </a:pPr>
            <a:r>
              <a:rPr lang="en-US" sz="1200" dirty="0" smtClean="0">
                <a:solidFill>
                  <a:srgbClr val="0133BF"/>
                </a:solidFill>
              </a:rPr>
              <a:t>Kari </a:t>
            </a:r>
            <a:r>
              <a:rPr lang="en-US" sz="1200" dirty="0" err="1" smtClean="0">
                <a:solidFill>
                  <a:srgbClr val="0133BF"/>
                </a:solidFill>
              </a:rPr>
              <a:t>Slinning</a:t>
            </a:r>
            <a:endParaRPr lang="en-US" sz="1200" dirty="0">
              <a:solidFill>
                <a:srgbClr val="0133BF"/>
              </a:solidFill>
            </a:endParaRPr>
          </a:p>
          <a:p>
            <a:pPr marL="0" indent="0">
              <a:buNone/>
              <a:defRPr/>
            </a:pPr>
            <a:endParaRPr lang="en-US" sz="1200" dirty="0">
              <a:solidFill>
                <a:srgbClr val="0133BF"/>
              </a:solidFill>
            </a:endParaRPr>
          </a:p>
          <a:p>
            <a:pPr marL="0" indent="0">
              <a:buNone/>
              <a:defRPr/>
            </a:pPr>
            <a:r>
              <a:rPr lang="en-US" sz="1200" dirty="0" smtClean="0">
                <a:solidFill>
                  <a:srgbClr val="0133BF"/>
                </a:solidFill>
              </a:rPr>
              <a:t>NTNU</a:t>
            </a:r>
          </a:p>
          <a:p>
            <a:pPr>
              <a:defRPr/>
            </a:pPr>
            <a:r>
              <a:rPr lang="en-US" sz="1200" dirty="0" smtClean="0">
                <a:solidFill>
                  <a:srgbClr val="0133BF"/>
                </a:solidFill>
              </a:rPr>
              <a:t>Jon </a:t>
            </a:r>
            <a:r>
              <a:rPr lang="en-US" sz="1200" dirty="0" err="1" smtClean="0">
                <a:solidFill>
                  <a:srgbClr val="0133BF"/>
                </a:solidFill>
              </a:rPr>
              <a:t>Skranes</a:t>
            </a:r>
            <a:endParaRPr lang="en-US" sz="1200" dirty="0" smtClean="0">
              <a:solidFill>
                <a:srgbClr val="0133BF"/>
              </a:solidFill>
            </a:endParaRPr>
          </a:p>
          <a:p>
            <a:pPr>
              <a:defRPr/>
            </a:pPr>
            <a:r>
              <a:rPr lang="en-US" sz="1200" dirty="0" err="1" smtClean="0">
                <a:solidFill>
                  <a:srgbClr val="0133BF"/>
                </a:solidFill>
              </a:rPr>
              <a:t>Asta</a:t>
            </a:r>
            <a:r>
              <a:rPr lang="en-US" sz="1200" dirty="0" smtClean="0">
                <a:solidFill>
                  <a:srgbClr val="0133BF"/>
                </a:solidFill>
              </a:rPr>
              <a:t> </a:t>
            </a:r>
            <a:r>
              <a:rPr lang="en-US" sz="1200" dirty="0" err="1" smtClean="0">
                <a:solidFill>
                  <a:srgbClr val="0133BF"/>
                </a:solidFill>
              </a:rPr>
              <a:t>Haaberg</a:t>
            </a:r>
            <a:endParaRPr lang="en-US" sz="1200" dirty="0">
              <a:solidFill>
                <a:srgbClr val="0133BF"/>
              </a:solidFill>
            </a:endParaRPr>
          </a:p>
          <a:p>
            <a:pPr marL="0" indent="0">
              <a:buFontTx/>
              <a:buNone/>
              <a:defRPr/>
            </a:pPr>
            <a:endParaRPr lang="en-US" sz="1200" dirty="0" smtClean="0">
              <a:solidFill>
                <a:srgbClr val="0133BF"/>
              </a:solidFill>
            </a:endParaRPr>
          </a:p>
          <a:p>
            <a:pPr marL="0" indent="0">
              <a:buFontTx/>
              <a:buNone/>
              <a:defRPr/>
            </a:pPr>
            <a:r>
              <a:rPr lang="en-US" sz="1200" dirty="0" smtClean="0">
                <a:solidFill>
                  <a:srgbClr val="0133BF"/>
                </a:solidFill>
              </a:rPr>
              <a:t>UCSD</a:t>
            </a:r>
          </a:p>
          <a:p>
            <a:pPr>
              <a:defRPr/>
            </a:pPr>
            <a:r>
              <a:rPr lang="en-US" sz="1200" dirty="0" smtClean="0">
                <a:solidFill>
                  <a:srgbClr val="0133BF"/>
                </a:solidFill>
              </a:rPr>
              <a:t>Anders M Dale</a:t>
            </a:r>
          </a:p>
          <a:p>
            <a:pPr>
              <a:defRPr/>
            </a:pPr>
            <a:r>
              <a:rPr lang="en-US" sz="1200" dirty="0" smtClean="0">
                <a:solidFill>
                  <a:srgbClr val="0133BF"/>
                </a:solidFill>
              </a:rPr>
              <a:t>Dominic Holland</a:t>
            </a:r>
          </a:p>
          <a:p>
            <a:pPr marL="0" indent="0">
              <a:buFontTx/>
              <a:buNone/>
              <a:defRPr/>
            </a:pPr>
            <a:endParaRPr lang="en-US" sz="1200" dirty="0" smtClean="0">
              <a:solidFill>
                <a:srgbClr val="0133BF"/>
              </a:solidFill>
            </a:endParaRPr>
          </a:p>
          <a:p>
            <a:pPr marL="0" indent="0">
              <a:buFontTx/>
              <a:buNone/>
              <a:defRPr/>
            </a:pPr>
            <a:r>
              <a:rPr lang="en-US" sz="1200" dirty="0" smtClean="0">
                <a:solidFill>
                  <a:srgbClr val="0133BF"/>
                </a:solidFill>
              </a:rPr>
              <a:t>Harvard, MGH</a:t>
            </a:r>
          </a:p>
          <a:p>
            <a:pPr>
              <a:defRPr/>
            </a:pPr>
            <a:r>
              <a:rPr lang="en-US" sz="1200" dirty="0" smtClean="0">
                <a:solidFill>
                  <a:srgbClr val="0133BF"/>
                </a:solidFill>
              </a:rPr>
              <a:t>Bruce </a:t>
            </a:r>
            <a:r>
              <a:rPr lang="en-US" sz="1200" dirty="0" err="1" smtClean="0">
                <a:solidFill>
                  <a:srgbClr val="0133BF"/>
                </a:solidFill>
              </a:rPr>
              <a:t>Fischl</a:t>
            </a:r>
            <a:endParaRPr lang="en-US" sz="1200" dirty="0" smtClean="0">
              <a:solidFill>
                <a:srgbClr val="0133BF"/>
              </a:solidFill>
            </a:endParaRPr>
          </a:p>
          <a:p>
            <a:pPr>
              <a:defRPr/>
            </a:pPr>
            <a:r>
              <a:rPr lang="en-US" sz="1200" dirty="0" smtClean="0">
                <a:solidFill>
                  <a:srgbClr val="0133BF"/>
                </a:solidFill>
              </a:rPr>
              <a:t>Doug </a:t>
            </a:r>
            <a:r>
              <a:rPr lang="en-US" sz="1200" dirty="0" err="1" smtClean="0">
                <a:solidFill>
                  <a:srgbClr val="0133BF"/>
                </a:solidFill>
              </a:rPr>
              <a:t>Greve</a:t>
            </a:r>
            <a:endParaRPr lang="en-US" sz="1400" dirty="0">
              <a:solidFill>
                <a:srgbClr val="0133BF"/>
              </a:solidFill>
            </a:endParaRPr>
          </a:p>
          <a:p>
            <a:pPr>
              <a:buNone/>
              <a:defRPr/>
            </a:pPr>
            <a:r>
              <a:rPr lang="en-US" sz="2000" dirty="0" err="1" smtClean="0">
                <a:solidFill>
                  <a:srgbClr val="0133BF"/>
                </a:solidFill>
              </a:rPr>
              <a:t>Alle</a:t>
            </a:r>
            <a:r>
              <a:rPr lang="en-US" sz="2000" dirty="0" smtClean="0">
                <a:solidFill>
                  <a:srgbClr val="0133BF"/>
                </a:solidFill>
              </a:rPr>
              <a:t> </a:t>
            </a:r>
            <a:r>
              <a:rPr lang="en-US" sz="2000" dirty="0" err="1" smtClean="0">
                <a:solidFill>
                  <a:srgbClr val="0133BF"/>
                </a:solidFill>
              </a:rPr>
              <a:t>deltagere</a:t>
            </a:r>
            <a:r>
              <a:rPr lang="en-US" sz="2000" dirty="0" smtClean="0">
                <a:solidFill>
                  <a:srgbClr val="0133BF"/>
                </a:solidFill>
              </a:rPr>
              <a:t>!</a:t>
            </a:r>
            <a:endParaRPr lang="en-US" sz="2000" dirty="0" smtClean="0">
              <a:solidFill>
                <a:srgbClr val="0133BF"/>
              </a:solidFill>
            </a:endParaRPr>
          </a:p>
          <a:p>
            <a:pPr>
              <a:defRPr/>
            </a:pPr>
            <a:endParaRPr lang="en-US" sz="1400" dirty="0">
              <a:solidFill>
                <a:srgbClr val="FF0000"/>
              </a:solidFill>
            </a:endParaRPr>
          </a:p>
        </p:txBody>
      </p:sp>
    </p:spTree>
    <p:extLst>
      <p:ext uri="{BB962C8B-B14F-4D97-AF65-F5344CB8AC3E}">
        <p14:creationId xmlns:p14="http://schemas.microsoft.com/office/powerpoint/2010/main" val="56933335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971600" y="692696"/>
            <a:ext cx="7696200" cy="1143000"/>
          </a:xfrm>
        </p:spPr>
        <p:txBody>
          <a:bodyPr/>
          <a:lstStyle/>
          <a:p>
            <a:r>
              <a:rPr lang="nb-NO" dirty="0" smtClean="0"/>
              <a:t>Hjernen gjennom livet</a:t>
            </a:r>
          </a:p>
        </p:txBody>
      </p:sp>
      <p:sp>
        <p:nvSpPr>
          <p:cNvPr id="4099" name="Content Placeholder 2"/>
          <p:cNvSpPr>
            <a:spLocks noGrp="1"/>
          </p:cNvSpPr>
          <p:nvPr>
            <p:ph idx="1"/>
          </p:nvPr>
        </p:nvSpPr>
        <p:spPr>
          <a:xfrm>
            <a:off x="2195513" y="1844675"/>
            <a:ext cx="3816350" cy="4537075"/>
          </a:xfrm>
        </p:spPr>
        <p:txBody>
          <a:bodyPr/>
          <a:lstStyle/>
          <a:p>
            <a:endParaRPr lang="nb-NO" sz="2400" dirty="0" smtClean="0"/>
          </a:p>
          <a:p>
            <a:r>
              <a:rPr lang="nb-NO" sz="2400" dirty="0" smtClean="0"/>
              <a:t>Hjernen forandrer seg gjennom hele livet!</a:t>
            </a:r>
          </a:p>
          <a:p>
            <a:pPr>
              <a:buFontTx/>
              <a:buNone/>
            </a:pPr>
            <a:endParaRPr lang="nb-NO" sz="2400" dirty="0" smtClean="0"/>
          </a:p>
          <a:p>
            <a:r>
              <a:rPr lang="nb-NO" sz="2400" dirty="0" smtClean="0"/>
              <a:t>Hvordan, hva er konsekvensene, og hvordan kan vi påvirke endringene?</a:t>
            </a:r>
          </a:p>
          <a:p>
            <a:endParaRPr lang="nb-NO" sz="2400" dirty="0" smtClean="0"/>
          </a:p>
          <a:p>
            <a:endParaRPr lang="nb-NO" sz="2400" dirty="0" smtClean="0"/>
          </a:p>
        </p:txBody>
      </p:sp>
      <p:pic>
        <p:nvPicPr>
          <p:cNvPr id="4100" name="Picture 3" descr="Einstein-child.jpg"/>
          <p:cNvPicPr>
            <a:picLocks noChangeAspect="1"/>
          </p:cNvPicPr>
          <p:nvPr/>
        </p:nvPicPr>
        <p:blipFill>
          <a:blip r:embed="rId3" cstate="print"/>
          <a:srcRect/>
          <a:stretch>
            <a:fillRect/>
          </a:stretch>
        </p:blipFill>
        <p:spPr bwMode="auto">
          <a:xfrm>
            <a:off x="468313" y="1094830"/>
            <a:ext cx="1504950" cy="2428875"/>
          </a:xfrm>
          <a:prstGeom prst="rect">
            <a:avLst/>
          </a:prstGeom>
          <a:noFill/>
          <a:ln w="9525">
            <a:noFill/>
            <a:miter lim="800000"/>
            <a:headEnd/>
            <a:tailEnd/>
          </a:ln>
        </p:spPr>
      </p:pic>
      <p:pic>
        <p:nvPicPr>
          <p:cNvPr id="4101" name="Picture 4" descr="einfun.jpg"/>
          <p:cNvPicPr>
            <a:picLocks noChangeAspect="1"/>
          </p:cNvPicPr>
          <p:nvPr/>
        </p:nvPicPr>
        <p:blipFill>
          <a:blip r:embed="rId4" cstate="print"/>
          <a:srcRect/>
          <a:stretch>
            <a:fillRect/>
          </a:stretch>
        </p:blipFill>
        <p:spPr bwMode="auto">
          <a:xfrm>
            <a:off x="468313" y="3915811"/>
            <a:ext cx="1506537" cy="2087563"/>
          </a:xfrm>
          <a:prstGeom prst="rect">
            <a:avLst/>
          </a:prstGeom>
          <a:noFill/>
          <a:ln w="9525">
            <a:noFill/>
            <a:miter lim="800000"/>
            <a:headEnd/>
            <a:tailEnd/>
          </a:ln>
        </p:spPr>
      </p:pic>
      <p:pic>
        <p:nvPicPr>
          <p:cNvPr id="4102" name="Picture 5" descr="Aging_researchers.jpg"/>
          <p:cNvPicPr>
            <a:picLocks noChangeAspect="1"/>
          </p:cNvPicPr>
          <p:nvPr/>
        </p:nvPicPr>
        <p:blipFill>
          <a:blip r:embed="rId5" cstate="print">
            <a:clrChange>
              <a:clrFrom>
                <a:srgbClr val="FFFFFF"/>
              </a:clrFrom>
              <a:clrTo>
                <a:srgbClr val="FFFFFF">
                  <a:alpha val="0"/>
                </a:srgbClr>
              </a:clrTo>
            </a:clrChange>
          </a:blip>
          <a:srcRect r="-2325" b="10011"/>
          <a:stretch>
            <a:fillRect/>
          </a:stretch>
        </p:blipFill>
        <p:spPr bwMode="auto">
          <a:xfrm>
            <a:off x="5975350" y="1773238"/>
            <a:ext cx="3168650" cy="3743325"/>
          </a:xfrm>
          <a:prstGeom prst="rect">
            <a:avLst/>
          </a:prstGeom>
          <a:noFill/>
          <a:ln w="9525">
            <a:noFill/>
            <a:miter lim="800000"/>
            <a:headEnd/>
            <a:tailEnd/>
          </a:ln>
        </p:spPr>
      </p:pic>
      <p:pic>
        <p:nvPicPr>
          <p:cNvPr id="8" name="Picture 7" descr="logo-sluttfase-uten-glippe-06.t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6079595"/>
            <a:ext cx="3262672" cy="778404"/>
          </a:xfrm>
          <a:prstGeom prst="rect">
            <a:avLst/>
          </a:prstGeom>
        </p:spPr>
      </p:pic>
    </p:spTree>
    <p:extLst>
      <p:ext uri="{BB962C8B-B14F-4D97-AF65-F5344CB8AC3E}">
        <p14:creationId xmlns:p14="http://schemas.microsoft.com/office/powerpoint/2010/main" val="106862615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620688"/>
            <a:ext cx="7696200" cy="1143000"/>
          </a:xfrm>
        </p:spPr>
        <p:txBody>
          <a:bodyPr/>
          <a:lstStyle/>
          <a:p>
            <a:pPr algn="ctr"/>
            <a:r>
              <a:rPr lang="en-US" dirty="0" err="1" smtClean="0"/>
              <a:t>Grunnlag</a:t>
            </a:r>
            <a:endParaRPr lang="en-US" dirty="0"/>
          </a:p>
        </p:txBody>
      </p:sp>
      <p:sp>
        <p:nvSpPr>
          <p:cNvPr id="3" name="Content Placeholder 2"/>
          <p:cNvSpPr>
            <a:spLocks noGrp="1"/>
          </p:cNvSpPr>
          <p:nvPr>
            <p:ph idx="1"/>
          </p:nvPr>
        </p:nvSpPr>
        <p:spPr>
          <a:xfrm>
            <a:off x="611560" y="1971703"/>
            <a:ext cx="7696200" cy="3816424"/>
          </a:xfrm>
        </p:spPr>
        <p:txBody>
          <a:bodyPr>
            <a:normAutofit fontScale="92500"/>
          </a:bodyPr>
          <a:lstStyle/>
          <a:p>
            <a:r>
              <a:rPr lang="en-US" dirty="0" err="1" smtClean="0"/>
              <a:t>Følger</a:t>
            </a:r>
            <a:r>
              <a:rPr lang="en-US" dirty="0"/>
              <a:t> </a:t>
            </a:r>
            <a:r>
              <a:rPr lang="en-US" dirty="0" err="1" smtClean="0"/>
              <a:t>mer</a:t>
            </a:r>
            <a:r>
              <a:rPr lang="en-US" dirty="0" smtClean="0"/>
              <a:t> </a:t>
            </a:r>
            <a:r>
              <a:rPr lang="en-US" dirty="0" err="1" smtClean="0"/>
              <a:t>enn</a:t>
            </a:r>
            <a:r>
              <a:rPr lang="en-US" dirty="0" smtClean="0"/>
              <a:t> </a:t>
            </a:r>
            <a:r>
              <a:rPr lang="en-US" dirty="0" smtClean="0"/>
              <a:t>1000 </a:t>
            </a:r>
            <a:r>
              <a:rPr lang="en-US" dirty="0" err="1" smtClean="0"/>
              <a:t>personer</a:t>
            </a:r>
            <a:r>
              <a:rPr lang="en-US" dirty="0" smtClean="0"/>
              <a:t> </a:t>
            </a:r>
            <a:r>
              <a:rPr lang="en-US" dirty="0" err="1" smtClean="0"/>
              <a:t>på</a:t>
            </a:r>
            <a:r>
              <a:rPr lang="en-US" dirty="0" smtClean="0"/>
              <a:t> </a:t>
            </a:r>
            <a:r>
              <a:rPr lang="en-US" dirty="0" err="1" smtClean="0"/>
              <a:t>ulike</a:t>
            </a:r>
            <a:r>
              <a:rPr lang="en-US" dirty="0" smtClean="0"/>
              <a:t> </a:t>
            </a:r>
            <a:r>
              <a:rPr lang="en-US" dirty="0" err="1" smtClean="0"/>
              <a:t>aldre</a:t>
            </a:r>
            <a:endParaRPr lang="en-US" dirty="0"/>
          </a:p>
          <a:p>
            <a:endParaRPr lang="en-US" dirty="0"/>
          </a:p>
          <a:p>
            <a:r>
              <a:rPr lang="en-US" dirty="0" err="1" smtClean="0"/>
              <a:t>Naturlig</a:t>
            </a:r>
            <a:r>
              <a:rPr lang="en-US" dirty="0" smtClean="0"/>
              <a:t> </a:t>
            </a:r>
            <a:r>
              <a:rPr lang="en-US" dirty="0" err="1" smtClean="0"/>
              <a:t>variasjon</a:t>
            </a:r>
            <a:r>
              <a:rPr lang="en-US" dirty="0" smtClean="0"/>
              <a:t> </a:t>
            </a:r>
            <a:r>
              <a:rPr lang="en-US" dirty="0" err="1" smtClean="0"/>
              <a:t>og</a:t>
            </a:r>
            <a:r>
              <a:rPr lang="en-US" dirty="0" smtClean="0"/>
              <a:t> </a:t>
            </a:r>
            <a:r>
              <a:rPr lang="en-US" dirty="0" err="1" smtClean="0"/>
              <a:t>eksperimentelle</a:t>
            </a:r>
            <a:r>
              <a:rPr lang="en-US" dirty="0" smtClean="0"/>
              <a:t> studier</a:t>
            </a:r>
          </a:p>
          <a:p>
            <a:pPr marL="0" indent="0">
              <a:buNone/>
            </a:pPr>
            <a:endParaRPr lang="en-US" dirty="0"/>
          </a:p>
          <a:p>
            <a:r>
              <a:rPr lang="en-US" dirty="0" err="1" smtClean="0"/>
              <a:t>Nevropsykologiske</a:t>
            </a:r>
            <a:r>
              <a:rPr lang="en-US" dirty="0" smtClean="0"/>
              <a:t> </a:t>
            </a:r>
            <a:r>
              <a:rPr lang="en-US" dirty="0" err="1" smtClean="0"/>
              <a:t>og</a:t>
            </a:r>
            <a:r>
              <a:rPr lang="en-US" dirty="0" smtClean="0"/>
              <a:t> </a:t>
            </a:r>
            <a:r>
              <a:rPr lang="en-US" dirty="0" err="1" smtClean="0"/>
              <a:t>kognitive</a:t>
            </a:r>
            <a:r>
              <a:rPr lang="en-US" dirty="0" smtClean="0"/>
              <a:t> </a:t>
            </a:r>
            <a:r>
              <a:rPr lang="en-US" dirty="0" err="1" smtClean="0"/>
              <a:t>eksperimentelle</a:t>
            </a:r>
            <a:r>
              <a:rPr lang="en-US" dirty="0" smtClean="0"/>
              <a:t> tester, </a:t>
            </a:r>
            <a:r>
              <a:rPr lang="en-US" dirty="0" err="1" smtClean="0"/>
              <a:t>hjerneavbildning</a:t>
            </a:r>
            <a:r>
              <a:rPr lang="en-US" dirty="0" err="1"/>
              <a:t>s</a:t>
            </a:r>
            <a:r>
              <a:rPr lang="en-US" dirty="0" err="1" smtClean="0"/>
              <a:t>teknikker</a:t>
            </a:r>
            <a:endParaRPr lang="en-US" dirty="0" smtClean="0"/>
          </a:p>
          <a:p>
            <a:endParaRPr lang="en-US" dirty="0"/>
          </a:p>
        </p:txBody>
      </p:sp>
      <p:pic>
        <p:nvPicPr>
          <p:cNvPr id="4" name="Picture 2" descr="superior"/>
          <p:cNvPicPr preferRelativeResize="0">
            <a:picLocks noChangeAspect="1" noChangeArrowheads="1"/>
          </p:cNvPicPr>
          <p:nvPr/>
        </p:nvPicPr>
        <p:blipFill>
          <a:blip r:embed="rId2" cstate="print">
            <a:clrChange>
              <a:clrFrom>
                <a:srgbClr val="FFFFFF"/>
              </a:clrFrom>
              <a:clrTo>
                <a:srgbClr val="FFFFFF">
                  <a:alpha val="0"/>
                </a:srgbClr>
              </a:clrTo>
            </a:clrChange>
          </a:blip>
          <a:srcRect l="30447" t="23747" r="28978" b="16866"/>
          <a:stretch>
            <a:fillRect/>
          </a:stretch>
        </p:blipFill>
        <p:spPr bwMode="auto">
          <a:xfrm>
            <a:off x="7164288" y="188640"/>
            <a:ext cx="1554061" cy="1943522"/>
          </a:xfrm>
          <a:prstGeom prst="rect">
            <a:avLst/>
          </a:prstGeom>
          <a:noFill/>
          <a:ln w="9525" algn="ctr">
            <a:noFill/>
            <a:miter lim="800000"/>
            <a:headEnd/>
            <a:tailEnd/>
          </a:ln>
        </p:spPr>
      </p:pic>
      <p:pic>
        <p:nvPicPr>
          <p:cNvPr id="5" name="Picture 4" descr="logo-sluttfase-uten-glippe-06.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079595"/>
            <a:ext cx="3262672" cy="778404"/>
          </a:xfrm>
          <a:prstGeom prst="rect">
            <a:avLst/>
          </a:prstGeom>
        </p:spPr>
      </p:pic>
    </p:spTree>
    <p:extLst>
      <p:ext uri="{BB962C8B-B14F-4D97-AF65-F5344CB8AC3E}">
        <p14:creationId xmlns:p14="http://schemas.microsoft.com/office/powerpoint/2010/main" val="32122237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a:xfrm>
            <a:off x="859280" y="280988"/>
            <a:ext cx="7696200" cy="1143000"/>
          </a:xfrm>
        </p:spPr>
        <p:txBody>
          <a:bodyPr>
            <a:normAutofit fontScale="90000"/>
          </a:bodyPr>
          <a:lstStyle/>
          <a:p>
            <a:pPr eaLnBrk="1" hangingPunct="1"/>
            <a:r>
              <a:rPr lang="nb-NO" dirty="0" err="1" smtClean="0"/>
              <a:t>Magnetic</a:t>
            </a:r>
            <a:r>
              <a:rPr lang="nb-NO" dirty="0" smtClean="0"/>
              <a:t> </a:t>
            </a:r>
            <a:r>
              <a:rPr lang="nb-NO" dirty="0" err="1" smtClean="0"/>
              <a:t>Resonance</a:t>
            </a:r>
            <a:r>
              <a:rPr lang="nb-NO" dirty="0" smtClean="0"/>
              <a:t> </a:t>
            </a:r>
            <a:r>
              <a:rPr lang="nb-NO" dirty="0" err="1" smtClean="0"/>
              <a:t>Imaging</a:t>
            </a:r>
            <a:r>
              <a:rPr lang="nb-NO" dirty="0" smtClean="0"/>
              <a:t/>
            </a:r>
            <a:br>
              <a:rPr lang="nb-NO" dirty="0" smtClean="0"/>
            </a:br>
            <a:r>
              <a:rPr lang="nb-NO" dirty="0" smtClean="0"/>
              <a:t>i livsløpsstudier</a:t>
            </a:r>
            <a:r>
              <a:rPr lang="nb-NO" sz="4000" dirty="0" smtClean="0"/>
              <a:t/>
            </a:r>
            <a:br>
              <a:rPr lang="nb-NO" sz="4000" dirty="0" smtClean="0"/>
            </a:br>
            <a:endParaRPr lang="nb-NO" sz="4000" dirty="0" smtClean="0"/>
          </a:p>
        </p:txBody>
      </p:sp>
      <p:pic>
        <p:nvPicPr>
          <p:cNvPr id="9219" name="Picture 4"/>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23850" y="1363516"/>
            <a:ext cx="3743325" cy="5434012"/>
          </a:xfrm>
          <a:prstGeom prst="rect">
            <a:avLst/>
          </a:prstGeom>
          <a:noFill/>
          <a:ln w="9525">
            <a:noFill/>
            <a:miter lim="800000"/>
            <a:headEnd/>
            <a:tailEnd/>
          </a:ln>
        </p:spPr>
      </p:pic>
      <p:pic>
        <p:nvPicPr>
          <p:cNvPr id="8" name="Picture 7"/>
          <p:cNvPicPr>
            <a:picLocks noChangeAspect="1"/>
          </p:cNvPicPr>
          <p:nvPr/>
        </p:nvPicPr>
        <p:blipFill>
          <a:blip r:embed="rId4"/>
          <a:stretch>
            <a:fillRect/>
          </a:stretch>
        </p:blipFill>
        <p:spPr>
          <a:xfrm>
            <a:off x="4211960" y="1556792"/>
            <a:ext cx="4680520" cy="2175453"/>
          </a:xfrm>
          <a:prstGeom prst="rect">
            <a:avLst/>
          </a:prstGeom>
        </p:spPr>
      </p:pic>
      <p:pic>
        <p:nvPicPr>
          <p:cNvPr id="11" name="Picture 5" descr="Fig_3_diffve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2120" y="4221088"/>
            <a:ext cx="3296427" cy="2318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Fig_1_scan_samples"/>
          <p:cNvPicPr>
            <a:picLocks noChangeAspect="1" noChangeArrowheads="1"/>
          </p:cNvPicPr>
          <p:nvPr/>
        </p:nvPicPr>
        <p:blipFill>
          <a:blip r:embed="rId6" cstate="print"/>
          <a:srcRect l="27011" t="1387" r="64474" b="91693"/>
          <a:stretch>
            <a:fillRect/>
          </a:stretch>
        </p:blipFill>
        <p:spPr bwMode="auto">
          <a:xfrm>
            <a:off x="4355976" y="4248472"/>
            <a:ext cx="1104946" cy="1844824"/>
          </a:xfrm>
          <a:prstGeom prst="rect">
            <a:avLst/>
          </a:prstGeom>
          <a:noFill/>
        </p:spPr>
      </p:pic>
      <p:sp>
        <p:nvSpPr>
          <p:cNvPr id="13" name="Rectangle 8"/>
          <p:cNvSpPr>
            <a:spLocks noChangeArrowheads="1"/>
          </p:cNvSpPr>
          <p:nvPr/>
        </p:nvSpPr>
        <p:spPr bwMode="auto">
          <a:xfrm>
            <a:off x="5220072" y="1700808"/>
            <a:ext cx="433387" cy="504825"/>
          </a:xfrm>
          <a:prstGeom prst="rect">
            <a:avLst/>
          </a:prstGeom>
          <a:noFill/>
          <a:ln w="50800">
            <a:solidFill>
              <a:srgbClr val="00FFFF"/>
            </a:solidFill>
            <a:miter lim="800000"/>
            <a:headEnd/>
            <a:tailEnd/>
          </a:ln>
          <a:effectLst/>
        </p:spPr>
        <p:txBody>
          <a:bodyPr wrap="none" anchor="ctr"/>
          <a:lstStyle/>
          <a:p>
            <a:endParaRPr lang="nb-NO"/>
          </a:p>
        </p:txBody>
      </p:sp>
      <p:sp>
        <p:nvSpPr>
          <p:cNvPr id="14" name="Line 10"/>
          <p:cNvSpPr>
            <a:spLocks noChangeShapeType="1"/>
          </p:cNvSpPr>
          <p:nvPr/>
        </p:nvSpPr>
        <p:spPr bwMode="auto">
          <a:xfrm>
            <a:off x="5292080" y="2204864"/>
            <a:ext cx="0" cy="2016224"/>
          </a:xfrm>
          <a:prstGeom prst="line">
            <a:avLst/>
          </a:prstGeom>
          <a:noFill/>
          <a:ln w="38100">
            <a:solidFill>
              <a:srgbClr val="00FFFF"/>
            </a:solidFill>
            <a:round/>
            <a:headEnd/>
            <a:tailEnd type="triangle" w="med" len="med"/>
          </a:ln>
          <a:effectLst/>
        </p:spPr>
        <p:txBody>
          <a:bodyPr/>
          <a:lstStyle/>
          <a:p>
            <a:endParaRPr lang="nb-NO"/>
          </a:p>
        </p:txBody>
      </p:sp>
      <p:sp>
        <p:nvSpPr>
          <p:cNvPr id="15" name="Rectangle 11"/>
          <p:cNvSpPr>
            <a:spLocks noChangeArrowheads="1"/>
          </p:cNvSpPr>
          <p:nvPr/>
        </p:nvSpPr>
        <p:spPr bwMode="auto">
          <a:xfrm>
            <a:off x="4355976" y="4221088"/>
            <a:ext cx="1151806" cy="1844824"/>
          </a:xfrm>
          <a:prstGeom prst="rect">
            <a:avLst/>
          </a:prstGeom>
          <a:noFill/>
          <a:ln w="50800">
            <a:solidFill>
              <a:srgbClr val="00FFFF"/>
            </a:solidFill>
            <a:miter lim="800000"/>
            <a:headEnd/>
            <a:tailEnd/>
          </a:ln>
          <a:effectLst/>
        </p:spPr>
        <p:txBody>
          <a:bodyPr wrap="none" anchor="ctr"/>
          <a:lstStyle/>
          <a:p>
            <a:endParaRPr lang="nb-NO"/>
          </a:p>
        </p:txBody>
      </p:sp>
      <p:pic>
        <p:nvPicPr>
          <p:cNvPr id="10" name="Picture 9" descr="logo-sluttfase-uten-glippe-06.tif"/>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t="29512"/>
          <a:stretch/>
        </p:blipFill>
        <p:spPr>
          <a:xfrm>
            <a:off x="1" y="6309319"/>
            <a:ext cx="3262672" cy="548679"/>
          </a:xfrm>
          <a:prstGeom prst="rect">
            <a:avLst/>
          </a:prstGeom>
        </p:spPr>
      </p:pic>
    </p:spTree>
    <p:extLst>
      <p:ext uri="{BB962C8B-B14F-4D97-AF65-F5344CB8AC3E}">
        <p14:creationId xmlns:p14="http://schemas.microsoft.com/office/powerpoint/2010/main" val="119926025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sluttfase-uten-glippe-06.tif"/>
          <p:cNvPicPr>
            <a:picLocks noChangeAspect="1"/>
          </p:cNvPicPr>
          <p:nvPr/>
        </p:nvPicPr>
        <p:blipFill rotWithShape="1">
          <a:blip r:embed="rId3">
            <a:extLst>
              <a:ext uri="{28A0092B-C50C-407E-A947-70E740481C1C}">
                <a14:useLocalDpi xmlns:a14="http://schemas.microsoft.com/office/drawing/2010/main" val="0"/>
              </a:ext>
            </a:extLst>
          </a:blip>
          <a:srcRect t="29512"/>
          <a:stretch/>
        </p:blipFill>
        <p:spPr>
          <a:xfrm>
            <a:off x="1" y="6309319"/>
            <a:ext cx="3262672" cy="548679"/>
          </a:xfrm>
          <a:prstGeom prst="rect">
            <a:avLst/>
          </a:prstGeom>
        </p:spPr>
      </p:pic>
      <p:pic>
        <p:nvPicPr>
          <p:cNvPr id="7"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9109" y="206375"/>
            <a:ext cx="4391025" cy="617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5456068" y="1038171"/>
            <a:ext cx="2016125" cy="719137"/>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nb-NO" dirty="0" smtClean="0"/>
              <a:t>Aldersforløp</a:t>
            </a:r>
            <a:endParaRPr lang="nb-NO" dirty="0"/>
          </a:p>
        </p:txBody>
      </p:sp>
      <p:sp>
        <p:nvSpPr>
          <p:cNvPr id="9" name="Rounded Rectangle 8"/>
          <p:cNvSpPr/>
          <p:nvPr/>
        </p:nvSpPr>
        <p:spPr>
          <a:xfrm>
            <a:off x="5498402" y="2282953"/>
            <a:ext cx="2016125" cy="720725"/>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nb-NO" dirty="0" smtClean="0"/>
              <a:t>Individuelle forskjeller</a:t>
            </a:r>
            <a:endParaRPr lang="nb-NO" dirty="0"/>
          </a:p>
        </p:txBody>
      </p:sp>
      <p:sp>
        <p:nvSpPr>
          <p:cNvPr id="10" name="Right Arrow 9"/>
          <p:cNvSpPr/>
          <p:nvPr/>
        </p:nvSpPr>
        <p:spPr>
          <a:xfrm flipH="1" flipV="1">
            <a:off x="4863399" y="1258439"/>
            <a:ext cx="558800" cy="313532"/>
          </a:xfrm>
          <a:prstGeom prst="rightArrow">
            <a:avLst/>
          </a:prstGeom>
          <a:solidFill>
            <a:schemeClr val="accent2">
              <a:lumMod val="60000"/>
              <a:lumOff val="4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11" name="Right Arrow 10"/>
          <p:cNvSpPr/>
          <p:nvPr/>
        </p:nvSpPr>
        <p:spPr>
          <a:xfrm rot="5400000" flipV="1">
            <a:off x="6206773" y="3104111"/>
            <a:ext cx="424451" cy="219607"/>
          </a:xfrm>
          <a:prstGeom prst="rightArrow">
            <a:avLst/>
          </a:prstGeom>
          <a:solidFill>
            <a:schemeClr val="accent1"/>
          </a:solidFill>
          <a:ln>
            <a:solidFill>
              <a:schemeClr val="accent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cxnSp>
        <p:nvCxnSpPr>
          <p:cNvPr id="12" name="Straight Arrow Connector 11"/>
          <p:cNvCxnSpPr/>
          <p:nvPr/>
        </p:nvCxnSpPr>
        <p:spPr>
          <a:xfrm>
            <a:off x="4931301" y="3865563"/>
            <a:ext cx="0" cy="1717675"/>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3" name="Picture 12" descr="matrix_final4.jpg"/>
          <p:cNvPicPr>
            <a:picLocks noChangeAspect="1"/>
          </p:cNvPicPr>
          <p:nvPr/>
        </p:nvPicPr>
        <p:blipFill>
          <a:blip r:embed="rId5" cstate="print">
            <a:clrChange>
              <a:clrFrom>
                <a:srgbClr val="FEFEFE"/>
              </a:clrFrom>
              <a:clrTo>
                <a:srgbClr val="FEFEFE">
                  <a:alpha val="0"/>
                </a:srgbClr>
              </a:clrTo>
            </a:clrChange>
          </a:blip>
          <a:stretch>
            <a:fillRect/>
          </a:stretch>
        </p:blipFill>
        <p:spPr>
          <a:xfrm>
            <a:off x="5112520" y="3464297"/>
            <a:ext cx="2335127" cy="2917453"/>
          </a:xfrm>
          <a:prstGeom prst="rect">
            <a:avLst/>
          </a:prstGeom>
        </p:spPr>
      </p:pic>
      <p:sp>
        <p:nvSpPr>
          <p:cNvPr id="3" name="TextBox 2"/>
          <p:cNvSpPr txBox="1"/>
          <p:nvPr/>
        </p:nvSpPr>
        <p:spPr>
          <a:xfrm>
            <a:off x="7447648" y="3691467"/>
            <a:ext cx="1323820" cy="923330"/>
          </a:xfrm>
          <a:prstGeom prst="rect">
            <a:avLst/>
          </a:prstGeom>
          <a:noFill/>
        </p:spPr>
        <p:txBody>
          <a:bodyPr wrap="square" rtlCol="0">
            <a:spAutoFit/>
          </a:bodyPr>
          <a:lstStyle/>
          <a:p>
            <a:r>
              <a:rPr lang="en-US" i="1" dirty="0" err="1" smtClean="0"/>
              <a:t>Eks</a:t>
            </a:r>
            <a:r>
              <a:rPr lang="en-US" i="1" dirty="0" smtClean="0"/>
              <a:t>: </a:t>
            </a:r>
            <a:r>
              <a:rPr lang="en-US" i="1" dirty="0" err="1" smtClean="0"/>
              <a:t>Hva</a:t>
            </a:r>
            <a:r>
              <a:rPr lang="en-US" i="1" dirty="0" smtClean="0"/>
              <a:t> </a:t>
            </a:r>
            <a:r>
              <a:rPr lang="en-US" i="1" dirty="0" err="1" smtClean="0"/>
              <a:t>betyr</a:t>
            </a:r>
            <a:r>
              <a:rPr lang="en-US" i="1" dirty="0" smtClean="0"/>
              <a:t> </a:t>
            </a:r>
            <a:r>
              <a:rPr lang="en-US" i="1" dirty="0" err="1" smtClean="0"/>
              <a:t>å</a:t>
            </a:r>
            <a:r>
              <a:rPr lang="en-US" i="1" dirty="0" smtClean="0"/>
              <a:t> </a:t>
            </a:r>
            <a:r>
              <a:rPr lang="en-US" i="1" dirty="0" err="1" smtClean="0"/>
              <a:t>justere</a:t>
            </a:r>
            <a:r>
              <a:rPr lang="en-US" i="1" dirty="0" smtClean="0"/>
              <a:t>?</a:t>
            </a:r>
            <a:endParaRPr lang="en-US" i="1" dirty="0"/>
          </a:p>
        </p:txBody>
      </p:sp>
    </p:spTree>
    <p:extLst>
      <p:ext uri="{BB962C8B-B14F-4D97-AF65-F5344CB8AC3E}">
        <p14:creationId xmlns:p14="http://schemas.microsoft.com/office/powerpoint/2010/main" val="233918374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back_to_the_future_cover.jpg"/>
          <p:cNvPicPr>
            <a:picLocks noChangeAspect="1"/>
          </p:cNvPicPr>
          <p:nvPr/>
        </p:nvPicPr>
        <p:blipFill rotWithShape="1">
          <a:blip r:embed="rId2">
            <a:extLst>
              <a:ext uri="{28A0092B-C50C-407E-A947-70E740481C1C}">
                <a14:useLocalDpi xmlns:a14="http://schemas.microsoft.com/office/drawing/2010/main" val="0"/>
              </a:ext>
            </a:extLst>
          </a:blip>
          <a:srcRect l="3870" r="3403"/>
          <a:stretch/>
        </p:blipFill>
        <p:spPr>
          <a:xfrm>
            <a:off x="4529665" y="1691208"/>
            <a:ext cx="4614335" cy="4976290"/>
          </a:xfrm>
          <a:prstGeom prst="rect">
            <a:avLst/>
          </a:prstGeom>
        </p:spPr>
      </p:pic>
      <p:pic>
        <p:nvPicPr>
          <p:cNvPr id="5" name="Picture 4" descr="brc3b8drene-dal-tidsmaski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07" y="1691208"/>
            <a:ext cx="4211082" cy="3130607"/>
          </a:xfrm>
          <a:prstGeom prst="rect">
            <a:avLst/>
          </a:prstGeom>
        </p:spPr>
      </p:pic>
      <p:sp>
        <p:nvSpPr>
          <p:cNvPr id="6" name="Title 5"/>
          <p:cNvSpPr>
            <a:spLocks noGrp="1"/>
          </p:cNvSpPr>
          <p:nvPr>
            <p:ph type="title"/>
          </p:nvPr>
        </p:nvSpPr>
        <p:spPr/>
        <p:txBody>
          <a:bodyPr/>
          <a:lstStyle/>
          <a:p>
            <a:r>
              <a:rPr lang="en-US" dirty="0" smtClean="0">
                <a:solidFill>
                  <a:schemeClr val="bg1"/>
                </a:solidFill>
              </a:rPr>
              <a:t>Time machine, anyone?</a:t>
            </a:r>
            <a:endParaRPr lang="en-US" dirty="0">
              <a:solidFill>
                <a:schemeClr val="bg1"/>
              </a:solidFill>
            </a:endParaRPr>
          </a:p>
        </p:txBody>
      </p:sp>
      <p:pic>
        <p:nvPicPr>
          <p:cNvPr id="7" name="Picture 6" descr="logo-sluttfase-uten-glippe-06.tif"/>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29512"/>
          <a:stretch/>
        </p:blipFill>
        <p:spPr>
          <a:xfrm>
            <a:off x="1" y="6309319"/>
            <a:ext cx="3262672" cy="548679"/>
          </a:xfrm>
          <a:prstGeom prst="rect">
            <a:avLst/>
          </a:prstGeom>
        </p:spPr>
      </p:pic>
    </p:spTree>
    <p:extLst>
      <p:ext uri="{BB962C8B-B14F-4D97-AF65-F5344CB8AC3E}">
        <p14:creationId xmlns:p14="http://schemas.microsoft.com/office/powerpoint/2010/main" val="393347244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Hva</a:t>
            </a:r>
            <a:r>
              <a:rPr lang="en-US" dirty="0" smtClean="0"/>
              <a:t> </a:t>
            </a:r>
            <a:r>
              <a:rPr lang="en-US" dirty="0" err="1" smtClean="0"/>
              <a:t>skaper</a:t>
            </a:r>
            <a:r>
              <a:rPr lang="en-US" dirty="0" smtClean="0"/>
              <a:t> </a:t>
            </a:r>
            <a:r>
              <a:rPr lang="en-US" dirty="0" err="1" smtClean="0"/>
              <a:t>individuelle</a:t>
            </a:r>
            <a:r>
              <a:rPr lang="en-US" dirty="0" smtClean="0"/>
              <a:t> </a:t>
            </a:r>
            <a:r>
              <a:rPr lang="en-US" dirty="0" err="1" smtClean="0"/>
              <a:t>forskjeller</a:t>
            </a:r>
            <a:r>
              <a:rPr lang="en-US" dirty="0" smtClean="0"/>
              <a:t>?</a:t>
            </a:r>
            <a:endParaRPr lang="en-US" dirty="0"/>
          </a:p>
        </p:txBody>
      </p:sp>
      <p:sp>
        <p:nvSpPr>
          <p:cNvPr id="3" name="Content Placeholder 2"/>
          <p:cNvSpPr>
            <a:spLocks noGrp="1"/>
          </p:cNvSpPr>
          <p:nvPr>
            <p:ph idx="1"/>
          </p:nvPr>
        </p:nvSpPr>
        <p:spPr/>
        <p:txBody>
          <a:bodyPr/>
          <a:lstStyle/>
          <a:p>
            <a:endParaRPr lang="en-US" dirty="0" smtClean="0"/>
          </a:p>
          <a:p>
            <a:r>
              <a:rPr lang="en-US" dirty="0" smtClean="0"/>
              <a:t>Tidlige </a:t>
            </a:r>
            <a:r>
              <a:rPr lang="en-US" dirty="0" err="1" smtClean="0"/>
              <a:t>faktorer</a:t>
            </a:r>
            <a:endParaRPr lang="en-US" dirty="0" smtClean="0"/>
          </a:p>
          <a:p>
            <a:endParaRPr lang="en-US" dirty="0"/>
          </a:p>
          <a:p>
            <a:r>
              <a:rPr lang="en-US" dirty="0" err="1" smtClean="0"/>
              <a:t>Faktorer</a:t>
            </a:r>
            <a:r>
              <a:rPr lang="en-US" dirty="0" smtClean="0"/>
              <a:t> </a:t>
            </a:r>
            <a:r>
              <a:rPr lang="en-US" dirty="0" smtClean="0"/>
              <a:t>gjennom </a:t>
            </a:r>
            <a:r>
              <a:rPr lang="en-US" dirty="0" err="1" smtClean="0"/>
              <a:t>livet</a:t>
            </a:r>
            <a:r>
              <a:rPr lang="en-US" dirty="0" smtClean="0"/>
              <a:t>,  </a:t>
            </a:r>
            <a:r>
              <a:rPr lang="en-US" dirty="0" err="1" smtClean="0"/>
              <a:t>bl.a</a:t>
            </a:r>
            <a:r>
              <a:rPr lang="en-US" dirty="0" smtClean="0"/>
              <a:t>. mental </a:t>
            </a:r>
            <a:r>
              <a:rPr lang="en-US" dirty="0" err="1" smtClean="0"/>
              <a:t>og</a:t>
            </a:r>
            <a:r>
              <a:rPr lang="en-US" dirty="0" smtClean="0"/>
              <a:t> </a:t>
            </a:r>
            <a:r>
              <a:rPr lang="en-US" dirty="0" err="1" smtClean="0"/>
              <a:t>fysisk</a:t>
            </a:r>
            <a:r>
              <a:rPr lang="en-US" dirty="0" smtClean="0"/>
              <a:t> </a:t>
            </a:r>
            <a:r>
              <a:rPr lang="en-US" dirty="0" err="1" smtClean="0"/>
              <a:t>aktivitet</a:t>
            </a:r>
            <a:r>
              <a:rPr lang="en-US" dirty="0" smtClean="0"/>
              <a:t>, </a:t>
            </a:r>
            <a:r>
              <a:rPr lang="en-US" dirty="0" err="1" smtClean="0"/>
              <a:t>ernæring</a:t>
            </a:r>
            <a:r>
              <a:rPr lang="en-US" dirty="0" smtClean="0"/>
              <a:t>,</a:t>
            </a:r>
            <a:r>
              <a:rPr lang="en-US" dirty="0" smtClean="0"/>
              <a:t> </a:t>
            </a:r>
            <a:endParaRPr lang="en-US" dirty="0" smtClean="0"/>
          </a:p>
          <a:p>
            <a:endParaRPr lang="en-US" dirty="0"/>
          </a:p>
          <a:p>
            <a:endParaRPr lang="en-US" dirty="0"/>
          </a:p>
        </p:txBody>
      </p:sp>
      <p:pic>
        <p:nvPicPr>
          <p:cNvPr id="4" name="Picture 3" descr="logo-sluttfase-uten-glippe-06.tif"/>
          <p:cNvPicPr>
            <a:picLocks noChangeAspect="1"/>
          </p:cNvPicPr>
          <p:nvPr/>
        </p:nvPicPr>
        <p:blipFill rotWithShape="1">
          <a:blip r:embed="rId2">
            <a:extLst>
              <a:ext uri="{28A0092B-C50C-407E-A947-70E740481C1C}">
                <a14:useLocalDpi xmlns:a14="http://schemas.microsoft.com/office/drawing/2010/main" val="0"/>
              </a:ext>
            </a:extLst>
          </a:blip>
          <a:srcRect t="29512"/>
          <a:stretch/>
        </p:blipFill>
        <p:spPr>
          <a:xfrm>
            <a:off x="1" y="6309319"/>
            <a:ext cx="3262672" cy="548679"/>
          </a:xfrm>
          <a:prstGeom prst="rect">
            <a:avLst/>
          </a:prstGeom>
        </p:spPr>
      </p:pic>
      <p:pic>
        <p:nvPicPr>
          <p:cNvPr id="5"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6790" r="33479" b="36169"/>
          <a:stretch>
            <a:fillRect/>
          </a:stretch>
        </p:blipFill>
        <p:spPr bwMode="auto">
          <a:xfrm>
            <a:off x="6329677" y="4176238"/>
            <a:ext cx="2837192" cy="252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939525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noAutofit/>
          </a:bodyPr>
          <a:lstStyle/>
          <a:p>
            <a:pPr eaLnBrk="1" hangingPunct="1"/>
            <a:r>
              <a:rPr lang="nb-NO" dirty="0" smtClean="0"/>
              <a:t>Hjerneutvikling</a:t>
            </a:r>
            <a:r>
              <a:rPr lang="nb-NO" dirty="0" smtClean="0"/>
              <a:t/>
            </a:r>
            <a:br>
              <a:rPr lang="nb-NO" dirty="0" smtClean="0"/>
            </a:br>
            <a:r>
              <a:rPr lang="nb-NO" dirty="0" smtClean="0"/>
              <a:t>- tidlig prioritet i livet</a:t>
            </a:r>
            <a:endParaRPr lang="nb-NO" dirty="0" smtClean="0"/>
          </a:p>
        </p:txBody>
      </p:sp>
      <p:sp>
        <p:nvSpPr>
          <p:cNvPr id="8195" name="Rectangle 3"/>
          <p:cNvSpPr>
            <a:spLocks noGrp="1" noChangeArrowheads="1"/>
          </p:cNvSpPr>
          <p:nvPr>
            <p:ph type="body" idx="1"/>
          </p:nvPr>
        </p:nvSpPr>
        <p:spPr>
          <a:xfrm>
            <a:off x="2843213" y="1762775"/>
            <a:ext cx="3529012" cy="4463400"/>
          </a:xfrm>
        </p:spPr>
        <p:txBody>
          <a:bodyPr>
            <a:normAutofit/>
          </a:bodyPr>
          <a:lstStyle/>
          <a:p>
            <a:pPr eaLnBrk="1" hangingPunct="1"/>
            <a:endParaRPr lang="nb-NO" sz="2800" dirty="0" smtClean="0"/>
          </a:p>
          <a:p>
            <a:pPr eaLnBrk="1" hangingPunct="1"/>
            <a:r>
              <a:rPr lang="nb-NO" sz="2000" dirty="0" smtClean="0"/>
              <a:t>Grunnlaget for sentralnervesystemet formes tidlig i svangerskapet</a:t>
            </a:r>
          </a:p>
          <a:p>
            <a:pPr eaLnBrk="1" hangingPunct="1"/>
            <a:endParaRPr lang="nb-NO" sz="2000" dirty="0" smtClean="0"/>
          </a:p>
          <a:p>
            <a:pPr eaLnBrk="1" hangingPunct="1"/>
            <a:r>
              <a:rPr lang="nb-NO" sz="2000" dirty="0" smtClean="0"/>
              <a:t>Flere nevrale utviklingsprosesser </a:t>
            </a:r>
            <a:r>
              <a:rPr lang="nb-NO" sz="2000" dirty="0" smtClean="0"/>
              <a:t>foregår kun i fosterliv</a:t>
            </a:r>
            <a:r>
              <a:rPr lang="nb-NO" sz="2000" dirty="0" smtClean="0"/>
              <a:t> </a:t>
            </a:r>
            <a:endParaRPr lang="nb-NO" sz="2000" dirty="0" smtClean="0"/>
          </a:p>
          <a:p>
            <a:pPr eaLnBrk="1" hangingPunct="1"/>
            <a:endParaRPr lang="nb-NO" sz="2000" dirty="0"/>
          </a:p>
          <a:p>
            <a:pPr eaLnBrk="1" hangingPunct="1"/>
            <a:r>
              <a:rPr lang="nb-NO" sz="2000" dirty="0" smtClean="0"/>
              <a:t>&gt;1/10 </a:t>
            </a:r>
            <a:r>
              <a:rPr lang="nb-NO" sz="2000" dirty="0" smtClean="0"/>
              <a:t>av den nyfødte= hjerne</a:t>
            </a:r>
            <a:endParaRPr lang="nb-NO" sz="2000" dirty="0" smtClean="0"/>
          </a:p>
        </p:txBody>
      </p:sp>
      <p:pic>
        <p:nvPicPr>
          <p:cNvPr id="8196" name="Picture 6" descr="Sakarias_1_år"/>
          <p:cNvPicPr>
            <a:picLocks noChangeAspect="1" noChangeArrowheads="1"/>
          </p:cNvPicPr>
          <p:nvPr/>
        </p:nvPicPr>
        <p:blipFill>
          <a:blip r:embed="rId3" cstate="print"/>
          <a:srcRect/>
          <a:stretch>
            <a:fillRect/>
          </a:stretch>
        </p:blipFill>
        <p:spPr bwMode="auto">
          <a:xfrm>
            <a:off x="6732588" y="1916113"/>
            <a:ext cx="2125662" cy="4387850"/>
          </a:xfrm>
          <a:prstGeom prst="rect">
            <a:avLst/>
          </a:prstGeom>
          <a:noFill/>
          <a:ln w="9525">
            <a:noFill/>
            <a:miter lim="800000"/>
            <a:headEnd/>
            <a:tailEnd/>
          </a:ln>
        </p:spPr>
      </p:pic>
      <p:pic>
        <p:nvPicPr>
          <p:cNvPr id="8197" name="Picture 4" descr="IMG_1389.jpg"/>
          <p:cNvPicPr>
            <a:picLocks noChangeAspect="1"/>
          </p:cNvPicPr>
          <p:nvPr/>
        </p:nvPicPr>
        <p:blipFill>
          <a:blip r:embed="rId4" cstate="print"/>
          <a:srcRect l="8788" r="26918" b="13487"/>
          <a:stretch>
            <a:fillRect/>
          </a:stretch>
        </p:blipFill>
        <p:spPr bwMode="auto">
          <a:xfrm>
            <a:off x="179388" y="1989138"/>
            <a:ext cx="2376487" cy="4265612"/>
          </a:xfrm>
          <a:prstGeom prst="rect">
            <a:avLst/>
          </a:prstGeom>
          <a:noFill/>
          <a:ln w="9525">
            <a:noFill/>
            <a:miter lim="800000"/>
            <a:headEnd/>
            <a:tailEnd/>
          </a:ln>
        </p:spPr>
      </p:pic>
      <p:pic>
        <p:nvPicPr>
          <p:cNvPr id="6" name="Picture 5" descr="logo-sluttfase-uten-glippe-06.tif"/>
          <p:cNvPicPr>
            <a:picLocks noChangeAspect="1"/>
          </p:cNvPicPr>
          <p:nvPr/>
        </p:nvPicPr>
        <p:blipFill rotWithShape="1">
          <a:blip r:embed="rId5">
            <a:extLst>
              <a:ext uri="{28A0092B-C50C-407E-A947-70E740481C1C}">
                <a14:useLocalDpi xmlns:a14="http://schemas.microsoft.com/office/drawing/2010/main" val="0"/>
              </a:ext>
            </a:extLst>
          </a:blip>
          <a:srcRect t="29512"/>
          <a:stretch/>
        </p:blipFill>
        <p:spPr>
          <a:xfrm>
            <a:off x="1" y="6309319"/>
            <a:ext cx="3262672" cy="548679"/>
          </a:xfrm>
          <a:prstGeom prst="rect">
            <a:avLst/>
          </a:prstGeom>
        </p:spPr>
      </p:pic>
    </p:spTree>
    <p:extLst>
      <p:ext uri="{BB962C8B-B14F-4D97-AF65-F5344CB8AC3E}">
        <p14:creationId xmlns:p14="http://schemas.microsoft.com/office/powerpoint/2010/main" val="416525939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LCBC_okt_2014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LCBC_okt_2014_template.potx</Template>
  <TotalTime>34236</TotalTime>
  <Words>954</Words>
  <Application>Microsoft Macintosh PowerPoint</Application>
  <PresentationFormat>On-screen Show (4:3)</PresentationFormat>
  <Paragraphs>170</Paragraphs>
  <Slides>26</Slides>
  <Notes>14</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LCBC_okt_2014_template</vt:lpstr>
      <vt:lpstr>PowerPoint Presentation</vt:lpstr>
      <vt:lpstr>PowerPoint Presentation</vt:lpstr>
      <vt:lpstr>Hjernen gjennom livet</vt:lpstr>
      <vt:lpstr>Grunnlag</vt:lpstr>
      <vt:lpstr>Magnetic Resonance Imaging i livsløpsstudier </vt:lpstr>
      <vt:lpstr>PowerPoint Presentation</vt:lpstr>
      <vt:lpstr>Time machine, anyone?</vt:lpstr>
      <vt:lpstr>Hva skaper individuelle forskjeller?</vt:lpstr>
      <vt:lpstr>Hjerneutvikling - tidlig prioritet i livet</vt:lpstr>
      <vt:lpstr>PowerPoint Presentation</vt:lpstr>
      <vt:lpstr>PowerPoint Presentation</vt:lpstr>
      <vt:lpstr>PowerPoint Presentation</vt:lpstr>
      <vt:lpstr>Innflytelsen av faktorer på ulike aldre på hjerne og kognisjon gjennnom livet</vt:lpstr>
      <vt:lpstr>Hukommelse gjennom livet</vt:lpstr>
      <vt:lpstr>PowerPoint Presentation</vt:lpstr>
      <vt:lpstr>PowerPoint Presentation</vt:lpstr>
      <vt:lpstr>Kan du endre hjernen din ved å tenke?</vt:lpstr>
      <vt:lpstr>PowerPoint Presentation</vt:lpstr>
      <vt:lpstr>Endring ved kognitiv trening</vt:lpstr>
      <vt:lpstr>Kan du endre hjernen ved fysisk trening og ernæring? </vt:lpstr>
      <vt:lpstr>PowerPoint Presentation</vt:lpstr>
      <vt:lpstr>PowerPoint Presentation</vt:lpstr>
      <vt:lpstr>PowerPoint Presentation</vt:lpstr>
      <vt:lpstr>PowerPoint Presentation</vt:lpstr>
      <vt:lpstr>PowerPoint Presentation</vt:lpstr>
      <vt:lpstr>Takk!</vt:lpstr>
    </vt:vector>
  </TitlesOfParts>
  <Company>Universitetet i Oslo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Kristine B Walhovd</dc:creator>
  <cp:lastModifiedBy>Kristine Walhovd</cp:lastModifiedBy>
  <cp:revision>197</cp:revision>
  <cp:lastPrinted>2014-10-15T08:44:06Z</cp:lastPrinted>
  <dcterms:created xsi:type="dcterms:W3CDTF">2014-10-01T09:04:22Z</dcterms:created>
  <dcterms:modified xsi:type="dcterms:W3CDTF">2015-09-01T12:07:12Z</dcterms:modified>
</cp:coreProperties>
</file>