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06" r:id="rId2"/>
    <p:sldId id="407" r:id="rId3"/>
    <p:sldId id="408" r:id="rId4"/>
    <p:sldId id="411" r:id="rId5"/>
    <p:sldId id="412" r:id="rId6"/>
    <p:sldId id="410" r:id="rId7"/>
    <p:sldId id="417" r:id="rId8"/>
    <p:sldId id="418" r:id="rId9"/>
    <p:sldId id="416" r:id="rId10"/>
    <p:sldId id="419" r:id="rId11"/>
    <p:sldId id="420" r:id="rId12"/>
    <p:sldId id="421" r:id="rId13"/>
    <p:sldId id="422" r:id="rId14"/>
    <p:sldId id="346" r:id="rId15"/>
    <p:sldId id="347" r:id="rId16"/>
    <p:sldId id="350" r:id="rId17"/>
    <p:sldId id="351" r:id="rId18"/>
    <p:sldId id="392" r:id="rId19"/>
    <p:sldId id="393" r:id="rId20"/>
    <p:sldId id="423" r:id="rId21"/>
    <p:sldId id="424" r:id="rId22"/>
    <p:sldId id="425" r:id="rId23"/>
    <p:sldId id="426" r:id="rId24"/>
    <p:sldId id="427" r:id="rId25"/>
    <p:sldId id="403" r:id="rId26"/>
    <p:sldId id="430" r:id="rId27"/>
    <p:sldId id="428" r:id="rId28"/>
    <p:sldId id="429" r:id="rId29"/>
    <p:sldId id="431" r:id="rId30"/>
    <p:sldId id="433" r:id="rId31"/>
    <p:sldId id="434" r:id="rId32"/>
    <p:sldId id="437" r:id="rId33"/>
    <p:sldId id="436" r:id="rId34"/>
    <p:sldId id="3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0099"/>
    <a:srgbClr val="006600"/>
    <a:srgbClr val="737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99399-1505-47FD-8CD8-952B7F2F772C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6A79F-0824-4E9C-91D0-5280ED3D3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3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recent doubling in use of electronic health records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315ED-CA7B-4D90-8831-CF4E1D61C1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6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Techno liberal I-shirted nerd, who put</a:t>
            </a:r>
            <a:r>
              <a:rPr lang="en-GB" baseline="0" dirty="0" smtClean="0"/>
              <a:t> their private </a:t>
            </a:r>
            <a:r>
              <a:rPr lang="en-GB" baseline="0" dirty="0" err="1" smtClean="0"/>
              <a:t>lofe</a:t>
            </a:r>
            <a:r>
              <a:rPr lang="en-GB" baseline="0" dirty="0" smtClean="0"/>
              <a:t> online for everybody and for ever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6A79F-0824-4E9C-91D0-5280ED3D3A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47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Techno liberal I-shirted nerd, who put</a:t>
            </a:r>
            <a:r>
              <a:rPr lang="en-GB" baseline="0" dirty="0" smtClean="0"/>
              <a:t> their private </a:t>
            </a:r>
            <a:r>
              <a:rPr lang="en-GB" baseline="0" dirty="0" err="1" smtClean="0"/>
              <a:t>lofe</a:t>
            </a:r>
            <a:r>
              <a:rPr lang="en-GB" baseline="0" dirty="0" smtClean="0"/>
              <a:t> online for everybody and for ever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6A79F-0824-4E9C-91D0-5280ED3D3A0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47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1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1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1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3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0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8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8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3C1C-982B-41EE-982F-41C2F9380346}" type="datetimeFigureOut">
              <a:rPr lang="en-GB" smtClean="0"/>
              <a:t>14/08/2015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6DFA-5DCA-469E-B549-252058D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0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2840427" y="2708920"/>
            <a:ext cx="37064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6000" b="1" dirty="0" smtClean="0">
                <a:solidFill>
                  <a:srgbClr val="C00000"/>
                </a:solidFill>
                <a:latin typeface="Century Gothic" pitchFamily="34" charset="0"/>
              </a:rPr>
              <a:t>BIG DATA</a:t>
            </a:r>
            <a:endParaRPr lang="en-GB" altLang="en-US" sz="6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9283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51767" y="908720"/>
            <a:ext cx="31951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200" b="1" dirty="0" smtClean="0">
                <a:solidFill>
                  <a:srgbClr val="C00000"/>
                </a:solidFill>
                <a:latin typeface="Century Gothic" pitchFamily="34" charset="0"/>
              </a:rPr>
              <a:t>HOW ?</a:t>
            </a:r>
            <a:endParaRPr lang="en-GB" altLang="en-US" sz="7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26798" y="2924944"/>
            <a:ext cx="76450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Integrate data with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Integrate data with knowledge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Melting pot of disciplines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3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DO STATISTICS</a:t>
            </a:r>
            <a:endParaRPr lang="en-GB" altLang="en-US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serscontent2.emaze.com/images/9c58334c-b68a-46d7-8780-169ef87b496d/34835da9-3917-43a1-a047-6aa4abea3d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" y="0"/>
            <a:ext cx="9074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370" y="2130598"/>
            <a:ext cx="383778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Norway’s success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(among others)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Petroleum </a:t>
            </a:r>
          </a:p>
          <a:p>
            <a:r>
              <a:rPr lang="en-GB" sz="4800" dirty="0" smtClean="0">
                <a:solidFill>
                  <a:srgbClr val="FFFF00"/>
                </a:solidFill>
              </a:rPr>
              <a:t>+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the capacity to get it out.</a:t>
            </a:r>
          </a:p>
        </p:txBody>
      </p:sp>
    </p:spTree>
    <p:extLst>
      <p:ext uri="{BB962C8B-B14F-4D97-AF65-F5344CB8AC3E}">
        <p14:creationId xmlns:p14="http://schemas.microsoft.com/office/powerpoint/2010/main" val="41464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84" y="4394"/>
            <a:ext cx="9118915" cy="685360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65400"/>
            <a:ext cx="4115455" cy="247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37881"/>
            <a:ext cx="52854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Next success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(among others)</a:t>
            </a:r>
          </a:p>
          <a:p>
            <a:endParaRPr lang="en-GB" sz="2800" dirty="0" smtClean="0">
              <a:solidFill>
                <a:srgbClr val="FFFF00"/>
              </a:solidFill>
            </a:endParaRP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b="1" dirty="0" smtClean="0">
                <a:solidFill>
                  <a:srgbClr val="FFFF00"/>
                </a:solidFill>
              </a:rPr>
              <a:t>Data </a:t>
            </a:r>
          </a:p>
          <a:p>
            <a:r>
              <a:rPr lang="en-GB" sz="4800" b="1" dirty="0" smtClean="0">
                <a:solidFill>
                  <a:srgbClr val="FFFF00"/>
                </a:solidFill>
              </a:rPr>
              <a:t>+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the capacity to get something out.</a:t>
            </a:r>
          </a:p>
        </p:txBody>
      </p:sp>
    </p:spTree>
    <p:extLst>
      <p:ext uri="{BB962C8B-B14F-4D97-AF65-F5344CB8AC3E}">
        <p14:creationId xmlns:p14="http://schemas.microsoft.com/office/powerpoint/2010/main" val="35023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84" y="4394"/>
            <a:ext cx="9118915" cy="685360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65400"/>
            <a:ext cx="4115455" cy="247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37881"/>
            <a:ext cx="448943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Next success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(among others)</a:t>
            </a:r>
          </a:p>
          <a:p>
            <a:endParaRPr lang="en-GB" sz="2800" dirty="0" smtClean="0">
              <a:solidFill>
                <a:srgbClr val="FFFF00"/>
              </a:solidFill>
            </a:endParaRP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b="1" dirty="0" smtClean="0">
                <a:solidFill>
                  <a:srgbClr val="FFFF00"/>
                </a:solidFill>
              </a:rPr>
              <a:t>Data </a:t>
            </a:r>
          </a:p>
          <a:p>
            <a:r>
              <a:rPr lang="en-GB" sz="4800" b="1" dirty="0" smtClean="0">
                <a:solidFill>
                  <a:srgbClr val="FFFF00"/>
                </a:solidFill>
              </a:rPr>
              <a:t>+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GB" sz="7200" b="1" dirty="0" smtClean="0">
                <a:solidFill>
                  <a:srgbClr val="FFFF00"/>
                </a:solidFill>
              </a:rPr>
              <a:t>STATISTICS.</a:t>
            </a:r>
          </a:p>
        </p:txBody>
      </p:sp>
    </p:spTree>
    <p:extLst>
      <p:ext uri="{BB962C8B-B14F-4D97-AF65-F5344CB8AC3E}">
        <p14:creationId xmlns:p14="http://schemas.microsoft.com/office/powerpoint/2010/main" val="13126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tb_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053">
            <a:off x="3538627" y="341245"/>
            <a:ext cx="1692811" cy="190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ixabay.com/static/uploads/photo/2014/04/02/14/10/cogwheels-306402__1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6675">
            <a:off x="2572379" y="1611778"/>
            <a:ext cx="3625303" cy="23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84896" y="4036595"/>
            <a:ext cx="5976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 is not enough to crunch data! </a:t>
            </a:r>
            <a:endParaRPr lang="en-GB" sz="2800" b="1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1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74883"/>
            <a:ext cx="156492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22161"/>
            <a:ext cx="3960442" cy="70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8" y="2020246"/>
            <a:ext cx="81343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1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tb_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053">
            <a:off x="3538627" y="341245"/>
            <a:ext cx="1692811" cy="190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ixabay.com/static/uploads/photo/2014/04/02/14/10/cogwheels-306402__1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6675">
            <a:off x="2572379" y="1611778"/>
            <a:ext cx="3625303" cy="23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3053" y="2568329"/>
            <a:ext cx="6813917" cy="8309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MODEL-BASED STATISTICS</a:t>
            </a:r>
            <a:endParaRPr lang="en-GB" sz="4800" b="1" dirty="0">
              <a:solidFill>
                <a:srgbClr val="C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273053" y="4348261"/>
            <a:ext cx="64807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Model-based methods exploit knowledge and structure in the new data, </a:t>
            </a:r>
          </a:p>
          <a:p>
            <a:r>
              <a:rPr lang="en-GB" sz="28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o understand, discover, predict, control</a:t>
            </a:r>
            <a:r>
              <a:rPr lang="en-GB" sz="28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2800" dirty="0" smtClean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37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23" y="5198097"/>
            <a:ext cx="1224136" cy="71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11" y="3399115"/>
            <a:ext cx="2288953" cy="63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9358" y="5086475"/>
            <a:ext cx="110013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2799" y="476672"/>
            <a:ext cx="2048781" cy="6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1523" y="1057895"/>
            <a:ext cx="2318196" cy="52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1580" y="257726"/>
            <a:ext cx="3329232" cy="6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5036306"/>
            <a:ext cx="1296144" cy="6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9598" y="3323632"/>
            <a:ext cx="1086420" cy="70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5696" y="4200478"/>
            <a:ext cx="138112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dnv.no/binaries/dnvlib_gfx_dnvgl_logo_tcm155-43152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5" y="2399707"/>
            <a:ext cx="21431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wikia.nocookie.net/__cb20100525150704/logopedia/images/9/96/Telenor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7" y="4200478"/>
            <a:ext cx="2092771" cy="9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22.eu/images/uib_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35" y="1705270"/>
            <a:ext cx="2521774" cy="5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2887190" y="1379416"/>
            <a:ext cx="3456384" cy="3505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828800">
              <a:buFontTx/>
              <a:buBlip>
                <a:blip r:embed="rId14"/>
              </a:buBlip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11268" name="Picture 4" descr="Folkehelseinstitutte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98" y="2506171"/>
            <a:ext cx="25336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6" y="1369122"/>
            <a:ext cx="1963152" cy="8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frigessi\Desktop\BIG INSIGHT\BigInsight logo alle formater\BigInsight logo alle formater\BigInsight logo\BigI_logo_RGB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0059"/>
            <a:ext cx="2474768" cy="15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23" y="5198097"/>
            <a:ext cx="1224136" cy="71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11" y="3399115"/>
            <a:ext cx="2288953" cy="63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9358" y="5086475"/>
            <a:ext cx="110013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2799" y="476672"/>
            <a:ext cx="2048781" cy="6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1523" y="1057895"/>
            <a:ext cx="2318196" cy="52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1580" y="257726"/>
            <a:ext cx="3329232" cy="6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5036306"/>
            <a:ext cx="1296144" cy="6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9598" y="3323632"/>
            <a:ext cx="1086420" cy="70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5696" y="4200478"/>
            <a:ext cx="138112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dnv.no/binaries/dnvlib_gfx_dnvgl_logo_tcm155-43152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5" y="2399707"/>
            <a:ext cx="21431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wikia.nocookie.net/__cb20100525150704/logopedia/images/9/96/Telenor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7" y="4200478"/>
            <a:ext cx="2092771" cy="9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22.eu/images/uib_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35" y="1705270"/>
            <a:ext cx="2521774" cy="5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2887190" y="1379416"/>
            <a:ext cx="3456384" cy="3505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828800">
              <a:buFontTx/>
              <a:buBlip>
                <a:blip r:embed="rId14"/>
              </a:buBlip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11268" name="Picture 4" descr="Folkehelseinstitutte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98" y="2506171"/>
            <a:ext cx="25336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6" y="1369122"/>
            <a:ext cx="1963152" cy="8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213368" y="2465789"/>
            <a:ext cx="2952328" cy="57606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Personalised solutions</a:t>
            </a:r>
            <a:endParaRPr lang="en-GB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3213368" y="3185868"/>
            <a:ext cx="2952328" cy="57606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Forecasting the transient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40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1520" y="548680"/>
            <a:ext cx="2952328" cy="57606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prstClr val="white"/>
                </a:solidFill>
              </a:rPr>
              <a:t>Personalised solutions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5" y="2238602"/>
            <a:ext cx="75966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 Given the genes of a patient, predict the success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of a drug, just for her!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Given all we know about a tax-payer, predict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if she underpays tax, exactly her!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96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420" y="463486"/>
            <a:ext cx="7920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600" b="1" dirty="0">
                <a:solidFill>
                  <a:srgbClr val="C00000"/>
                </a:solidFill>
              </a:rPr>
              <a:t>T</a:t>
            </a:r>
            <a:r>
              <a:rPr lang="en-GB" sz="3600" b="1" dirty="0" smtClean="0">
                <a:solidFill>
                  <a:srgbClr val="C00000"/>
                </a:solidFill>
              </a:rPr>
              <a:t>he </a:t>
            </a:r>
            <a:r>
              <a:rPr lang="en-GB" sz="3600" b="1" dirty="0">
                <a:solidFill>
                  <a:srgbClr val="C00000"/>
                </a:solidFill>
              </a:rPr>
              <a:t>best time to buy </a:t>
            </a:r>
            <a:r>
              <a:rPr lang="en-GB" sz="3600" b="1" dirty="0" smtClean="0">
                <a:solidFill>
                  <a:srgbClr val="C00000"/>
                </a:solidFill>
              </a:rPr>
              <a:t>your airline ticket?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93" y="6004157"/>
            <a:ext cx="1584176" cy="5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008" y="6453336"/>
            <a:ext cx="752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https://viewfinder.expedia.com/img/STOR-23513_White_paper.pdf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7496" y="1556792"/>
            <a:ext cx="2107115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</a:rPr>
              <a:t>TUESDAY</a:t>
            </a:r>
            <a:endParaRPr lang="en-GB" sz="4000" b="1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006" y="2852936"/>
            <a:ext cx="8037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flight fares between 10 months and </a:t>
            </a:r>
            <a:r>
              <a:rPr lang="en-GB" sz="2400" dirty="0">
                <a:solidFill>
                  <a:schemeClr val="bg1"/>
                </a:solidFill>
              </a:rPr>
              <a:t>1 day in </a:t>
            </a:r>
            <a:r>
              <a:rPr lang="en-GB" sz="2400" dirty="0" smtClean="0">
                <a:solidFill>
                  <a:schemeClr val="bg1"/>
                </a:solidFill>
              </a:rPr>
              <a:t>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1.3 billion air fares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268760"/>
            <a:ext cx="3024336" cy="42484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51112" y="3284984"/>
            <a:ext cx="3016831" cy="216024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3172263"/>
            <a:ext cx="83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Angela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2270259" y="3287495"/>
            <a:ext cx="4243446" cy="216026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58649" y="620688"/>
            <a:ext cx="48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tax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2649" y="32108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?</a:t>
            </a:r>
            <a:endParaRPr lang="en-GB" b="1" dirty="0"/>
          </a:p>
        </p:txBody>
      </p:sp>
      <p:pic>
        <p:nvPicPr>
          <p:cNvPr id="9218" name="Picture 2" descr="http://previews.123rf.com/images/maigi/maigi1008/maigi100800149/7638724-Word-cloud-with-taxes-and-taxation-themed-words-Stock-Vector-tax-services-leg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767"/>
            <a:ext cx="2305318" cy="14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482188"/>
            <a:ext cx="160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what we know </a:t>
            </a:r>
          </a:p>
          <a:p>
            <a:pPr algn="ctr"/>
            <a:r>
              <a:rPr lang="en-GB" dirty="0" smtClean="0"/>
              <a:t>about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9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268760"/>
            <a:ext cx="3024336" cy="42484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51112" y="3284984"/>
            <a:ext cx="3016831" cy="216024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3172263"/>
            <a:ext cx="83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Angela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2270259" y="3287495"/>
            <a:ext cx="4243446" cy="216026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58649" y="620688"/>
            <a:ext cx="48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tax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2649" y="321084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Y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1196752"/>
            <a:ext cx="4176464" cy="129614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5147" y="126876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45147" y="212356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40798" y="1605826"/>
            <a:ext cx="2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52649" y="193889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1502498"/>
            <a:ext cx="2081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We LEARN a RULE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3172263"/>
            <a:ext cx="305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which we apply to ANGELA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929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268760"/>
            <a:ext cx="3024336" cy="42484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51112" y="3284984"/>
            <a:ext cx="3016831" cy="216024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3172263"/>
            <a:ext cx="83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Angela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2270259" y="3287495"/>
            <a:ext cx="4243446" cy="216026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6604" y="620688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Therapy works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2649" y="32108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?</a:t>
            </a:r>
            <a:endParaRPr lang="en-GB" b="1" dirty="0"/>
          </a:p>
        </p:txBody>
      </p:sp>
      <p:pic>
        <p:nvPicPr>
          <p:cNvPr id="11266" name="Picture 2" descr="https://t1.ftcdn.net/jpg/00/38/76/08/500_F_38760823_A7VSvU15E2n1vExpBLJBVwG2eE4hbT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733858" cy="211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268760"/>
            <a:ext cx="3024336" cy="42484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51112" y="3284984"/>
            <a:ext cx="3016831" cy="216024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3172263"/>
            <a:ext cx="83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Angela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2270259" y="3287495"/>
            <a:ext cx="4243446" cy="216026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02781" y="620688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Therapy works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2649" y="321084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Y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1196752"/>
            <a:ext cx="4176464" cy="129614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5147" y="126876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45147" y="212356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40798" y="1605826"/>
            <a:ext cx="2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52649" y="193889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1502498"/>
            <a:ext cx="2081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We LEARN a RULE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3172263"/>
            <a:ext cx="305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which we apply to ANGELA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077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5257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827584" y="5421288"/>
            <a:ext cx="4594528" cy="83099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People with outcome </a:t>
            </a:r>
            <a:r>
              <a:rPr lang="en-GB" dirty="0">
                <a:solidFill>
                  <a:srgbClr val="000000"/>
                </a:solidFill>
              </a:rPr>
              <a:t>known.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dirty="0" smtClean="0">
                <a:solidFill>
                  <a:srgbClr val="009900"/>
                </a:solidFill>
              </a:rPr>
              <a:t> Classification </a:t>
            </a:r>
            <a:r>
              <a:rPr lang="en-GB" dirty="0">
                <a:solidFill>
                  <a:srgbClr val="009900"/>
                </a:solidFill>
              </a:rPr>
              <a:t>rule. </a:t>
            </a:r>
          </a:p>
        </p:txBody>
      </p:sp>
      <p:cxnSp>
        <p:nvCxnSpPr>
          <p:cNvPr id="35844" name="Straight Connector 4"/>
          <p:cNvCxnSpPr>
            <a:cxnSpLocks noChangeShapeType="1"/>
          </p:cNvCxnSpPr>
          <p:nvPr/>
        </p:nvCxnSpPr>
        <p:spPr bwMode="auto">
          <a:xfrm flipV="1">
            <a:off x="2809528" y="1611288"/>
            <a:ext cx="2895600" cy="3200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3419128" y="1611288"/>
            <a:ext cx="2362200" cy="2743200"/>
          </a:xfrm>
          <a:prstGeom prst="line">
            <a:avLst/>
          </a:pr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2511996" y="1052736"/>
            <a:ext cx="4508276" cy="410445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18289" y="462702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Y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7084" y="1052938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2276872"/>
            <a:ext cx="83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Angela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508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3149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81000" y="4781550"/>
            <a:ext cx="8672567" cy="83099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All people</a:t>
            </a:r>
            <a:endParaRPr lang="en-GB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 Makes </a:t>
            </a:r>
            <a:r>
              <a:rPr lang="en-GB" dirty="0">
                <a:solidFill>
                  <a:srgbClr val="00B050"/>
                </a:solidFill>
              </a:rPr>
              <a:t>a much better rule </a:t>
            </a:r>
            <a:r>
              <a:rPr lang="en-GB" dirty="0">
                <a:solidFill>
                  <a:srgbClr val="000000"/>
                </a:solidFill>
              </a:rPr>
              <a:t>(less false positives/negatives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572000" y="914400"/>
            <a:ext cx="3440113" cy="2481263"/>
          </a:xfrm>
          <a:custGeom>
            <a:avLst/>
            <a:gdLst>
              <a:gd name="T0" fmla="*/ 0 w 3440317"/>
              <a:gd name="T1" fmla="*/ 2483720 h 2480649"/>
              <a:gd name="T2" fmla="*/ 1040844 w 3440317"/>
              <a:gd name="T3" fmla="*/ 788626 h 2480649"/>
              <a:gd name="T4" fmla="*/ 1547689 w 3440317"/>
              <a:gd name="T5" fmla="*/ 933662 h 2480649"/>
              <a:gd name="T6" fmla="*/ 1719654 w 3440317"/>
              <a:gd name="T7" fmla="*/ 1640709 h 2480649"/>
              <a:gd name="T8" fmla="*/ 2135988 w 3440317"/>
              <a:gd name="T9" fmla="*/ 1885456 h 2480649"/>
              <a:gd name="T10" fmla="*/ 2488963 w 3440317"/>
              <a:gd name="T11" fmla="*/ 1631644 h 2480649"/>
              <a:gd name="T12" fmla="*/ 3439297 w 3440317"/>
              <a:gd name="T13" fmla="*/ 0 h 24806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0317"/>
              <a:gd name="T22" fmla="*/ 0 h 2480649"/>
              <a:gd name="T23" fmla="*/ 3440317 w 3440317"/>
              <a:gd name="T24" fmla="*/ 2480649 h 24806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0317" h="2480649">
                <a:moveTo>
                  <a:pt x="0" y="2480649"/>
                </a:moveTo>
                <a:cubicBezTo>
                  <a:pt x="391562" y="1763162"/>
                  <a:pt x="783125" y="1045675"/>
                  <a:pt x="1041149" y="787651"/>
                </a:cubicBezTo>
                <a:cubicBezTo>
                  <a:pt x="1299173" y="529627"/>
                  <a:pt x="1434975" y="790669"/>
                  <a:pt x="1548143" y="932507"/>
                </a:cubicBezTo>
                <a:cubicBezTo>
                  <a:pt x="1661311" y="1074345"/>
                  <a:pt x="1622080" y="1480242"/>
                  <a:pt x="1720159" y="1638677"/>
                </a:cubicBezTo>
                <a:cubicBezTo>
                  <a:pt x="1818238" y="1797112"/>
                  <a:pt x="2008361" y="1884629"/>
                  <a:pt x="2136618" y="1883120"/>
                </a:cubicBezTo>
                <a:cubicBezTo>
                  <a:pt x="2264875" y="1881611"/>
                  <a:pt x="2272420" y="1943476"/>
                  <a:pt x="2489703" y="1629623"/>
                </a:cubicBezTo>
                <a:cubicBezTo>
                  <a:pt x="2706986" y="1315770"/>
                  <a:pt x="3073651" y="657885"/>
                  <a:pt x="3440317" y="0"/>
                </a:cubicBezTo>
              </a:path>
            </a:pathLst>
          </a:custGeom>
          <a:noFill/>
          <a:ln w="349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04800" y="990600"/>
            <a:ext cx="335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We can use </a:t>
            </a:r>
            <a:r>
              <a:rPr lang="en-US" sz="2400" b="1" dirty="0" smtClean="0">
                <a:solidFill>
                  <a:srgbClr val="000000"/>
                </a:solidFill>
              </a:rPr>
              <a:t>all the people, also the ones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we do not know the outcome for, to </a:t>
            </a:r>
            <a:endParaRPr 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estimate the decision boundary </a:t>
            </a:r>
            <a:r>
              <a:rPr lang="en-GB" sz="2400" b="1" dirty="0">
                <a:solidFill>
                  <a:srgbClr val="000000"/>
                </a:solidFill>
              </a:rPr>
              <a:t>accurately.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1590764"/>
            <a:ext cx="83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Angela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20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9284"/>
            <a:ext cx="9144000" cy="68972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34971" y="1340768"/>
            <a:ext cx="582242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7200" b="1" dirty="0" smtClean="0">
                <a:solidFill>
                  <a:srgbClr val="C00000"/>
                </a:solidFill>
                <a:latin typeface="Century Gothic" pitchFamily="34" charset="0"/>
              </a:rPr>
              <a:t>YOU</a:t>
            </a:r>
          </a:p>
          <a:p>
            <a:pPr algn="ctr"/>
            <a:r>
              <a:rPr lang="en-GB" altLang="en-US" sz="2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GB" alt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and </a:t>
            </a:r>
          </a:p>
          <a:p>
            <a:pPr algn="ctr"/>
            <a:r>
              <a:rPr lang="en-GB" altLang="en-US" sz="4800" b="1" dirty="0" smtClean="0">
                <a:solidFill>
                  <a:srgbClr val="C00000"/>
                </a:solidFill>
                <a:latin typeface="Century Gothic" pitchFamily="34" charset="0"/>
              </a:rPr>
              <a:t>the data revolution</a:t>
            </a:r>
            <a:endParaRPr lang="en-GB" altLang="en-US" sz="4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1282403" y="1988840"/>
            <a:ext cx="702788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The impact</a:t>
            </a: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algn="ctr"/>
            <a:endParaRPr lang="en-GB" altLang="en-US" sz="32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of data and </a:t>
            </a:r>
          </a:p>
          <a:p>
            <a:pPr algn="ctr"/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data rich information technologies</a:t>
            </a:r>
          </a:p>
          <a:p>
            <a:pPr algn="ctr"/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is deep</a:t>
            </a:r>
            <a:endParaRPr lang="en-GB" altLang="en-US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9283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7573" y="404664"/>
            <a:ext cx="928812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32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we work less –  the internet of things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less difference between work &amp; free time,</a:t>
            </a:r>
          </a:p>
          <a:p>
            <a:r>
              <a:rPr lang="en-GB" altLang="en-US" sz="32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    weakening the power of salary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the sharing economy, escaping the </a:t>
            </a:r>
          </a:p>
          <a:p>
            <a:r>
              <a:rPr lang="en-GB" altLang="en-US" sz="32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    market</a:t>
            </a:r>
            <a:r>
              <a:rPr lang="en-GB" altLang="en-US" sz="32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rules, with collaborative production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less private property, open and free data</a:t>
            </a:r>
          </a:p>
          <a:p>
            <a:r>
              <a:rPr lang="en-GB" altLang="en-US" sz="32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    and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networking people, puts power in the </a:t>
            </a:r>
          </a:p>
          <a:p>
            <a:r>
              <a:rPr lang="en-GB" altLang="en-US" sz="32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alt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    hands of many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32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3200" b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b/b3/Wikipedia-logo-v2-en.svg/2000px-Wikipedia-logo-v2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909762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708920"/>
            <a:ext cx="82027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Product for all and for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Produced in collaboration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 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208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73.000 active contributors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if commercial: 3 billion USD revenue/year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but impossible for others to make profit in this area any more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63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17738" cy="604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7" y="3140968"/>
            <a:ext cx="602636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59832" y="2996952"/>
            <a:ext cx="18722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76256" y="3086573"/>
            <a:ext cx="576064" cy="1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716016" y="5611157"/>
            <a:ext cx="914400" cy="914400"/>
          </a:xfrm>
          <a:prstGeom prst="ellipse">
            <a:avLst/>
          </a:prstGeom>
          <a:noFill/>
          <a:ln w="666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1805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Not easy!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582" y="1996480"/>
            <a:ext cx="77972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Free-market economy builds walls: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with intellectual property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restricting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making it possible to use your data against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trying to keep data private, scarce and sellable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thus sharing responsibility for the </a:t>
            </a:r>
            <a:r>
              <a:rPr lang="en-GB" sz="2400" b="1" dirty="0" smtClean="0">
                <a:solidFill>
                  <a:srgbClr val="FF0000"/>
                </a:solidFill>
              </a:rPr>
              <a:t>underutilisation of data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   </a:t>
            </a:r>
            <a:r>
              <a:rPr lang="en-GB" sz="2400" dirty="0" smtClean="0"/>
              <a:t>against the public good, delaying progress!</a:t>
            </a:r>
            <a:endParaRPr lang="en-GB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23515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Telenor Pakistan mobile phone data to predict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the spread of dengue fever epidemics</a:t>
            </a:r>
          </a:p>
          <a:p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 smtClean="0"/>
              <a:t>DnB</a:t>
            </a:r>
            <a:r>
              <a:rPr lang="en-GB" sz="2800" dirty="0" smtClean="0"/>
              <a:t> financial transaction data to spot white-washing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of illegal revenues</a:t>
            </a:r>
          </a:p>
          <a:p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Gjensidige customers data-base to detect fraud in claim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and allow to reduce prices</a:t>
            </a:r>
          </a:p>
          <a:p>
            <a:endParaRPr lang="en-GB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ABB and </a:t>
            </a:r>
            <a:r>
              <a:rPr lang="en-GB" sz="2800" dirty="0" err="1" smtClean="0"/>
              <a:t>DnV</a:t>
            </a:r>
            <a:r>
              <a:rPr lang="en-GB" sz="2800" dirty="0" smtClean="0"/>
              <a:t>-GL’s data from hundreds of sensors on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ships to optimise energy consumptions </a:t>
            </a:r>
            <a:r>
              <a:rPr lang="en-GB" sz="2800" i="1" dirty="0" err="1" smtClean="0"/>
              <a:t>en</a:t>
            </a:r>
            <a:r>
              <a:rPr lang="en-GB" sz="2800" i="1" dirty="0" smtClean="0"/>
              <a:t> route</a:t>
            </a:r>
            <a:r>
              <a:rPr lang="en-GB" sz="2800" dirty="0" smtClean="0"/>
              <a:t>.</a:t>
            </a:r>
          </a:p>
          <a:p>
            <a:endParaRPr lang="en-GB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Biobank data to design rules to optimise cancer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treatment at individual level.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231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We shall use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frigessi\Desktop\BIG INSIGHT\BigInsight logo alle formater\BigInsight logo alle formater\BigInsight logo\BigI_logo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397"/>
            <a:ext cx="1353135" cy="8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5366" name="Picture 6" descr="http://www.thetimes.co.uk/tto/multimedia/archive/00949/3e671a3e-35f9-11e5-_949081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www.tanum.no/sek-asset/products/9788203391057.jpg?w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42729"/>
            <a:ext cx="2119600" cy="32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Learning Healthcare System: Workshop Summary (IOM Roundtable on Evidence-Based Medicin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04402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755576" y="4221088"/>
            <a:ext cx="65678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6000" b="1" dirty="0" smtClean="0">
                <a:solidFill>
                  <a:srgbClr val="C00000"/>
                </a:solidFill>
                <a:latin typeface="Century Gothic" pitchFamily="34" charset="0"/>
              </a:rPr>
              <a:t>joins the voyage </a:t>
            </a:r>
          </a:p>
          <a:p>
            <a:r>
              <a:rPr lang="en-GB" altLang="en-US" sz="6000" b="1" dirty="0" smtClean="0">
                <a:solidFill>
                  <a:srgbClr val="C00000"/>
                </a:solidFill>
                <a:latin typeface="Century Gothic" pitchFamily="34" charset="0"/>
              </a:rPr>
              <a:t>to a better world</a:t>
            </a:r>
            <a:endParaRPr lang="en-GB" altLang="en-US" sz="6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frigessi\Desktop\BIG INSIGHT\BigInsight logo alle formater\BigInsight logo alle formater\BigInsight logo\BigI_logo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3"/>
            <a:ext cx="4320480" cy="27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7671"/>
            <a:ext cx="9144000" cy="1065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4149080"/>
            <a:ext cx="47167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latin typeface="Myriad Pro" pitchFamily="34" charset="0"/>
              </a:rPr>
              <a:t>www.biginsight.no</a:t>
            </a:r>
          </a:p>
          <a:p>
            <a:pPr algn="ctr"/>
            <a:r>
              <a:rPr lang="en-GB" sz="3600" dirty="0" smtClean="0">
                <a:latin typeface="Myriad Pro" pitchFamily="34" charset="0"/>
              </a:rPr>
              <a:t>frigessi@medisin.uio.no</a:t>
            </a:r>
            <a:endParaRPr lang="en-GB" sz="3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355976" y="2492896"/>
            <a:ext cx="3600400" cy="72008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4969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MASSIVE</a:t>
            </a:r>
            <a:r>
              <a:rPr lang="en-GB" sz="4000" dirty="0" smtClean="0">
                <a:solidFill>
                  <a:srgbClr val="C00000"/>
                </a:solidFill>
              </a:rPr>
              <a:t> new health data 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231F20"/>
                </a:solidFill>
              </a:rPr>
              <a:t> Electronic hospital health records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231F20"/>
                </a:solidFill>
              </a:rPr>
              <a:t> </a:t>
            </a:r>
            <a:r>
              <a:rPr lang="en-GB" sz="2800" dirty="0" smtClean="0">
                <a:solidFill>
                  <a:srgbClr val="231F20"/>
                </a:solidFill>
              </a:rPr>
              <a:t>Genetics of every patient</a:t>
            </a:r>
            <a:endParaRPr lang="en-US" sz="2800" dirty="0" smtClean="0">
              <a:solidFill>
                <a:srgbClr val="231F2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231F20"/>
                </a:solidFill>
              </a:rPr>
              <a:t> </a:t>
            </a:r>
            <a:r>
              <a:rPr lang="en-GB" sz="2800" dirty="0" smtClean="0"/>
              <a:t>Unstructured data:  text, images, videos, sound </a:t>
            </a:r>
          </a:p>
          <a:p>
            <a:pPr>
              <a:buFont typeface="Arial" pitchFamily="34" charset="0"/>
              <a:buChar char="•"/>
            </a:pPr>
            <a:endParaRPr lang="en-GB" sz="2800" dirty="0"/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r>
              <a:rPr lang="en-GB" sz="3200" b="1" dirty="0" smtClean="0"/>
              <a:t>For what purpose?</a:t>
            </a:r>
          </a:p>
        </p:txBody>
      </p:sp>
    </p:spTree>
    <p:extLst>
      <p:ext uri="{BB962C8B-B14F-4D97-AF65-F5344CB8AC3E}">
        <p14:creationId xmlns:p14="http://schemas.microsoft.com/office/powerpoint/2010/main" val="10397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51" y="116632"/>
            <a:ext cx="8784976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Generate </a:t>
            </a:r>
            <a:r>
              <a:rPr lang="en-GB" sz="2800" b="1" dirty="0" smtClean="0"/>
              <a:t>knowledge, and fast. </a:t>
            </a:r>
          </a:p>
          <a:p>
            <a:endParaRPr lang="en-GB" sz="1400" dirty="0" smtClean="0"/>
          </a:p>
          <a:p>
            <a:r>
              <a:rPr lang="en-US" sz="2800" dirty="0" smtClean="0"/>
              <a:t>The cost of answering questions by collecting structured data (surveys, trials, panels) is high and takes years.</a:t>
            </a:r>
          </a:p>
          <a:p>
            <a:r>
              <a:rPr lang="en-US" sz="2800" dirty="0" smtClean="0"/>
              <a:t>Analyzing </a:t>
            </a:r>
            <a:r>
              <a:rPr lang="en-US" sz="2800" b="1" dirty="0" smtClean="0"/>
              <a:t>all</a:t>
            </a:r>
            <a:r>
              <a:rPr lang="en-US" sz="2800" dirty="0" smtClean="0"/>
              <a:t> </a:t>
            </a:r>
            <a:r>
              <a:rPr lang="en-US" sz="2800" b="1" dirty="0" smtClean="0"/>
              <a:t>existing </a:t>
            </a:r>
            <a:r>
              <a:rPr lang="en-US" sz="2800" dirty="0" smtClean="0"/>
              <a:t>data gives stronger answers and </a:t>
            </a:r>
            <a:r>
              <a:rPr lang="en-GB" sz="2800" dirty="0" smtClean="0"/>
              <a:t>generalizability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951" y="2780928"/>
            <a:ext cx="8784976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/>
              <a:t>Patient </a:t>
            </a:r>
            <a:r>
              <a:rPr lang="en-US" sz="2800" b="1" dirty="0" smtClean="0"/>
              <a:t>safety</a:t>
            </a:r>
          </a:p>
          <a:p>
            <a:endParaRPr lang="en-US" sz="1400" dirty="0"/>
          </a:p>
          <a:p>
            <a:r>
              <a:rPr lang="en-US" sz="2800" dirty="0" smtClean="0"/>
              <a:t>By </a:t>
            </a:r>
            <a:r>
              <a:rPr lang="en-US" sz="2800" dirty="0"/>
              <a:t>automatic monitoring </a:t>
            </a:r>
            <a:r>
              <a:rPr lang="en-US" sz="2800" dirty="0" smtClean="0"/>
              <a:t>patients, propose </a:t>
            </a:r>
            <a:r>
              <a:rPr lang="en-US" sz="2800" dirty="0"/>
              <a:t>actions to health care providers. 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7732" y="4653136"/>
            <a:ext cx="864839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err="1" smtClean="0"/>
              <a:t>Personalised</a:t>
            </a:r>
            <a:r>
              <a:rPr lang="en-US" sz="2800" b="1" dirty="0" smtClean="0"/>
              <a:t> medicine</a:t>
            </a:r>
          </a:p>
          <a:p>
            <a:endParaRPr lang="en-US" sz="1400" dirty="0" smtClean="0"/>
          </a:p>
          <a:p>
            <a:r>
              <a:rPr lang="en-US" sz="2800" dirty="0" smtClean="0"/>
              <a:t>Integration of individual genetics, life </a:t>
            </a:r>
            <a:r>
              <a:rPr lang="en-US" sz="2800" dirty="0"/>
              <a:t>style, </a:t>
            </a:r>
            <a:r>
              <a:rPr lang="en-US" sz="2800" dirty="0" smtClean="0"/>
              <a:t>wished life quality with bio-medical knowledge leads to </a:t>
            </a:r>
            <a:r>
              <a:rPr lang="en-US" sz="2800" dirty="0"/>
              <a:t>personalized </a:t>
            </a:r>
            <a:r>
              <a:rPr lang="en-US" sz="2800" dirty="0" smtClean="0"/>
              <a:t>treatment.</a:t>
            </a:r>
          </a:p>
        </p:txBody>
      </p:sp>
    </p:spTree>
    <p:extLst>
      <p:ext uri="{BB962C8B-B14F-4D97-AF65-F5344CB8AC3E}">
        <p14:creationId xmlns:p14="http://schemas.microsoft.com/office/powerpoint/2010/main" val="24379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6420" y="463486"/>
            <a:ext cx="446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600" b="1" dirty="0" smtClean="0">
                <a:solidFill>
                  <a:srgbClr val="C00000"/>
                </a:solidFill>
              </a:rPr>
              <a:t>How much data now?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484784"/>
            <a:ext cx="75599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Google </a:t>
            </a:r>
            <a:r>
              <a:rPr lang="en-US" sz="2800" dirty="0" smtClean="0"/>
              <a:t>processes </a:t>
            </a:r>
            <a:r>
              <a:rPr lang="en-US" sz="2800" dirty="0"/>
              <a:t>24 petabytes per day  = US Library of Congress times </a:t>
            </a:r>
            <a:r>
              <a:rPr lang="en-US" sz="2800" dirty="0" smtClean="0"/>
              <a:t>1000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Facebook uploads 10 million photos per hour</a:t>
            </a:r>
            <a:r>
              <a:rPr lang="en-US" sz="2800" b="1" dirty="0"/>
              <a:t> </a:t>
            </a:r>
            <a:r>
              <a:rPr lang="en-US" sz="2800" dirty="0"/>
              <a:t>and 3 billion “like” per </a:t>
            </a:r>
            <a:r>
              <a:rPr lang="en-US" sz="2800" dirty="0" smtClean="0"/>
              <a:t>day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YouTube adds one hour of video every </a:t>
            </a:r>
            <a:r>
              <a:rPr lang="en-US" sz="2800" dirty="0" smtClean="0"/>
              <a:t>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Telenor Pakistan mobile phone data, 40 million SIMs, 1 month = 6 Terabytes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67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2660258" y="2245506"/>
            <a:ext cx="38234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200" b="1" dirty="0" smtClean="0">
                <a:solidFill>
                  <a:srgbClr val="C00000"/>
                </a:solidFill>
                <a:latin typeface="Century Gothic" pitchFamily="34" charset="0"/>
              </a:rPr>
              <a:t>HISTORY</a:t>
            </a:r>
            <a:endParaRPr lang="en-GB" altLang="en-US" sz="7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6" y="-1623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395536" y="441538"/>
            <a:ext cx="4923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LEADERS of the world </a:t>
            </a:r>
            <a:endParaRPr lang="en-GB" altLang="en-US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076" name="Picture 4" descr="https://lasaladellearmi.files.wordpress.com/2012/06/guidoricc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608912" cy="222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7608" y="1703444"/>
            <a:ext cx="8090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Feudal society: medieval knights</a:t>
            </a:r>
            <a:endParaRPr lang="en-GB" altLang="en-US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40328" y="2349775"/>
            <a:ext cx="831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Industrialised society: bourgeoisie</a:t>
            </a:r>
            <a:endParaRPr lang="en-GB" altLang="en-US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078" name="Picture 6" descr="http://img.whenintime.com/tli/Beuta/Storia_dell_27Arte_dal_1700_al_1900/fe83ea29-7d67-4a90-ae34-02946784ef44/ingres_ber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2633858" cy="32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7608" y="3104211"/>
            <a:ext cx="5553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Information society: ?</a:t>
            </a:r>
            <a:endParaRPr lang="en-GB" altLang="en-US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9283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51767" y="908720"/>
            <a:ext cx="26404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200" b="1" dirty="0" smtClean="0">
                <a:solidFill>
                  <a:srgbClr val="C00000"/>
                </a:solidFill>
                <a:latin typeface="Century Gothic" pitchFamily="34" charset="0"/>
              </a:rPr>
              <a:t>YOU !</a:t>
            </a:r>
            <a:endParaRPr lang="en-GB" altLang="en-US" sz="7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82743" y="2348880"/>
            <a:ext cx="66848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The universal, educated and </a:t>
            </a:r>
          </a:p>
          <a:p>
            <a:pPr algn="ctr"/>
            <a:r>
              <a:rPr lang="en-GB" altLang="en-US" sz="3600" b="1" dirty="0">
                <a:solidFill>
                  <a:srgbClr val="C00000"/>
                </a:solidFill>
                <a:latin typeface="Century Gothic" pitchFamily="34" charset="0"/>
              </a:rPr>
              <a:t>c</a:t>
            </a:r>
            <a:r>
              <a:rPr lang="en-GB" altLang="en-US" sz="3600" b="1" dirty="0" smtClean="0">
                <a:solidFill>
                  <a:srgbClr val="C00000"/>
                </a:solidFill>
                <a:latin typeface="Century Gothic" pitchFamily="34" charset="0"/>
              </a:rPr>
              <a:t>onnected human being</a:t>
            </a:r>
            <a:endParaRPr lang="en-GB" altLang="en-US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4098" name="Picture 2" descr="VALGTE KREFTEN: Da han hadde fullført mastergraden i industriell matematikk ved NTNU i Trondheim ble Kristoffer H. Helton forespeilet to emner for doktorgradsavhandlingen sin: Oljebransjen eller                         kreftforskning. – Det var et ganske enkelt valg, sier 27-åringen. ALLE FOTO: KARL BRAANA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4082941" cy="26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734</Words>
  <Application>Microsoft Office PowerPoint</Application>
  <PresentationFormat>Skjermfremvisning (4:3)</PresentationFormat>
  <Paragraphs>181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5" baseType="lpstr"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Arnoldo Frigessi</dc:creator>
  <cp:lastModifiedBy>umngjest</cp:lastModifiedBy>
  <cp:revision>188</cp:revision>
  <dcterms:created xsi:type="dcterms:W3CDTF">2015-01-14T20:43:05Z</dcterms:created>
  <dcterms:modified xsi:type="dcterms:W3CDTF">2015-08-14T08:36:02Z</dcterms:modified>
</cp:coreProperties>
</file>