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99" r:id="rId3"/>
    <p:sldId id="292" r:id="rId4"/>
    <p:sldId id="297" r:id="rId5"/>
    <p:sldId id="293" r:id="rId6"/>
    <p:sldId id="294" r:id="rId7"/>
    <p:sldId id="291" r:id="rId8"/>
    <p:sldId id="287" r:id="rId9"/>
    <p:sldId id="270" r:id="rId10"/>
    <p:sldId id="268" r:id="rId11"/>
    <p:sldId id="301" r:id="rId12"/>
    <p:sldId id="300" r:id="rId13"/>
    <p:sldId id="302" r:id="rId14"/>
    <p:sldId id="304" r:id="rId15"/>
    <p:sldId id="282" r:id="rId16"/>
    <p:sldId id="269" r:id="rId17"/>
    <p:sldId id="276" r:id="rId18"/>
    <p:sldId id="289" r:id="rId19"/>
    <p:sldId id="296" r:id="rId20"/>
    <p:sldId id="303" r:id="rId21"/>
    <p:sldId id="264" r:id="rId22"/>
    <p:sldId id="278" r:id="rId23"/>
  </p:sldIdLst>
  <p:sldSz cx="9144000" cy="6858000" type="screen4x3"/>
  <p:notesSz cx="6858000" cy="9947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6774" autoAdjust="0"/>
  </p:normalViewPr>
  <p:slideViewPr>
    <p:cSldViewPr>
      <p:cViewPr>
        <p:scale>
          <a:sx n="87" d="100"/>
          <a:sy n="87" d="100"/>
        </p:scale>
        <p:origin x="-1186" y="-58"/>
      </p:cViewPr>
      <p:guideLst>
        <p:guide orient="horz" pos="2160"/>
        <p:guide pos="672"/>
        <p:guide pos="5472"/>
        <p:guide pos="1008"/>
        <p:guide pos="1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778"/>
    </p:cViewPr>
  </p:sorterViewPr>
  <p:notesViewPr>
    <p:cSldViewPr>
      <p:cViewPr varScale="1">
        <p:scale>
          <a:sx n="84" d="100"/>
          <a:sy n="84" d="100"/>
        </p:scale>
        <p:origin x="-1968" y="-7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699EB7E4-3D26-4FC9-A335-924651570823}" type="datetimeFigureOut">
              <a:rPr lang="nb-NO" smtClean="0"/>
              <a:t>02.06.2015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2007" tIns="46003" rIns="92007" bIns="4600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7364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2A7891C4-6B06-4849-BFD9-C87866538DF1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6144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91C4-6B06-4849-BFD9-C87866538DF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2336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Samme på nett. På forsiden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91C4-6B06-4849-BFD9-C87866538DF1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5619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Found</a:t>
            </a:r>
            <a:r>
              <a:rPr lang="nb-NO" dirty="0" smtClean="0"/>
              <a:t> a </a:t>
            </a:r>
            <a:r>
              <a:rPr lang="nb-NO" dirty="0" err="1" smtClean="0"/>
              <a:t>good</a:t>
            </a:r>
            <a:r>
              <a:rPr lang="nb-NO" dirty="0" smtClean="0"/>
              <a:t> story. Will not be </a:t>
            </a:r>
            <a:r>
              <a:rPr lang="nb-NO" dirty="0" err="1" smtClean="0"/>
              <a:t>read</a:t>
            </a:r>
            <a:r>
              <a:rPr lang="nb-NO" dirty="0" smtClean="0"/>
              <a:t> </a:t>
            </a:r>
            <a:r>
              <a:rPr lang="nb-NO" dirty="0" err="1" smtClean="0"/>
              <a:t>if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baseline="0" dirty="0" smtClean="0"/>
              <a:t> dont tell it </a:t>
            </a:r>
            <a:r>
              <a:rPr lang="nb-NO" baseline="0" dirty="0" err="1" smtClean="0"/>
              <a:t>well</a:t>
            </a:r>
            <a:r>
              <a:rPr lang="nb-NO" baseline="0" dirty="0" smtClean="0"/>
              <a:t>. Start </a:t>
            </a:r>
            <a:r>
              <a:rPr lang="nb-NO" baseline="0" dirty="0" err="1" smtClean="0"/>
              <a:t>sith</a:t>
            </a:r>
            <a:r>
              <a:rPr lang="nb-NO" baseline="0" dirty="0" smtClean="0"/>
              <a:t> a </a:t>
            </a:r>
            <a:r>
              <a:rPr lang="nb-NO" baseline="0" dirty="0" err="1" smtClean="0"/>
              <a:t>structure</a:t>
            </a:r>
            <a:r>
              <a:rPr lang="nb-NO" baseline="0" dirty="0" smtClean="0"/>
              <a:t>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91C4-6B06-4849-BFD9-C87866538DF1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0052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ABOUT</a:t>
            </a:r>
            <a:r>
              <a:rPr lang="nb-NO" baseline="0" dirty="0" smtClean="0"/>
              <a:t> ACTUALITY: </a:t>
            </a:r>
            <a:r>
              <a:rPr lang="nb-NO" dirty="0" smtClean="0"/>
              <a:t>Let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say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your</a:t>
            </a:r>
            <a:r>
              <a:rPr lang="nb-NO" baseline="0" dirty="0" smtClean="0"/>
              <a:t> PHD-</a:t>
            </a:r>
            <a:r>
              <a:rPr lang="nb-NO" baseline="0" dirty="0" err="1" smtClean="0"/>
              <a:t>work</a:t>
            </a:r>
            <a:r>
              <a:rPr lang="nb-NO" baseline="0" dirty="0" smtClean="0"/>
              <a:t> is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climate</a:t>
            </a:r>
            <a:r>
              <a:rPr lang="nb-NO" baseline="0" dirty="0" smtClean="0"/>
              <a:t>: A </a:t>
            </a:r>
            <a:r>
              <a:rPr lang="nb-NO" baseline="0" dirty="0" err="1" smtClean="0"/>
              <a:t>new</a:t>
            </a:r>
            <a:r>
              <a:rPr lang="nb-NO" baseline="0" dirty="0" smtClean="0"/>
              <a:t> report is </a:t>
            </a:r>
            <a:r>
              <a:rPr lang="nb-NO" baseline="0" dirty="0" err="1" smtClean="0"/>
              <a:t>released</a:t>
            </a:r>
            <a:r>
              <a:rPr lang="nb-NO" baseline="0" dirty="0" smtClean="0"/>
              <a:t> and it is a lot </a:t>
            </a:r>
            <a:r>
              <a:rPr lang="nb-NO" baseline="0" dirty="0" err="1" smtClean="0"/>
              <a:t>about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itin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news</a:t>
            </a:r>
            <a:r>
              <a:rPr lang="nb-NO" baseline="0" dirty="0" smtClean="0"/>
              <a:t>. A lot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politician</a:t>
            </a:r>
            <a:r>
              <a:rPr lang="nb-NO" baseline="0" dirty="0" smtClean="0"/>
              <a:t> an </a:t>
            </a:r>
            <a:r>
              <a:rPr lang="nb-NO" baseline="0" dirty="0" err="1" smtClean="0"/>
              <a:t>other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come</a:t>
            </a:r>
            <a:r>
              <a:rPr lang="nb-NO" baseline="0" dirty="0" smtClean="0"/>
              <a:t> forward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theirs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views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as a scientist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Knows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better</a:t>
            </a:r>
            <a:r>
              <a:rPr lang="nb-NO" baseline="0" dirty="0" smtClean="0"/>
              <a:t> –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should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come</a:t>
            </a:r>
            <a:r>
              <a:rPr lang="nb-NO" baseline="0" dirty="0" smtClean="0"/>
              <a:t> forward and tell it, </a:t>
            </a:r>
            <a:r>
              <a:rPr lang="nb-NO" baseline="0" dirty="0" err="1" smtClean="0"/>
              <a:t>you</a:t>
            </a:r>
            <a:r>
              <a:rPr lang="nb-NO" baseline="0" dirty="0" smtClean="0"/>
              <a:t> have </a:t>
            </a:r>
            <a:r>
              <a:rPr lang="nb-NO" baseline="0" dirty="0" err="1" smtClean="0"/>
              <a:t>credibility</a:t>
            </a:r>
            <a:r>
              <a:rPr lang="nb-NO" baseline="0" dirty="0" smtClean="0"/>
              <a:t>!!!!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91C4-6B06-4849-BFD9-C87866538DF1}" type="slidenum">
              <a:rPr lang="nb-NO" smtClean="0"/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7959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91C4-6B06-4849-BFD9-C87866538DF1}" type="slidenum">
              <a:rPr lang="nb-NO" smtClean="0"/>
              <a:t>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3077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1752600" y="2286000"/>
            <a:ext cx="69342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52600" y="3429000"/>
            <a:ext cx="69342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8382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pitchFamily="1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pitchFamily="1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pitchFamily="1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g.m.haugnes@mn.uio.n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Det matematisk-naturvitenskapelige fakultet</a:t>
            </a:r>
            <a:endParaRPr lang="nb-NO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4472" y="3717032"/>
            <a:ext cx="6430145" cy="1512168"/>
          </a:xfrm>
        </p:spPr>
        <p:txBody>
          <a:bodyPr/>
          <a:lstStyle/>
          <a:p>
            <a:pPr lvl="0"/>
            <a:r>
              <a:rPr lang="nb-NO" sz="3200" b="1" dirty="0" smtClean="0">
                <a:solidFill>
                  <a:srgbClr val="C00000"/>
                </a:solidFill>
              </a:rPr>
              <a:t>PHD DAY 2015</a:t>
            </a:r>
          </a:p>
          <a:p>
            <a:pPr lvl="0"/>
            <a:r>
              <a:rPr lang="nb-NO" sz="3600" b="1" dirty="0" smtClean="0"/>
              <a:t>The Story </a:t>
            </a:r>
            <a:r>
              <a:rPr lang="nb-NO" sz="3600" b="1" dirty="0" err="1" smtClean="0"/>
              <a:t>of</a:t>
            </a:r>
            <a:r>
              <a:rPr lang="nb-NO" sz="3600" b="1" dirty="0" smtClean="0"/>
              <a:t> Press </a:t>
            </a:r>
            <a:r>
              <a:rPr lang="nb-NO" sz="3600" b="1" dirty="0" err="1" smtClean="0"/>
              <a:t>Release</a:t>
            </a:r>
            <a:endParaRPr lang="nb-NO" sz="3600" b="1" dirty="0"/>
          </a:p>
        </p:txBody>
      </p:sp>
      <p:pic>
        <p:nvPicPr>
          <p:cNvPr id="5" name="Content Placeholder 3" descr="C:\Users\ghaugnes\Pictures\wh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1656184" cy="136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Structure</a:t>
            </a:r>
            <a:r>
              <a:rPr lang="nb-NO" dirty="0" smtClean="0"/>
              <a:t>: </a:t>
            </a:r>
            <a:r>
              <a:rPr lang="nb-NO" dirty="0" err="1" smtClean="0"/>
              <a:t>Act</a:t>
            </a:r>
            <a:r>
              <a:rPr lang="nb-NO" dirty="0" smtClean="0"/>
              <a:t> like a </a:t>
            </a:r>
            <a:r>
              <a:rPr lang="nb-NO" sz="4800" dirty="0" smtClean="0"/>
              <a:t>SHARK</a:t>
            </a:r>
            <a:endParaRPr lang="nb-NO" sz="4800" dirty="0"/>
          </a:p>
        </p:txBody>
      </p:sp>
      <p:pic>
        <p:nvPicPr>
          <p:cNvPr id="4" name="Content Placeholder 3" descr="C:\Users\ghaugnes\Pictures\whal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385172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39952" y="2276872"/>
            <a:ext cx="44999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nb-NO" dirty="0" err="1" smtClean="0"/>
              <a:t>Take</a:t>
            </a:r>
            <a:r>
              <a:rPr lang="nb-NO" dirty="0" smtClean="0"/>
              <a:t> a bite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reader</a:t>
            </a:r>
            <a:r>
              <a:rPr lang="nb-NO" dirty="0" smtClean="0"/>
              <a:t> an hold it to </a:t>
            </a:r>
            <a:r>
              <a:rPr lang="nb-NO" dirty="0" err="1" smtClean="0"/>
              <a:t>the</a:t>
            </a:r>
            <a:r>
              <a:rPr lang="nb-NO" dirty="0" smtClean="0"/>
              <a:t> end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story.</a:t>
            </a:r>
          </a:p>
          <a:p>
            <a:pPr marL="342900" indent="-342900">
              <a:buFont typeface="Arial" charset="0"/>
              <a:buChar char="•"/>
            </a:pPr>
            <a:r>
              <a:rPr lang="nb-NO" dirty="0" smtClean="0"/>
              <a:t>If </a:t>
            </a:r>
            <a:r>
              <a:rPr lang="nb-NO" dirty="0" err="1" smtClean="0"/>
              <a:t>you</a:t>
            </a:r>
            <a:r>
              <a:rPr lang="nb-NO" dirty="0" smtClean="0"/>
              <a:t> dont </a:t>
            </a:r>
            <a:r>
              <a:rPr lang="nb-NO" dirty="0" err="1" smtClean="0"/>
              <a:t>get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reader</a:t>
            </a:r>
            <a:r>
              <a:rPr lang="nb-NO" dirty="0" smtClean="0"/>
              <a:t> from </a:t>
            </a:r>
            <a:r>
              <a:rPr lang="nb-NO" dirty="0" err="1" smtClean="0"/>
              <a:t>the</a:t>
            </a:r>
            <a:r>
              <a:rPr lang="nb-NO" dirty="0" smtClean="0"/>
              <a:t> start </a:t>
            </a:r>
            <a:r>
              <a:rPr lang="nb-NO" dirty="0" err="1" smtClean="0"/>
              <a:t>you</a:t>
            </a:r>
            <a:r>
              <a:rPr lang="nb-NO" dirty="0" smtClean="0"/>
              <a:t> never </a:t>
            </a:r>
            <a:r>
              <a:rPr lang="nb-NO" dirty="0" err="1" smtClean="0"/>
              <a:t>get</a:t>
            </a:r>
            <a:r>
              <a:rPr lang="nb-NO" dirty="0" smtClean="0"/>
              <a:t> him/her.</a:t>
            </a:r>
          </a:p>
          <a:p>
            <a:pPr marL="342900" indent="-342900">
              <a:buFont typeface="Arial" charset="0"/>
              <a:buChar char="•"/>
            </a:pPr>
            <a:r>
              <a:rPr lang="nb-NO" dirty="0" smtClean="0">
                <a:solidFill>
                  <a:srgbClr val="FF0000"/>
                </a:solidFill>
              </a:rPr>
              <a:t>Start </a:t>
            </a:r>
            <a:r>
              <a:rPr lang="nb-NO" dirty="0" err="1" smtClean="0">
                <a:solidFill>
                  <a:srgbClr val="FF0000"/>
                </a:solidFill>
              </a:rPr>
              <a:t>with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c</a:t>
            </a:r>
            <a:r>
              <a:rPr lang="nb-NO" dirty="0" err="1" smtClean="0">
                <a:solidFill>
                  <a:srgbClr val="FF0000"/>
                </a:solidFill>
              </a:rPr>
              <a:t>onclusion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smtClean="0">
                <a:solidFill>
                  <a:srgbClr val="FF0000"/>
                </a:solidFill>
              </a:rPr>
              <a:t>or a </a:t>
            </a:r>
            <a:r>
              <a:rPr lang="nb-NO" dirty="0" err="1" smtClean="0">
                <a:solidFill>
                  <a:srgbClr val="FF0000"/>
                </a:solidFill>
              </a:rPr>
              <a:t>good</a:t>
            </a:r>
            <a:r>
              <a:rPr lang="nb-NO" dirty="0" smtClean="0">
                <a:solidFill>
                  <a:srgbClr val="FF0000"/>
                </a:solidFill>
              </a:rPr>
              <a:t> </a:t>
            </a:r>
            <a:r>
              <a:rPr lang="nb-NO" dirty="0" err="1" smtClean="0">
                <a:solidFill>
                  <a:srgbClr val="FF0000"/>
                </a:solidFill>
              </a:rPr>
              <a:t>metaphor</a:t>
            </a:r>
            <a:endParaRPr lang="nb-NO" dirty="0">
              <a:solidFill>
                <a:srgbClr val="FF00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nb-NO" dirty="0" err="1" smtClean="0"/>
              <a:t>Slimplify</a:t>
            </a:r>
            <a:r>
              <a:rPr lang="nb-NO" dirty="0" smtClean="0"/>
              <a:t>, </a:t>
            </a:r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 smtClean="0"/>
              <a:t>examples</a:t>
            </a:r>
            <a:r>
              <a:rPr lang="nb-NO" dirty="0" smtClean="0"/>
              <a:t>.</a:t>
            </a:r>
            <a:endParaRPr lang="nb-NO" dirty="0"/>
          </a:p>
          <a:p>
            <a:pPr marL="342900" indent="-342900">
              <a:buFont typeface="Arial" charset="0"/>
              <a:buChar char="•"/>
            </a:pPr>
            <a:r>
              <a:rPr lang="nb-NO" dirty="0"/>
              <a:t>Finish </a:t>
            </a:r>
            <a:r>
              <a:rPr lang="nb-NO" dirty="0" err="1"/>
              <a:t>with</a:t>
            </a:r>
            <a:r>
              <a:rPr lang="nb-NO" dirty="0"/>
              <a:t> a «tale swing</a:t>
            </a:r>
            <a:r>
              <a:rPr lang="nb-NO" dirty="0" smtClean="0"/>
              <a:t>»</a:t>
            </a:r>
            <a:endParaRPr lang="nb-NO" dirty="0"/>
          </a:p>
          <a:p>
            <a:endParaRPr lang="nb-NO" dirty="0"/>
          </a:p>
          <a:p>
            <a:pPr marL="342900" indent="-342900">
              <a:buFont typeface="Arial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633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IR-UWB </a:t>
            </a:r>
            <a:r>
              <a:rPr lang="en-US" sz="2000" i="1" dirty="0"/>
              <a:t>Transmitter for Ranging Application and IR-UWB MIMO Radar-Based Imaging Array</a:t>
            </a:r>
            <a:endParaRPr lang="nb-NO" sz="2000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971600" y="1988840"/>
            <a:ext cx="7696200" cy="4114800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This </a:t>
            </a:r>
            <a:r>
              <a:rPr lang="en-US" sz="2000" dirty="0"/>
              <a:t>work investigates the design of an Impulse Radio Ultra Wide Band (IR-UWB) transmitter used in a ranging transceiver based on the time-of-flight measurement. The presented transmitter employs a calibrated clock burst generator with immediate start-up and stop time, hence it has a constant processing time, which is a key function of the continuous-time time-of-flight measurement system.</a:t>
            </a:r>
            <a:endParaRPr lang="nb-NO" sz="20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38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Characterization of a novel mouse model lacking the lysosomal membrane protein GLMP</a:t>
            </a:r>
            <a:endParaRPr lang="nb-NO" sz="2400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000" dirty="0" smtClean="0"/>
              <a:t>Lysosomes </a:t>
            </a:r>
            <a:r>
              <a:rPr lang="en-US" sz="2000" dirty="0"/>
              <a:t>are cellular organelles responsible for degradation and recycling of macromolecules. This process is dependent on the correct function and regulation of a myriad of proteins</a:t>
            </a:r>
            <a:r>
              <a:rPr lang="en-US" sz="2000" dirty="0" smtClean="0"/>
              <a:t>.</a:t>
            </a:r>
            <a:endParaRPr lang="nb-NO" sz="20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8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/>
              <a:t/>
            </a:r>
            <a:br>
              <a:rPr lang="en-US" sz="2400" i="1" dirty="0"/>
            </a:br>
            <a:r>
              <a:rPr lang="en-US" sz="2400" i="1" dirty="0" smtClean="0"/>
              <a:t>A </a:t>
            </a:r>
            <a:r>
              <a:rPr lang="en-US" sz="2400" i="1" dirty="0"/>
              <a:t>fruitful affair: speciation by hybridization in </a:t>
            </a:r>
            <a:r>
              <a:rPr lang="en-US" sz="2400" dirty="0"/>
              <a:t>Passer </a:t>
            </a:r>
            <a:r>
              <a:rPr lang="en-US" sz="2400" i="1" dirty="0" smtClean="0"/>
              <a:t>sparrows</a:t>
            </a:r>
            <a:br>
              <a:rPr lang="en-US" sz="2400" i="1" dirty="0" smtClean="0"/>
            </a:b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>
                <a:solidFill>
                  <a:schemeClr val="accent1">
                    <a:lumMod val="90000"/>
                  </a:schemeClr>
                </a:solidFill>
              </a:rPr>
              <a:t>House sparrow central in origin of species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990600" y="2636912"/>
            <a:ext cx="7696200" cy="3459088"/>
          </a:xfrm>
        </p:spPr>
        <p:txBody>
          <a:bodyPr/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With </a:t>
            </a:r>
            <a:r>
              <a:rPr lang="en-US" sz="2000" dirty="0"/>
              <a:t>his doctoral work, Jo </a:t>
            </a:r>
            <a:r>
              <a:rPr lang="en-US" sz="2000" dirty="0" err="1"/>
              <a:t>Skeie</a:t>
            </a:r>
            <a:r>
              <a:rPr lang="en-US" sz="2000" dirty="0"/>
              <a:t> </a:t>
            </a:r>
            <a:r>
              <a:rPr lang="en-US" sz="2000" dirty="0" err="1"/>
              <a:t>Hermansen</a:t>
            </a:r>
            <a:r>
              <a:rPr lang="en-US" sz="2000" dirty="0"/>
              <a:t> has shed important light on the origin of species – a fundamental problem in biology once deemed no less than the “the mystery of mysteries”.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Hermansen</a:t>
            </a:r>
            <a:r>
              <a:rPr lang="en-US" sz="2000" dirty="0" smtClean="0"/>
              <a:t> </a:t>
            </a:r>
            <a:r>
              <a:rPr lang="en-US" sz="2000" dirty="0"/>
              <a:t>and his colleagues have demonstrated that the world’s most widespread bird species, the ubiquitous house sparrow, is at the </a:t>
            </a:r>
            <a:r>
              <a:rPr lang="en-US" sz="2000" dirty="0" err="1"/>
              <a:t>centre</a:t>
            </a:r>
            <a:r>
              <a:rPr lang="en-US" sz="2000" dirty="0"/>
              <a:t> of a poorly understood, but potentially vital generator of biological diversity – hybrid speciation.</a:t>
            </a:r>
            <a:endParaRPr lang="nb-NO" sz="20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547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something</a:t>
            </a:r>
            <a:r>
              <a:rPr lang="nb-NO" dirty="0" smtClean="0"/>
              <a:t> </a:t>
            </a:r>
            <a:r>
              <a:rPr lang="nb-NO" dirty="0" err="1" smtClean="0"/>
              <a:t>people</a:t>
            </a:r>
            <a:r>
              <a:rPr lang="nb-NO" dirty="0" smtClean="0"/>
              <a:t> </a:t>
            </a:r>
            <a:r>
              <a:rPr lang="nb-NO" dirty="0" err="1" smtClean="0"/>
              <a:t>know</a:t>
            </a:r>
            <a:endParaRPr lang="nb-NO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House </a:t>
            </a:r>
            <a:r>
              <a:rPr lang="nb-NO" dirty="0" err="1" smtClean="0"/>
              <a:t>sparrow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856090"/>
            <a:ext cx="4533900" cy="2588858"/>
          </a:xfrm>
        </p:spPr>
      </p:pic>
      <p:sp>
        <p:nvSpPr>
          <p:cNvPr id="7" name="Plassholder f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to tell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4"/>
          </p:nvPr>
        </p:nvSpPr>
        <p:spPr>
          <a:xfrm>
            <a:off x="4355975" y="2174875"/>
            <a:ext cx="4608513" cy="39512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b-NO" dirty="0" err="1" smtClean="0"/>
              <a:t>Useful</a:t>
            </a:r>
            <a:r>
              <a:rPr lang="nb-NO" dirty="0" smtClean="0"/>
              <a:t> for </a:t>
            </a:r>
            <a:r>
              <a:rPr lang="nb-NO" dirty="0" err="1" smtClean="0"/>
              <a:t>society</a:t>
            </a:r>
            <a:r>
              <a:rPr lang="nb-NO" dirty="0" smtClean="0"/>
              <a:t>? How?</a:t>
            </a:r>
          </a:p>
          <a:p>
            <a:pPr>
              <a:buFont typeface="Arial" pitchFamily="34" charset="0"/>
              <a:buChar char="•"/>
            </a:pPr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somthing</a:t>
            </a:r>
            <a:r>
              <a:rPr lang="nb-NO" dirty="0" smtClean="0"/>
              <a:t> </a:t>
            </a:r>
            <a:r>
              <a:rPr lang="nb-NO" dirty="0" err="1" smtClean="0"/>
              <a:t>people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relate</a:t>
            </a:r>
            <a:r>
              <a:rPr lang="nb-NO" smtClean="0"/>
              <a:t> to</a:t>
            </a: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 marL="0" indent="0">
              <a:buNone/>
            </a:pPr>
            <a:r>
              <a:rPr lang="nb-NO" sz="2400" b="1" dirty="0" smtClean="0">
                <a:solidFill>
                  <a:srgbClr val="FF0000"/>
                </a:solidFill>
              </a:rPr>
              <a:t>USE MYSTERY-CARD</a:t>
            </a:r>
          </a:p>
          <a:p>
            <a:pPr>
              <a:buFont typeface="Arial" pitchFamily="34" charset="0"/>
              <a:buChar char="•"/>
            </a:pPr>
            <a:r>
              <a:rPr lang="nb-NO" dirty="0" smtClean="0"/>
              <a:t>People love mysteries</a:t>
            </a:r>
          </a:p>
          <a:p>
            <a:pPr>
              <a:buFont typeface="Arial" pitchFamily="34" charset="0"/>
              <a:buChar char="•"/>
            </a:pPr>
            <a:r>
              <a:rPr lang="nb-NO" dirty="0" err="1" smtClean="0"/>
              <a:t>Science</a:t>
            </a:r>
            <a:r>
              <a:rPr lang="nb-NO" dirty="0" smtClean="0"/>
              <a:t> is </a:t>
            </a:r>
            <a:r>
              <a:rPr lang="nb-NO" dirty="0" err="1" smtClean="0"/>
              <a:t>mystery-solving</a:t>
            </a:r>
            <a:endParaRPr lang="nb-NO" dirty="0" smtClean="0"/>
          </a:p>
          <a:p>
            <a:pPr>
              <a:buFont typeface="Arial" pitchFamily="34" charset="0"/>
              <a:buChar char="•"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Lift </a:t>
            </a:r>
            <a:r>
              <a:rPr lang="nb-NO" dirty="0" err="1" smtClean="0"/>
              <a:t>the</a:t>
            </a:r>
            <a:r>
              <a:rPr lang="nb-NO" dirty="0" smtClean="0"/>
              <a:t> head from </a:t>
            </a:r>
            <a:r>
              <a:rPr lang="nb-NO" dirty="0" err="1" smtClean="0"/>
              <a:t>the</a:t>
            </a:r>
            <a:r>
              <a:rPr lang="nb-NO" dirty="0" smtClean="0"/>
              <a:t> PC. See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bigger</a:t>
            </a:r>
            <a:r>
              <a:rPr lang="nb-NO" dirty="0" smtClean="0"/>
              <a:t> </a:t>
            </a:r>
            <a:r>
              <a:rPr lang="nb-NO" dirty="0" err="1" smtClean="0"/>
              <a:t>picture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43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Keypoint</a:t>
            </a:r>
            <a:r>
              <a:rPr lang="nb-NO" dirty="0" smtClean="0"/>
              <a:t> for</a:t>
            </a:r>
            <a:r>
              <a:rPr lang="nb-NO" dirty="0" smtClean="0"/>
              <a:t> a </a:t>
            </a:r>
            <a:r>
              <a:rPr lang="nb-NO" dirty="0" err="1" smtClean="0"/>
              <a:t>good</a:t>
            </a:r>
            <a:r>
              <a:rPr lang="nb-NO" dirty="0" smtClean="0"/>
              <a:t> story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b="1" dirty="0" smtClean="0"/>
          </a:p>
          <a:p>
            <a:r>
              <a:rPr lang="nb-NO" sz="2000" dirty="0" err="1" smtClean="0"/>
              <a:t>Surprice</a:t>
            </a:r>
            <a:endParaRPr lang="nb-NO" sz="2000" dirty="0" smtClean="0"/>
          </a:p>
          <a:p>
            <a:r>
              <a:rPr lang="nb-NO" sz="2000" dirty="0" err="1" smtClean="0"/>
              <a:t>Identification</a:t>
            </a:r>
            <a:r>
              <a:rPr lang="nb-NO" sz="2000" dirty="0" smtClean="0"/>
              <a:t>, </a:t>
            </a:r>
          </a:p>
          <a:p>
            <a:r>
              <a:rPr lang="nb-NO" sz="2000" dirty="0" err="1" smtClean="0"/>
              <a:t>Important</a:t>
            </a:r>
            <a:r>
              <a:rPr lang="nb-NO" sz="2000" dirty="0" smtClean="0"/>
              <a:t> </a:t>
            </a:r>
          </a:p>
          <a:p>
            <a:r>
              <a:rPr lang="nb-NO" sz="2000" dirty="0" err="1" smtClean="0"/>
              <a:t>Useful</a:t>
            </a:r>
            <a:r>
              <a:rPr lang="nb-NO" sz="2000" dirty="0" smtClean="0"/>
              <a:t> </a:t>
            </a:r>
          </a:p>
          <a:p>
            <a:r>
              <a:rPr lang="nb-NO" sz="2000" dirty="0" err="1" smtClean="0"/>
              <a:t>Conflict</a:t>
            </a:r>
            <a:endParaRPr lang="nb-NO" sz="2000" dirty="0" smtClean="0"/>
          </a:p>
          <a:p>
            <a:r>
              <a:rPr lang="nb-NO" sz="2000" dirty="0" err="1"/>
              <a:t>A</a:t>
            </a:r>
            <a:r>
              <a:rPr lang="nb-NO" sz="2000" dirty="0" err="1" smtClean="0"/>
              <a:t>ctuality</a:t>
            </a:r>
            <a:r>
              <a:rPr lang="nb-NO" sz="2000" dirty="0" smtClean="0"/>
              <a:t> </a:t>
            </a:r>
          </a:p>
          <a:p>
            <a:r>
              <a:rPr lang="nb-NO" sz="2000" b="1" dirty="0"/>
              <a:t>WOW-</a:t>
            </a:r>
            <a:r>
              <a:rPr lang="nb-NO" sz="2000" b="1" dirty="0" err="1"/>
              <a:t>effect</a:t>
            </a:r>
            <a:endParaRPr lang="nb-NO" sz="2000" b="1" dirty="0"/>
          </a:p>
          <a:p>
            <a:endParaRPr lang="nb-NO" sz="2000" dirty="0" smtClean="0"/>
          </a:p>
          <a:p>
            <a:pPr marL="0" indent="0">
              <a:buNone/>
            </a:pPr>
            <a:endParaRPr lang="nb-NO" sz="2000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2" descr="C:\Users\ghaugnes\Pictures\wo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52" y="2492896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8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88288" cy="1143000"/>
          </a:xfrm>
        </p:spPr>
        <p:txBody>
          <a:bodyPr/>
          <a:lstStyle/>
          <a:p>
            <a:r>
              <a:rPr lang="nb-NO" dirty="0" smtClean="0"/>
              <a:t>Write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passion</a:t>
            </a:r>
            <a:r>
              <a:rPr lang="nb-NO" dirty="0" smtClean="0"/>
              <a:t>……. </a:t>
            </a:r>
            <a:br>
              <a:rPr lang="nb-NO" dirty="0" smtClean="0"/>
            </a:br>
            <a:r>
              <a:rPr lang="nb-NO" dirty="0" err="1" smtClean="0"/>
              <a:t>That</a:t>
            </a:r>
            <a:r>
              <a:rPr lang="nb-NO" dirty="0" smtClean="0"/>
              <a:t> spills over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reader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37370"/>
            <a:ext cx="8712968" cy="4455926"/>
          </a:xfrm>
        </p:spPr>
        <p:txBody>
          <a:bodyPr/>
          <a:lstStyle/>
          <a:p>
            <a:pPr marL="0" indent="0">
              <a:buNone/>
            </a:pPr>
            <a:endParaRPr lang="nb-NO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nb-NO" sz="3200" b="1" dirty="0" err="1" smtClean="0">
                <a:solidFill>
                  <a:srgbClr val="C00000"/>
                </a:solidFill>
              </a:rPr>
              <a:t>Use</a:t>
            </a:r>
            <a:r>
              <a:rPr lang="nb-NO" sz="3200" b="1" dirty="0" smtClean="0">
                <a:solidFill>
                  <a:srgbClr val="C00000"/>
                </a:solidFill>
              </a:rPr>
              <a:t> </a:t>
            </a:r>
            <a:r>
              <a:rPr lang="nb-NO" sz="3200" b="1" dirty="0" err="1" smtClean="0">
                <a:solidFill>
                  <a:srgbClr val="C00000"/>
                </a:solidFill>
              </a:rPr>
              <a:t>your</a:t>
            </a:r>
            <a:r>
              <a:rPr lang="nb-NO" sz="3200" b="1" dirty="0" smtClean="0">
                <a:solidFill>
                  <a:srgbClr val="C00000"/>
                </a:solidFill>
              </a:rPr>
              <a:t> </a:t>
            </a:r>
            <a:r>
              <a:rPr lang="nb-NO" sz="3200" b="1" dirty="0" err="1" smtClean="0">
                <a:solidFill>
                  <a:srgbClr val="C00000"/>
                </a:solidFill>
              </a:rPr>
              <a:t>scientific</a:t>
            </a:r>
            <a:r>
              <a:rPr lang="nb-NO" sz="3200" b="1" dirty="0" smtClean="0">
                <a:solidFill>
                  <a:srgbClr val="C00000"/>
                </a:solidFill>
              </a:rPr>
              <a:t> </a:t>
            </a:r>
            <a:r>
              <a:rPr lang="nb-NO" sz="3200" b="1" dirty="0" err="1" smtClean="0">
                <a:solidFill>
                  <a:srgbClr val="C00000"/>
                </a:solidFill>
              </a:rPr>
              <a:t>joy</a:t>
            </a:r>
            <a:r>
              <a:rPr lang="nb-NO" sz="3200" b="1" dirty="0" smtClean="0">
                <a:solidFill>
                  <a:srgbClr val="C00000"/>
                </a:solidFill>
              </a:rPr>
              <a:t>, </a:t>
            </a:r>
            <a:endParaRPr lang="nb-NO" sz="3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nb-NO" sz="2400" dirty="0" smtClean="0"/>
              <a:t>	«</a:t>
            </a:r>
            <a:r>
              <a:rPr lang="nb-NO" sz="2400" dirty="0" err="1" smtClean="0"/>
              <a:t>Ten</a:t>
            </a:r>
            <a:r>
              <a:rPr lang="nb-NO" sz="2400" dirty="0" smtClean="0"/>
              <a:t> </a:t>
            </a:r>
            <a:r>
              <a:rPr lang="nb-NO" sz="2400" dirty="0" err="1" smtClean="0"/>
              <a:t>reasons</a:t>
            </a:r>
            <a:r>
              <a:rPr lang="nb-NO" sz="2400" dirty="0" smtClean="0"/>
              <a:t> for </a:t>
            </a:r>
          </a:p>
          <a:p>
            <a:pPr marL="0" indent="0">
              <a:buNone/>
            </a:pPr>
            <a:r>
              <a:rPr lang="nb-NO" sz="2400" dirty="0" smtClean="0"/>
              <a:t>	loving </a:t>
            </a:r>
            <a:r>
              <a:rPr lang="nb-NO" sz="2400" dirty="0" err="1" smtClean="0"/>
              <a:t>particlephysics</a:t>
            </a:r>
            <a:r>
              <a:rPr lang="nb-NO" sz="2400" dirty="0" smtClean="0"/>
              <a:t>»</a:t>
            </a:r>
            <a:endParaRPr lang="nb-NO" sz="2400" dirty="0"/>
          </a:p>
          <a:p>
            <a:pPr>
              <a:buFont typeface="Arial" charset="0"/>
              <a:buChar char="•"/>
            </a:pPr>
            <a:endParaRPr lang="nb-NO" sz="2000" dirty="0" smtClean="0"/>
          </a:p>
          <a:p>
            <a:pPr>
              <a:buFont typeface="Arial" charset="0"/>
              <a:buChar char="•"/>
            </a:pPr>
            <a:endParaRPr lang="nb-NO" sz="2000" dirty="0" smtClean="0"/>
          </a:p>
          <a:p>
            <a:pPr>
              <a:buFont typeface="Arial" charset="0"/>
              <a:buChar char="•"/>
            </a:pPr>
            <a:r>
              <a:rPr lang="nb-NO" sz="2000" dirty="0" err="1" smtClean="0"/>
              <a:t>Create</a:t>
            </a:r>
            <a:r>
              <a:rPr lang="nb-NO" sz="2000" dirty="0" smtClean="0"/>
              <a:t> scenes/</a:t>
            </a:r>
            <a:r>
              <a:rPr lang="nb-NO" sz="2000" dirty="0" err="1" smtClean="0"/>
              <a:t>draw</a:t>
            </a:r>
            <a:r>
              <a:rPr lang="nb-NO" sz="2000" dirty="0" smtClean="0"/>
              <a:t> </a:t>
            </a:r>
            <a:r>
              <a:rPr lang="nb-NO" sz="2000" dirty="0" err="1" smtClean="0"/>
              <a:t>pictures</a:t>
            </a:r>
            <a:r>
              <a:rPr lang="nb-NO" sz="2000" dirty="0" smtClean="0"/>
              <a:t> in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readers</a:t>
            </a:r>
            <a:r>
              <a:rPr lang="nb-NO" sz="2000" dirty="0" smtClean="0"/>
              <a:t> </a:t>
            </a:r>
            <a:r>
              <a:rPr lang="nb-NO" sz="2000" dirty="0" err="1" smtClean="0"/>
              <a:t>mind</a:t>
            </a:r>
            <a:r>
              <a:rPr lang="nb-NO" sz="2000" dirty="0" smtClean="0"/>
              <a:t>, </a:t>
            </a:r>
          </a:p>
          <a:p>
            <a:pPr marL="0" indent="0">
              <a:buNone/>
            </a:pPr>
            <a:r>
              <a:rPr lang="nb-NO" sz="2000" dirty="0"/>
              <a:t>	</a:t>
            </a:r>
            <a:r>
              <a:rPr lang="nb-NO" sz="2000" dirty="0" err="1" smtClean="0"/>
              <a:t>use</a:t>
            </a:r>
            <a:r>
              <a:rPr lang="nb-NO" sz="2000" dirty="0" smtClean="0"/>
              <a:t> cases from </a:t>
            </a:r>
            <a:r>
              <a:rPr lang="nb-NO" sz="2000" dirty="0" err="1" smtClean="0"/>
              <a:t>daily</a:t>
            </a:r>
            <a:r>
              <a:rPr lang="nb-NO" sz="2000" dirty="0" smtClean="0"/>
              <a:t> </a:t>
            </a:r>
            <a:r>
              <a:rPr lang="nb-NO" sz="2000" dirty="0" err="1" smtClean="0"/>
              <a:t>life</a:t>
            </a:r>
            <a:endParaRPr lang="nb-NO" sz="2000" dirty="0" smtClean="0"/>
          </a:p>
          <a:p>
            <a:pPr>
              <a:buFont typeface="Arial" charset="0"/>
              <a:buChar char="•"/>
            </a:pPr>
            <a:r>
              <a:rPr lang="en-US" sz="2000" dirty="0"/>
              <a:t>Dare to let loose. Have punch. Personal style </a:t>
            </a:r>
            <a:endParaRPr lang="en-US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/>
              <a:t>Do </a:t>
            </a:r>
            <a:r>
              <a:rPr lang="en-US" sz="2000" dirty="0"/>
              <a:t>not be afraid to be corny, you can not simplify enough</a:t>
            </a:r>
            <a:endParaRPr lang="nb-NO" sz="2000" dirty="0" smtClean="0"/>
          </a:p>
          <a:p>
            <a:r>
              <a:rPr lang="nb-NO" sz="2000" dirty="0" err="1" smtClean="0"/>
              <a:t>Enthusiasm</a:t>
            </a:r>
            <a:r>
              <a:rPr lang="nb-NO" sz="2000" dirty="0"/>
              <a:t>!</a:t>
            </a:r>
          </a:p>
        </p:txBody>
      </p:sp>
      <p:pic>
        <p:nvPicPr>
          <p:cNvPr id="2050" name="Picture 2" descr="C:\Users\ghaugnes\Pictures\Einstei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45867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24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More </a:t>
            </a:r>
            <a:r>
              <a:rPr lang="nb-NO" dirty="0" err="1" smtClean="0"/>
              <a:t>writing-tip</a:t>
            </a:r>
            <a:r>
              <a:rPr lang="nb-NO" dirty="0" smtClean="0"/>
              <a:t>……..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060848"/>
            <a:ext cx="7696200" cy="4114800"/>
          </a:xfrm>
        </p:spPr>
        <p:txBody>
          <a:bodyPr/>
          <a:lstStyle/>
          <a:p>
            <a:r>
              <a:rPr lang="en-US" sz="2400" dirty="0" smtClean="0"/>
              <a:t>FLOW! </a:t>
            </a:r>
          </a:p>
          <a:p>
            <a:r>
              <a:rPr lang="en-US" sz="2400" dirty="0" smtClean="0"/>
              <a:t>Vary </a:t>
            </a:r>
            <a:r>
              <a:rPr lang="en-US" sz="2400" dirty="0"/>
              <a:t>sentence length, minimum clauses. </a:t>
            </a:r>
            <a:endParaRPr lang="en-US" sz="2400" dirty="0" smtClean="0"/>
          </a:p>
          <a:p>
            <a:r>
              <a:rPr lang="en-US" sz="2400" dirty="0" smtClean="0"/>
              <a:t>Short</a:t>
            </a:r>
            <a:r>
              <a:rPr lang="en-US" sz="2400" dirty="0"/>
              <a:t>, direct, </a:t>
            </a:r>
            <a:r>
              <a:rPr lang="en-US" sz="2400" dirty="0" smtClean="0"/>
              <a:t>personal </a:t>
            </a:r>
          </a:p>
          <a:p>
            <a:r>
              <a:rPr lang="en-US" sz="2400" dirty="0" smtClean="0"/>
              <a:t>Use </a:t>
            </a:r>
            <a:r>
              <a:rPr lang="en-US" sz="2400" dirty="0"/>
              <a:t>verbs, </a:t>
            </a:r>
            <a:r>
              <a:rPr lang="en-US" sz="2400" dirty="0" smtClean="0"/>
              <a:t>preferably present - NOW  </a:t>
            </a:r>
          </a:p>
          <a:p>
            <a:r>
              <a:rPr lang="en-US" sz="2400" dirty="0" smtClean="0"/>
              <a:t>Use examples/funny things </a:t>
            </a:r>
          </a:p>
          <a:p>
            <a:r>
              <a:rPr lang="en-US" sz="2400" dirty="0" smtClean="0"/>
              <a:t>Read </a:t>
            </a:r>
            <a:r>
              <a:rPr lang="en-US" sz="2400" dirty="0"/>
              <a:t>text </a:t>
            </a:r>
            <a:r>
              <a:rPr lang="en-US" sz="2400" dirty="0" smtClean="0"/>
              <a:t>aloud </a:t>
            </a:r>
          </a:p>
          <a:p>
            <a:r>
              <a:rPr lang="en-US" sz="2400" dirty="0" smtClean="0"/>
              <a:t>Full </a:t>
            </a:r>
            <a:r>
              <a:rPr lang="en-US" sz="2400" dirty="0"/>
              <a:t>package: </a:t>
            </a:r>
            <a:r>
              <a:rPr lang="en-US" sz="2400" dirty="0" smtClean="0"/>
              <a:t>Photo, text</a:t>
            </a:r>
            <a:r>
              <a:rPr lang="en-US" sz="2400" dirty="0"/>
              <a:t>, video, </a:t>
            </a:r>
            <a:r>
              <a:rPr lang="en-US" sz="2400" dirty="0" smtClean="0"/>
              <a:t>subheadings</a:t>
            </a:r>
          </a:p>
          <a:p>
            <a:r>
              <a:rPr lang="en-US" sz="2400" dirty="0" smtClean="0"/>
              <a:t>Feedback </a:t>
            </a:r>
            <a:r>
              <a:rPr lang="en-US" sz="2400" dirty="0"/>
              <a:t>from </a:t>
            </a:r>
            <a:r>
              <a:rPr lang="en-US" sz="2400" dirty="0" smtClean="0"/>
              <a:t>non-academics, text-experienced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Don`t use technical terms! </a:t>
            </a:r>
            <a:r>
              <a:rPr lang="en-US" sz="1600" dirty="0"/>
              <a:t>(if you have to- explain them)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2782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6712"/>
            <a:ext cx="7696200" cy="792088"/>
          </a:xfrm>
        </p:spPr>
        <p:txBody>
          <a:bodyPr/>
          <a:lstStyle/>
          <a:p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600" dirty="0" smtClean="0"/>
              <a:t>How to </a:t>
            </a:r>
            <a:r>
              <a:rPr lang="nb-NO" sz="3600" dirty="0" err="1" smtClean="0"/>
              <a:t>spread</a:t>
            </a:r>
            <a:r>
              <a:rPr lang="nb-NO" sz="3600" dirty="0" smtClean="0"/>
              <a:t> it</a:t>
            </a:r>
            <a:r>
              <a:rPr lang="nb-NO" dirty="0" smtClean="0"/>
              <a:t>						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nb-NO" sz="2000" b="1" dirty="0" err="1" smtClean="0">
                <a:solidFill>
                  <a:srgbClr val="FF0000"/>
                </a:solidFill>
              </a:rPr>
              <a:t>Widely</a:t>
            </a:r>
            <a:r>
              <a:rPr lang="nb-NO" sz="2000" b="1" dirty="0" smtClean="0">
                <a:solidFill>
                  <a:srgbClr val="FF0000"/>
                </a:solidFill>
              </a:rPr>
              <a:t>: </a:t>
            </a:r>
            <a:r>
              <a:rPr lang="nb-NO" sz="2000" dirty="0" smtClean="0"/>
              <a:t>Send it to a lot </a:t>
            </a:r>
            <a:r>
              <a:rPr lang="nb-NO" sz="2000" dirty="0" err="1" smtClean="0"/>
              <a:t>of</a:t>
            </a:r>
            <a:r>
              <a:rPr lang="nb-NO" sz="2000" dirty="0"/>
              <a:t> </a:t>
            </a:r>
            <a:r>
              <a:rPr lang="nb-NO" sz="2000" dirty="0" err="1" smtClean="0"/>
              <a:t>news</a:t>
            </a:r>
            <a:r>
              <a:rPr lang="nb-NO" sz="2000" dirty="0" smtClean="0"/>
              <a:t> medias. </a:t>
            </a:r>
          </a:p>
          <a:p>
            <a:pPr marL="400050" lvl="1" indent="0">
              <a:buNone/>
            </a:pPr>
            <a:r>
              <a:rPr lang="nb-NO" sz="1600" dirty="0"/>
              <a:t>	</a:t>
            </a:r>
            <a:r>
              <a:rPr lang="nb-NO" sz="1600" dirty="0" smtClean="0"/>
              <a:t>(</a:t>
            </a:r>
            <a:r>
              <a:rPr lang="nb-NO" sz="1600" dirty="0" err="1" smtClean="0"/>
              <a:t>Likely</a:t>
            </a:r>
            <a:r>
              <a:rPr lang="nb-NO" sz="1600" dirty="0" smtClean="0"/>
              <a:t> </a:t>
            </a:r>
            <a:r>
              <a:rPr lang="nb-NO" sz="1600" dirty="0" err="1" smtClean="0"/>
              <a:t>result</a:t>
            </a:r>
            <a:r>
              <a:rPr lang="nb-NO" sz="1600" dirty="0" smtClean="0"/>
              <a:t>: </a:t>
            </a:r>
            <a:r>
              <a:rPr lang="nb-NO" sz="1600" dirty="0" err="1" smtClean="0"/>
              <a:t>Nothing</a:t>
            </a:r>
            <a:r>
              <a:rPr lang="nb-NO" sz="1600" dirty="0" smtClean="0"/>
              <a:t> or </a:t>
            </a:r>
            <a:r>
              <a:rPr lang="nb-NO" sz="1600" dirty="0" err="1" smtClean="0"/>
              <a:t>many</a:t>
            </a:r>
            <a:r>
              <a:rPr lang="nb-NO" sz="1600" dirty="0" smtClean="0"/>
              <a:t> </a:t>
            </a:r>
            <a:r>
              <a:rPr lang="nb-NO" sz="1600" dirty="0" err="1" smtClean="0"/>
              <a:t>short</a:t>
            </a:r>
            <a:r>
              <a:rPr lang="nb-NO" sz="1600" dirty="0" smtClean="0"/>
              <a:t> notes)</a:t>
            </a:r>
          </a:p>
          <a:p>
            <a:pPr marL="514350" indent="-514350">
              <a:buAutoNum type="arabicParenR"/>
            </a:pPr>
            <a:r>
              <a:rPr lang="nb-NO" sz="2000" b="1" dirty="0" err="1" smtClean="0">
                <a:solidFill>
                  <a:srgbClr val="FF0000"/>
                </a:solidFill>
              </a:rPr>
              <a:t>Exclusive</a:t>
            </a:r>
            <a:r>
              <a:rPr lang="nb-NO" sz="2000" b="1" dirty="0" smtClean="0">
                <a:solidFill>
                  <a:srgbClr val="FF0000"/>
                </a:solidFill>
              </a:rPr>
              <a:t>: </a:t>
            </a:r>
            <a:r>
              <a:rPr lang="nb-NO" sz="2000" dirty="0" err="1" smtClean="0"/>
              <a:t>Contact</a:t>
            </a:r>
            <a:r>
              <a:rPr lang="nb-NO" sz="2000" dirty="0" smtClean="0"/>
              <a:t> </a:t>
            </a:r>
            <a:r>
              <a:rPr lang="nb-NO" sz="2000" dirty="0" err="1" smtClean="0"/>
              <a:t>one</a:t>
            </a:r>
            <a:r>
              <a:rPr lang="nb-NO" sz="2000" dirty="0" smtClean="0"/>
              <a:t> journalist/media and </a:t>
            </a:r>
            <a:r>
              <a:rPr lang="nb-NO" sz="2000" dirty="0" err="1" smtClean="0"/>
              <a:t>give</a:t>
            </a:r>
            <a:r>
              <a:rPr lang="nb-NO" sz="2000" dirty="0" smtClean="0"/>
              <a:t> </a:t>
            </a:r>
            <a:r>
              <a:rPr lang="nb-NO" sz="2000" dirty="0" err="1" smtClean="0"/>
              <a:t>possibility</a:t>
            </a:r>
            <a:r>
              <a:rPr lang="nb-NO" sz="2000" dirty="0" smtClean="0"/>
              <a:t> to have </a:t>
            </a:r>
            <a:r>
              <a:rPr lang="nb-NO" sz="2000" dirty="0" err="1" smtClean="0"/>
              <a:t>the</a:t>
            </a:r>
            <a:r>
              <a:rPr lang="nb-NO" sz="2000" dirty="0" smtClean="0"/>
              <a:t> story </a:t>
            </a:r>
            <a:r>
              <a:rPr lang="nb-NO" sz="2000" dirty="0" err="1" smtClean="0"/>
              <a:t>exclusive</a:t>
            </a:r>
            <a:r>
              <a:rPr lang="nb-NO" sz="2000" dirty="0" smtClean="0"/>
              <a:t>. </a:t>
            </a:r>
            <a:r>
              <a:rPr lang="nb-NO" sz="2000" dirty="0" err="1" smtClean="0"/>
              <a:t>Use</a:t>
            </a:r>
            <a:r>
              <a:rPr lang="nb-NO" sz="2000" dirty="0" smtClean="0"/>
              <a:t> </a:t>
            </a:r>
            <a:r>
              <a:rPr lang="nb-NO" sz="2000" dirty="0" err="1" smtClean="0"/>
              <a:t>the</a:t>
            </a:r>
            <a:r>
              <a:rPr lang="nb-NO" sz="2000" dirty="0" smtClean="0"/>
              <a:t> </a:t>
            </a:r>
            <a:r>
              <a:rPr lang="nb-NO" sz="2000" dirty="0" err="1" smtClean="0"/>
              <a:t>pressrelease</a:t>
            </a:r>
            <a:r>
              <a:rPr lang="nb-NO" sz="2000" dirty="0" smtClean="0"/>
              <a:t> as a </a:t>
            </a:r>
            <a:r>
              <a:rPr lang="nb-NO" sz="2000" dirty="0" err="1" smtClean="0"/>
              <a:t>teaser</a:t>
            </a:r>
            <a:r>
              <a:rPr lang="nb-NO" sz="2000" dirty="0" smtClean="0"/>
              <a:t> and </a:t>
            </a:r>
            <a:r>
              <a:rPr lang="nb-NO" sz="2000" dirty="0" err="1" smtClean="0"/>
              <a:t>hopefull</a:t>
            </a:r>
            <a:r>
              <a:rPr lang="nb-NO" sz="2000" dirty="0" smtClean="0"/>
              <a:t> </a:t>
            </a:r>
            <a:r>
              <a:rPr lang="nb-NO" sz="2000" dirty="0" err="1" smtClean="0"/>
              <a:t>get</a:t>
            </a:r>
            <a:r>
              <a:rPr lang="nb-NO" sz="2000" dirty="0" smtClean="0"/>
              <a:t> </a:t>
            </a:r>
            <a:r>
              <a:rPr lang="nb-NO" sz="2000" dirty="0" err="1" smtClean="0"/>
              <a:t>interviewd</a:t>
            </a:r>
            <a:r>
              <a:rPr lang="nb-NO" sz="2000" dirty="0" smtClean="0"/>
              <a:t> </a:t>
            </a:r>
            <a:r>
              <a:rPr lang="nb-NO" sz="2000" dirty="0" err="1" smtClean="0"/>
              <a:t>afterwards</a:t>
            </a:r>
            <a:r>
              <a:rPr lang="nb-NO" sz="2000" dirty="0" smtClean="0"/>
              <a:t>. </a:t>
            </a:r>
          </a:p>
          <a:p>
            <a:pPr marL="400050" lvl="1" indent="0">
              <a:buNone/>
            </a:pPr>
            <a:r>
              <a:rPr lang="nb-NO" sz="1600" dirty="0" smtClean="0"/>
              <a:t>	(</a:t>
            </a:r>
            <a:r>
              <a:rPr lang="nb-NO" sz="1600" dirty="0" err="1" smtClean="0"/>
              <a:t>Likely</a:t>
            </a:r>
            <a:r>
              <a:rPr lang="nb-NO" sz="1600" dirty="0" smtClean="0"/>
              <a:t> </a:t>
            </a:r>
            <a:r>
              <a:rPr lang="nb-NO" sz="1600" dirty="0" err="1" smtClean="0"/>
              <a:t>result</a:t>
            </a:r>
            <a:r>
              <a:rPr lang="nb-NO" sz="1600" dirty="0" smtClean="0"/>
              <a:t>: A visible </a:t>
            </a:r>
            <a:r>
              <a:rPr lang="nb-NO" sz="1600" dirty="0" err="1" smtClean="0"/>
              <a:t>bigger</a:t>
            </a:r>
            <a:r>
              <a:rPr lang="nb-NO" sz="1600" dirty="0" smtClean="0"/>
              <a:t> story in </a:t>
            </a:r>
            <a:r>
              <a:rPr lang="nb-NO" sz="1600" dirty="0" err="1" smtClean="0"/>
              <a:t>one</a:t>
            </a:r>
            <a:r>
              <a:rPr lang="nb-NO" sz="1600" dirty="0" smtClean="0"/>
              <a:t> media)</a:t>
            </a:r>
          </a:p>
          <a:p>
            <a:pPr marL="514350" indent="-514350">
              <a:buAutoNum type="arabicParenR"/>
            </a:pPr>
            <a:r>
              <a:rPr lang="nb-NO" sz="2000" b="1" dirty="0" err="1" smtClean="0">
                <a:solidFill>
                  <a:srgbClr val="FF0000"/>
                </a:solidFill>
              </a:rPr>
              <a:t>Hide</a:t>
            </a:r>
            <a:r>
              <a:rPr lang="nb-NO" sz="2000" b="1" dirty="0" smtClean="0">
                <a:solidFill>
                  <a:srgbClr val="FF0000"/>
                </a:solidFill>
              </a:rPr>
              <a:t> bad news: </a:t>
            </a:r>
          </a:p>
          <a:p>
            <a:pPr marL="914400" lvl="1" indent="-514350">
              <a:buAutoNum type="arabicParenR"/>
            </a:pPr>
            <a:r>
              <a:rPr lang="nb-NO" sz="1600" dirty="0" smtClean="0"/>
              <a:t>Send press </a:t>
            </a:r>
            <a:r>
              <a:rPr lang="nb-NO" sz="1600" dirty="0" err="1" smtClean="0"/>
              <a:t>release</a:t>
            </a:r>
            <a:r>
              <a:rPr lang="nb-NO" sz="1600" dirty="0" smtClean="0"/>
              <a:t> Friday </a:t>
            </a:r>
            <a:r>
              <a:rPr lang="nb-NO" sz="1600" dirty="0" err="1" smtClean="0"/>
              <a:t>night</a:t>
            </a:r>
            <a:r>
              <a:rPr lang="nb-NO" sz="1600" dirty="0" smtClean="0"/>
              <a:t>,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night</a:t>
            </a:r>
            <a:r>
              <a:rPr lang="nb-NO" sz="1600" dirty="0" smtClean="0"/>
              <a:t> </a:t>
            </a:r>
            <a:r>
              <a:rPr lang="nb-NO" sz="1600" dirty="0" err="1" smtClean="0"/>
              <a:t>before</a:t>
            </a:r>
            <a:r>
              <a:rPr lang="nb-NO" sz="1600" dirty="0" smtClean="0"/>
              <a:t> Christmas eve. </a:t>
            </a:r>
          </a:p>
          <a:p>
            <a:pPr marL="914400" lvl="1" indent="-514350">
              <a:buAutoNum type="arabicParenR"/>
            </a:pPr>
            <a:r>
              <a:rPr lang="nb-NO" sz="1600" dirty="0" smtClean="0"/>
              <a:t>Do not </a:t>
            </a:r>
            <a:r>
              <a:rPr lang="nb-NO" sz="1600" dirty="0" err="1" smtClean="0"/>
              <a:t>pinpoint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news</a:t>
            </a:r>
            <a:r>
              <a:rPr lang="nb-NO" sz="1600" dirty="0" smtClean="0"/>
              <a:t> in header. </a:t>
            </a:r>
          </a:p>
          <a:p>
            <a:pPr marL="914400" lvl="1" indent="-514350">
              <a:buAutoNum type="arabicParenR"/>
            </a:pPr>
            <a:r>
              <a:rPr lang="nb-NO" sz="1600" dirty="0" err="1" smtClean="0"/>
              <a:t>Cloaded</a:t>
            </a:r>
            <a:r>
              <a:rPr lang="nb-NO" sz="1600" dirty="0" smtClean="0"/>
              <a:t> </a:t>
            </a:r>
            <a:r>
              <a:rPr lang="nb-NO" sz="1600" dirty="0" err="1" smtClean="0"/>
              <a:t>language</a:t>
            </a:r>
            <a:r>
              <a:rPr lang="nb-NO" sz="1600" dirty="0" smtClean="0"/>
              <a:t>.</a:t>
            </a:r>
          </a:p>
          <a:p>
            <a:pPr marL="914400" lvl="1" indent="-514350">
              <a:buAutoNum type="arabicParenR"/>
            </a:pPr>
            <a:endParaRPr lang="nb-NO" sz="1600" dirty="0"/>
          </a:p>
          <a:p>
            <a:pPr marL="4057650" lvl="8" indent="-514350">
              <a:buAutoNum type="arabicParenR"/>
            </a:pPr>
            <a:endParaRPr lang="nb-NO" sz="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164" y="8409"/>
            <a:ext cx="2375835" cy="271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53136"/>
            <a:ext cx="3052210" cy="203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3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Why</a:t>
            </a:r>
            <a:r>
              <a:rPr lang="nb-NO" dirty="0" smtClean="0"/>
              <a:t> </a:t>
            </a:r>
            <a:r>
              <a:rPr lang="nb-NO" dirty="0" err="1" smtClean="0"/>
              <a:t>communicate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err="1" smtClean="0"/>
              <a:t>Granma</a:t>
            </a:r>
            <a:r>
              <a:rPr lang="nb-NO" sz="2400" dirty="0" smtClean="0"/>
              <a:t> </a:t>
            </a:r>
            <a:r>
              <a:rPr lang="nb-NO" sz="2400" dirty="0" err="1" smtClean="0"/>
              <a:t>gets</a:t>
            </a:r>
            <a:r>
              <a:rPr lang="nb-NO" sz="2400" dirty="0" smtClean="0"/>
              <a:t> </a:t>
            </a:r>
            <a:r>
              <a:rPr lang="nb-NO" sz="2400" b="1" dirty="0" err="1" smtClean="0">
                <a:solidFill>
                  <a:srgbClr val="FF0000"/>
                </a:solidFill>
              </a:rPr>
              <a:t>proud</a:t>
            </a:r>
            <a:endParaRPr lang="nb-NO" sz="2400" b="1" dirty="0" smtClean="0">
              <a:solidFill>
                <a:srgbClr val="FF0000"/>
              </a:solidFill>
            </a:endParaRPr>
          </a:p>
          <a:p>
            <a:r>
              <a:rPr lang="nb-NO" sz="2400" dirty="0" err="1" smtClean="0"/>
              <a:t>Tax-payers</a:t>
            </a:r>
            <a:r>
              <a:rPr lang="nb-NO" sz="2400" dirty="0" smtClean="0"/>
              <a:t> </a:t>
            </a:r>
            <a:r>
              <a:rPr lang="nb-NO" sz="2400" dirty="0" err="1" smtClean="0"/>
              <a:t>deserve</a:t>
            </a:r>
            <a:r>
              <a:rPr lang="nb-NO" sz="2400" dirty="0" smtClean="0"/>
              <a:t> to </a:t>
            </a:r>
            <a:r>
              <a:rPr lang="nb-NO" sz="2400" dirty="0" err="1" smtClean="0"/>
              <a:t>get</a:t>
            </a:r>
            <a:r>
              <a:rPr lang="nb-NO" sz="2400" dirty="0" smtClean="0"/>
              <a:t> </a:t>
            </a:r>
            <a:r>
              <a:rPr lang="nb-NO" sz="2400" b="1" dirty="0" err="1" smtClean="0">
                <a:solidFill>
                  <a:srgbClr val="FF0000"/>
                </a:solidFill>
              </a:rPr>
              <a:t>something</a:t>
            </a:r>
            <a:r>
              <a:rPr lang="nb-NO" sz="2400" b="1" dirty="0" smtClean="0">
                <a:solidFill>
                  <a:srgbClr val="FF0000"/>
                </a:solidFill>
              </a:rPr>
              <a:t> back</a:t>
            </a:r>
            <a:r>
              <a:rPr lang="nb-NO" sz="2400" dirty="0" smtClean="0"/>
              <a:t>. New </a:t>
            </a:r>
            <a:r>
              <a:rPr lang="nb-NO" sz="2400" dirty="0" err="1" smtClean="0"/>
              <a:t>knowledge</a:t>
            </a:r>
            <a:r>
              <a:rPr lang="nb-NO" sz="2400" dirty="0" smtClean="0"/>
              <a:t>!</a:t>
            </a:r>
          </a:p>
          <a:p>
            <a:r>
              <a:rPr lang="nb-NO" sz="2400" dirty="0" err="1" smtClean="0"/>
              <a:t>Autorities</a:t>
            </a:r>
            <a:r>
              <a:rPr lang="nb-NO" sz="2400" dirty="0" smtClean="0"/>
              <a:t> </a:t>
            </a:r>
            <a:r>
              <a:rPr lang="nb-NO" sz="2400" b="1" dirty="0" err="1" smtClean="0">
                <a:solidFill>
                  <a:srgbClr val="FF0000"/>
                </a:solidFill>
              </a:rPr>
              <a:t>expect</a:t>
            </a:r>
            <a:r>
              <a:rPr lang="nb-NO" sz="2400" dirty="0" smtClean="0"/>
              <a:t> </a:t>
            </a:r>
            <a:r>
              <a:rPr lang="nb-NO" sz="2400" dirty="0" err="1" smtClean="0"/>
              <a:t>you</a:t>
            </a:r>
            <a:r>
              <a:rPr lang="nb-NO" sz="2400" dirty="0" smtClean="0"/>
              <a:t> to </a:t>
            </a:r>
            <a:r>
              <a:rPr lang="nb-NO" sz="2400" dirty="0" err="1" smtClean="0"/>
              <a:t>communicate</a:t>
            </a:r>
            <a:endParaRPr lang="nb-NO" sz="2400" dirty="0" smtClean="0"/>
          </a:p>
          <a:p>
            <a:r>
              <a:rPr lang="nb-NO" sz="2400" dirty="0" err="1" smtClean="0"/>
              <a:t>Good</a:t>
            </a:r>
            <a:r>
              <a:rPr lang="nb-NO" sz="2400" dirty="0" smtClean="0"/>
              <a:t> for </a:t>
            </a:r>
            <a:r>
              <a:rPr lang="nb-NO" sz="2400" b="1" dirty="0" err="1" smtClean="0">
                <a:solidFill>
                  <a:srgbClr val="FF0000"/>
                </a:solidFill>
              </a:rPr>
              <a:t>reputation</a:t>
            </a:r>
            <a:r>
              <a:rPr lang="nb-NO" sz="2400" dirty="0" smtClean="0"/>
              <a:t> for </a:t>
            </a:r>
            <a:r>
              <a:rPr lang="nb-NO" sz="2400" dirty="0" err="1" smtClean="0"/>
              <a:t>University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Oslo</a:t>
            </a:r>
          </a:p>
          <a:p>
            <a:r>
              <a:rPr lang="nb-NO" sz="2400" dirty="0" smtClean="0"/>
              <a:t>The </a:t>
            </a:r>
            <a:r>
              <a:rPr lang="nb-NO" sz="2400" dirty="0" err="1" smtClean="0"/>
              <a:t>society-debate</a:t>
            </a:r>
            <a:r>
              <a:rPr lang="nb-NO" sz="2400" dirty="0" smtClean="0"/>
              <a:t> </a:t>
            </a:r>
            <a:r>
              <a:rPr lang="nb-NO" sz="2400" dirty="0" err="1" smtClean="0"/>
              <a:t>gets</a:t>
            </a:r>
            <a:r>
              <a:rPr lang="nb-NO" sz="2400" dirty="0" smtClean="0"/>
              <a:t> </a:t>
            </a:r>
            <a:r>
              <a:rPr lang="nb-NO" sz="2400" b="1" dirty="0" err="1" smtClean="0">
                <a:solidFill>
                  <a:srgbClr val="FF0000"/>
                </a:solidFill>
              </a:rPr>
              <a:t>smarter</a:t>
            </a:r>
            <a:r>
              <a:rPr lang="nb-NO" sz="2400" dirty="0" smtClean="0"/>
              <a:t> </a:t>
            </a:r>
            <a:r>
              <a:rPr lang="nb-NO" sz="2400" dirty="0" err="1" smtClean="0"/>
              <a:t>if</a:t>
            </a:r>
            <a:r>
              <a:rPr lang="nb-NO" sz="2400" dirty="0" smtClean="0"/>
              <a:t> </a:t>
            </a:r>
            <a:r>
              <a:rPr lang="nb-NO" sz="2400" dirty="0" err="1" smtClean="0"/>
              <a:t>you</a:t>
            </a:r>
            <a:r>
              <a:rPr lang="nb-NO" sz="2400" dirty="0" smtClean="0"/>
              <a:t> </a:t>
            </a:r>
            <a:r>
              <a:rPr lang="nb-NO" sz="2400" dirty="0" err="1" smtClean="0"/>
              <a:t>join</a:t>
            </a:r>
            <a:endParaRPr lang="nb-NO" sz="2400" dirty="0" smtClean="0"/>
          </a:p>
          <a:p>
            <a:r>
              <a:rPr lang="nb-NO" sz="2400" dirty="0" err="1" smtClean="0"/>
              <a:t>You</a:t>
            </a:r>
            <a:r>
              <a:rPr lang="nb-NO" sz="2400" dirty="0" smtClean="0"/>
              <a:t> and </a:t>
            </a:r>
            <a:r>
              <a:rPr lang="nb-NO" sz="2400" dirty="0" err="1" smtClean="0"/>
              <a:t>your</a:t>
            </a:r>
            <a:r>
              <a:rPr lang="nb-NO" sz="2400" dirty="0" smtClean="0"/>
              <a:t> </a:t>
            </a:r>
            <a:r>
              <a:rPr lang="nb-NO" sz="2400" dirty="0" err="1" smtClean="0"/>
              <a:t>science</a:t>
            </a:r>
            <a:r>
              <a:rPr lang="nb-NO" sz="2400" dirty="0" smtClean="0"/>
              <a:t> </a:t>
            </a:r>
            <a:r>
              <a:rPr lang="nb-NO" sz="2400" b="1" dirty="0" err="1" smtClean="0">
                <a:solidFill>
                  <a:srgbClr val="FF0000"/>
                </a:solidFill>
              </a:rPr>
              <a:t>get</a:t>
            </a:r>
            <a:r>
              <a:rPr lang="nb-NO" sz="2400" b="1" dirty="0" smtClean="0">
                <a:solidFill>
                  <a:srgbClr val="FF0000"/>
                </a:solidFill>
              </a:rPr>
              <a:t> visible</a:t>
            </a:r>
            <a:r>
              <a:rPr lang="nb-NO" sz="2400" dirty="0" smtClean="0"/>
              <a:t>. </a:t>
            </a:r>
            <a:r>
              <a:rPr lang="nb-NO" sz="2400" dirty="0" err="1" smtClean="0"/>
              <a:t>Easyer</a:t>
            </a:r>
            <a:r>
              <a:rPr lang="nb-NO" sz="2400" dirty="0" smtClean="0"/>
              <a:t> to </a:t>
            </a:r>
            <a:r>
              <a:rPr lang="nb-NO" sz="2400" dirty="0" err="1" smtClean="0"/>
              <a:t>get</a:t>
            </a:r>
            <a:r>
              <a:rPr lang="nb-NO" sz="2400" dirty="0" smtClean="0"/>
              <a:t> </a:t>
            </a:r>
            <a:r>
              <a:rPr lang="nb-NO" sz="2400" dirty="0" err="1" smtClean="0"/>
              <a:t>job</a:t>
            </a:r>
            <a:r>
              <a:rPr lang="nb-NO" sz="2400" dirty="0" smtClean="0"/>
              <a:t>, </a:t>
            </a:r>
            <a:r>
              <a:rPr lang="nb-NO" sz="2400" dirty="0" err="1" smtClean="0"/>
              <a:t>money</a:t>
            </a:r>
            <a:r>
              <a:rPr lang="nb-NO" sz="2400" dirty="0" smtClean="0"/>
              <a:t> for </a:t>
            </a:r>
            <a:r>
              <a:rPr lang="nb-NO" sz="2400" dirty="0" err="1" smtClean="0"/>
              <a:t>new</a:t>
            </a:r>
            <a:r>
              <a:rPr lang="nb-NO" sz="2400" dirty="0" smtClean="0"/>
              <a:t> </a:t>
            </a:r>
            <a:r>
              <a:rPr lang="nb-NO" sz="2400" dirty="0" err="1" smtClean="0"/>
              <a:t>projects</a:t>
            </a:r>
            <a:r>
              <a:rPr lang="nb-NO" sz="2400" dirty="0" smtClean="0"/>
              <a:t>, </a:t>
            </a:r>
            <a:r>
              <a:rPr lang="nb-NO" sz="2400" dirty="0" err="1" smtClean="0"/>
              <a:t>new</a:t>
            </a:r>
            <a:r>
              <a:rPr lang="nb-NO" sz="2400" dirty="0" smtClean="0"/>
              <a:t> </a:t>
            </a:r>
            <a:r>
              <a:rPr lang="nb-NO" sz="2400" dirty="0" smtClean="0"/>
              <a:t>partners, more students</a:t>
            </a:r>
            <a:r>
              <a:rPr lang="nb-NO" sz="2400" dirty="0" smtClean="0"/>
              <a:t>.</a:t>
            </a:r>
          </a:p>
          <a:p>
            <a:r>
              <a:rPr lang="nb-NO" b="1" dirty="0" smtClean="0">
                <a:solidFill>
                  <a:srgbClr val="FF0000"/>
                </a:solidFill>
              </a:rPr>
              <a:t>It`s FUN</a:t>
            </a:r>
            <a:endParaRPr lang="nb-NO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3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30076" cy="4610432"/>
          </a:xfrm>
        </p:spPr>
      </p:pic>
    </p:spTree>
    <p:extLst>
      <p:ext uri="{BB962C8B-B14F-4D97-AF65-F5344CB8AC3E}">
        <p14:creationId xmlns:p14="http://schemas.microsoft.com/office/powerpoint/2010/main" val="30024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		</a:t>
            </a:r>
            <a:r>
              <a:rPr lang="nb-NO" dirty="0" smtClean="0"/>
              <a:t>Fun and </a:t>
            </a:r>
            <a:r>
              <a:rPr lang="nb-NO" dirty="0" err="1" smtClean="0"/>
              <a:t>lucrative</a:t>
            </a:r>
            <a:r>
              <a:rPr lang="nb-NO" dirty="0" smtClean="0"/>
              <a:t>----</a:t>
            </a:r>
            <a:r>
              <a:rPr lang="nb-NO" sz="2400" dirty="0">
                <a:solidFill>
                  <a:srgbClr val="FF0000"/>
                </a:solidFill>
              </a:rPr>
              <a:t/>
            </a:r>
            <a:br>
              <a:rPr lang="nb-NO" sz="2400" dirty="0">
                <a:solidFill>
                  <a:srgbClr val="FF0000"/>
                </a:solidFill>
              </a:rPr>
            </a:br>
            <a:endParaRPr lang="nb-N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16832"/>
            <a:ext cx="7696200" cy="4114800"/>
          </a:xfrm>
        </p:spPr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err="1" smtClean="0"/>
              <a:t>Quote</a:t>
            </a:r>
            <a:r>
              <a:rPr lang="nb-NO" dirty="0" smtClean="0"/>
              <a:t> from</a:t>
            </a:r>
            <a:r>
              <a:rPr lang="nb-NO" dirty="0" smtClean="0"/>
              <a:t> </a:t>
            </a:r>
            <a:r>
              <a:rPr lang="nb-NO" dirty="0" smtClean="0"/>
              <a:t>Marianne Hiorth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(Professor at the School of </a:t>
            </a:r>
            <a:r>
              <a:rPr lang="en-US" sz="1400" dirty="0" smtClean="0"/>
              <a:t>Pharmacy, </a:t>
            </a:r>
            <a:r>
              <a:rPr lang="en-US" sz="1400" dirty="0" err="1"/>
              <a:t>U</a:t>
            </a:r>
            <a:r>
              <a:rPr lang="en-US" sz="1400" dirty="0" err="1" smtClean="0"/>
              <a:t>iO</a:t>
            </a:r>
            <a:r>
              <a:rPr lang="en-US" sz="1400" dirty="0" smtClean="0"/>
              <a:t>)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(AP </a:t>
            </a:r>
            <a:r>
              <a:rPr lang="en-US" sz="1400" dirty="0" err="1" smtClean="0"/>
              <a:t>Viten</a:t>
            </a:r>
            <a:r>
              <a:rPr lang="en-US" sz="1400" dirty="0" smtClean="0"/>
              <a:t> writer)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It </a:t>
            </a:r>
            <a:r>
              <a:rPr lang="en-US" sz="1400" dirty="0"/>
              <a:t>was a super article. I have received lots of positive feedback after it was</a:t>
            </a:r>
            <a:br>
              <a:rPr lang="en-US" sz="1400" dirty="0"/>
            </a:br>
            <a:r>
              <a:rPr lang="en-US" sz="1400" dirty="0"/>
              <a:t>published. I also see that it </a:t>
            </a:r>
            <a:r>
              <a:rPr lang="en-US" sz="1400" dirty="0" smtClean="0"/>
              <a:t>has </a:t>
            </a:r>
            <a:r>
              <a:rPr lang="en-US" sz="1400" dirty="0"/>
              <a:t>many positive effects </a:t>
            </a:r>
            <a:r>
              <a:rPr lang="en-US" sz="1400" dirty="0" smtClean="0"/>
              <a:t>going forward to the public.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Several </a:t>
            </a:r>
            <a:r>
              <a:rPr lang="en-US" sz="1400" dirty="0"/>
              <a:t>scientists </a:t>
            </a:r>
            <a:r>
              <a:rPr lang="en-US" sz="1400" dirty="0" smtClean="0"/>
              <a:t>have contacted me </a:t>
            </a:r>
            <a:r>
              <a:rPr lang="en-US" sz="1400" dirty="0"/>
              <a:t>because they will cooperate </a:t>
            </a:r>
            <a:r>
              <a:rPr lang="en-US" sz="1400" dirty="0" smtClean="0"/>
              <a:t>with me and </a:t>
            </a:r>
            <a:r>
              <a:rPr lang="en-US" sz="1400" dirty="0"/>
              <a:t>more students have also said they want to be a master student with me (and we've really struggled with recruitment to my field).</a:t>
            </a:r>
            <a:br>
              <a:rPr lang="en-US" sz="1400" dirty="0"/>
            </a:br>
            <a:r>
              <a:rPr lang="en-US" sz="1800" dirty="0"/>
              <a:t>The moral is, </a:t>
            </a:r>
            <a:r>
              <a:rPr lang="en-US" sz="1800" dirty="0" smtClean="0"/>
              <a:t>“</a:t>
            </a:r>
            <a:r>
              <a:rPr lang="en-US" sz="1800" dirty="0" err="1" smtClean="0"/>
              <a:t>stå</a:t>
            </a:r>
            <a:r>
              <a:rPr lang="en-US" sz="1800" dirty="0" smtClean="0"/>
              <a:t> </a:t>
            </a:r>
            <a:r>
              <a:rPr lang="en-US" sz="1800" dirty="0" err="1" smtClean="0"/>
              <a:t>på</a:t>
            </a:r>
            <a:r>
              <a:rPr lang="en-US" sz="1800" dirty="0" smtClean="0"/>
              <a:t>”, it pays finally:) </a:t>
            </a:r>
            <a:endParaRPr lang="nb-NO" sz="1800" dirty="0"/>
          </a:p>
          <a:p>
            <a:pPr marL="0" indent="0">
              <a:buNone/>
            </a:pPr>
            <a:endParaRPr lang="nb-NO" sz="1600" i="1" dirty="0" smtClean="0"/>
          </a:p>
        </p:txBody>
      </p:sp>
      <p:pic>
        <p:nvPicPr>
          <p:cNvPr id="2050" name="Picture 2" descr="C:\Users\ghaugnes\Pictures\Unge forskere\MarianneHior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59623"/>
            <a:ext cx="139176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6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600" dirty="0" err="1" smtClean="0"/>
              <a:t>What</a:t>
            </a:r>
            <a:r>
              <a:rPr lang="nb-NO" sz="3600" dirty="0" smtClean="0"/>
              <a:t> </a:t>
            </a:r>
            <a:r>
              <a:rPr lang="nb-NO" sz="3600" dirty="0" err="1" smtClean="0"/>
              <a:t>can</a:t>
            </a:r>
            <a:r>
              <a:rPr lang="nb-NO" sz="3600" dirty="0" smtClean="0"/>
              <a:t> </a:t>
            </a:r>
            <a:r>
              <a:rPr lang="nb-NO" sz="3600" dirty="0" err="1" smtClean="0"/>
              <a:t>faculty</a:t>
            </a:r>
            <a:r>
              <a:rPr lang="nb-NO" sz="3600" dirty="0" smtClean="0"/>
              <a:t> do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nb-NO" sz="2400" dirty="0" err="1" smtClean="0"/>
              <a:t>Text-coaching</a:t>
            </a:r>
            <a:r>
              <a:rPr lang="nb-NO" sz="2400" dirty="0" smtClean="0"/>
              <a:t>, </a:t>
            </a:r>
            <a:r>
              <a:rPr lang="nb-NO" sz="2400" dirty="0" err="1"/>
              <a:t>a</a:t>
            </a:r>
            <a:r>
              <a:rPr lang="nb-NO" sz="2400" dirty="0" err="1" smtClean="0"/>
              <a:t>dvice</a:t>
            </a:r>
            <a:r>
              <a:rPr lang="nb-NO" sz="2400" dirty="0" smtClean="0"/>
              <a:t> </a:t>
            </a:r>
            <a:r>
              <a:rPr lang="nb-NO" sz="2400" dirty="0" err="1" smtClean="0"/>
              <a:t>on</a:t>
            </a:r>
            <a:r>
              <a:rPr lang="nb-NO" sz="2400" dirty="0" smtClean="0"/>
              <a:t> media, </a:t>
            </a:r>
            <a:r>
              <a:rPr lang="nb-NO" sz="2400" dirty="0" err="1" smtClean="0"/>
              <a:t>help</a:t>
            </a:r>
            <a:r>
              <a:rPr lang="nb-NO" sz="2400" dirty="0" smtClean="0"/>
              <a:t> </a:t>
            </a:r>
            <a:r>
              <a:rPr lang="nb-NO" sz="2400" dirty="0" err="1" smtClean="0"/>
              <a:t>find</a:t>
            </a:r>
            <a:r>
              <a:rPr lang="nb-NO" sz="2400" dirty="0" smtClean="0"/>
              <a:t> </a:t>
            </a:r>
            <a:r>
              <a:rPr lang="nb-NO" sz="2400" dirty="0" err="1" smtClean="0"/>
              <a:t>channels</a:t>
            </a:r>
            <a:endParaRPr lang="nb-NO" sz="2400" dirty="0" smtClean="0"/>
          </a:p>
          <a:p>
            <a:pPr>
              <a:buFont typeface="Arial" charset="0"/>
              <a:buChar char="•"/>
            </a:pPr>
            <a:r>
              <a:rPr lang="nb-NO" sz="2400" dirty="0" smtClean="0"/>
              <a:t>Make </a:t>
            </a:r>
            <a:r>
              <a:rPr lang="nb-NO" sz="2400" dirty="0" err="1" smtClean="0"/>
              <a:t>the</a:t>
            </a:r>
            <a:r>
              <a:rPr lang="nb-NO" sz="2400" dirty="0" smtClean="0"/>
              <a:t> story visible at </a:t>
            </a:r>
            <a:r>
              <a:rPr lang="nb-NO" sz="2400" dirty="0" err="1" smtClean="0"/>
              <a:t>our</a:t>
            </a:r>
            <a:r>
              <a:rPr lang="nb-NO" sz="2400" dirty="0" smtClean="0"/>
              <a:t> </a:t>
            </a:r>
            <a:r>
              <a:rPr lang="nb-NO" sz="2400" dirty="0" err="1" smtClean="0"/>
              <a:t>pages</a:t>
            </a:r>
            <a:r>
              <a:rPr lang="nb-NO" sz="2400" dirty="0" smtClean="0"/>
              <a:t>, </a:t>
            </a:r>
            <a:r>
              <a:rPr lang="nb-NO" sz="2400" dirty="0" err="1" smtClean="0"/>
              <a:t>SoMe</a:t>
            </a:r>
            <a:endParaRPr lang="nb-NO" sz="2400" dirty="0" smtClean="0"/>
          </a:p>
          <a:p>
            <a:r>
              <a:rPr lang="nb-NO" sz="2400" dirty="0" smtClean="0"/>
              <a:t>Planning </a:t>
            </a:r>
            <a:r>
              <a:rPr lang="nb-NO" sz="2400" dirty="0" err="1" smtClean="0"/>
              <a:t>launch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our</a:t>
            </a:r>
            <a:r>
              <a:rPr lang="nb-NO" sz="2400" dirty="0" smtClean="0"/>
              <a:t> </a:t>
            </a:r>
            <a:r>
              <a:rPr lang="nb-NO" sz="2400" dirty="0" err="1" smtClean="0"/>
              <a:t>own</a:t>
            </a:r>
            <a:r>
              <a:rPr lang="nb-NO" sz="2400" dirty="0" smtClean="0"/>
              <a:t> </a:t>
            </a:r>
            <a:r>
              <a:rPr lang="nb-NO" sz="2400" dirty="0" err="1" smtClean="0"/>
              <a:t>news-site</a:t>
            </a:r>
            <a:r>
              <a:rPr lang="nb-NO" sz="2400" dirty="0" smtClean="0"/>
              <a:t> «Titan»</a:t>
            </a:r>
            <a:r>
              <a:rPr lang="nb-NO" sz="2400" dirty="0" smtClean="0"/>
              <a:t> </a:t>
            </a:r>
            <a:endParaRPr lang="nb-NO" sz="2400" dirty="0"/>
          </a:p>
          <a:p>
            <a:endParaRPr lang="nb-NO" sz="1600" dirty="0" smtClean="0"/>
          </a:p>
          <a:p>
            <a:pPr marL="0" indent="0">
              <a:buNone/>
            </a:pPr>
            <a:r>
              <a:rPr lang="nb-NO" sz="3200" b="1" dirty="0" smtClean="0">
                <a:solidFill>
                  <a:srgbClr val="FF0000"/>
                </a:solidFill>
              </a:rPr>
              <a:t>Questions, </a:t>
            </a:r>
            <a:r>
              <a:rPr lang="nb-NO" sz="3200" b="1" dirty="0" err="1" smtClean="0">
                <a:solidFill>
                  <a:srgbClr val="FF0000"/>
                </a:solidFill>
              </a:rPr>
              <a:t>comments</a:t>
            </a:r>
            <a:r>
              <a:rPr lang="nb-NO" sz="3200" b="1" dirty="0" smtClean="0">
                <a:solidFill>
                  <a:srgbClr val="FF0000"/>
                </a:solidFill>
              </a:rPr>
              <a:t>?</a:t>
            </a:r>
            <a:endParaRPr lang="nb-NO" sz="1600" dirty="0"/>
          </a:p>
          <a:p>
            <a:pPr marL="0" indent="0">
              <a:buNone/>
            </a:pPr>
            <a:endParaRPr lang="nb-NO" sz="2000" b="1" dirty="0" smtClean="0"/>
          </a:p>
          <a:p>
            <a:pPr marL="0" indent="0">
              <a:buNone/>
            </a:pPr>
            <a:r>
              <a:rPr lang="nb-NO" sz="2000" b="1" dirty="0" err="1" smtClean="0"/>
              <a:t>Contact</a:t>
            </a:r>
            <a:r>
              <a:rPr lang="nb-NO" sz="2000" b="1" dirty="0" smtClean="0"/>
              <a:t>: </a:t>
            </a:r>
            <a:endParaRPr lang="nb-NO" sz="2000" b="1" dirty="0"/>
          </a:p>
          <a:p>
            <a:pPr marL="0" indent="0">
              <a:buNone/>
            </a:pPr>
            <a:r>
              <a:rPr lang="nb-NO" sz="2000" dirty="0"/>
              <a:t>Gunhild </a:t>
            </a:r>
            <a:r>
              <a:rPr lang="nb-NO" sz="2000" dirty="0" smtClean="0"/>
              <a:t>M. Haugnes</a:t>
            </a:r>
            <a:r>
              <a:rPr lang="nb-NO" sz="2000" dirty="0"/>
              <a:t>, </a:t>
            </a:r>
          </a:p>
          <a:p>
            <a:pPr marL="0" indent="0">
              <a:buNone/>
            </a:pPr>
            <a:r>
              <a:rPr lang="nb-NO" sz="2000" dirty="0" smtClean="0">
                <a:hlinkClick r:id="rId2"/>
              </a:rPr>
              <a:t>ghaugnes@uio.no</a:t>
            </a:r>
            <a:endParaRPr lang="nb-NO" sz="2000" dirty="0"/>
          </a:p>
          <a:p>
            <a:pPr marL="0" indent="0">
              <a:buNone/>
            </a:pPr>
            <a:r>
              <a:rPr lang="nb-NO" sz="2000" dirty="0"/>
              <a:t>97526462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79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7696200" cy="1143000"/>
          </a:xfrm>
        </p:spPr>
        <p:txBody>
          <a:bodyPr/>
          <a:lstStyle/>
          <a:p>
            <a:r>
              <a:rPr lang="nb-NO" dirty="0" smtClean="0">
                <a:solidFill>
                  <a:srgbClr val="FF0000"/>
                </a:solidFill>
              </a:rPr>
              <a:t>To </a:t>
            </a:r>
            <a:r>
              <a:rPr lang="nb-NO" dirty="0" err="1" smtClean="0">
                <a:solidFill>
                  <a:srgbClr val="FF0000"/>
                </a:solidFill>
              </a:rPr>
              <a:t>difficult</a:t>
            </a:r>
            <a:r>
              <a:rPr lang="nb-NO" dirty="0" smtClean="0">
                <a:solidFill>
                  <a:srgbClr val="FF0000"/>
                </a:solidFill>
              </a:rPr>
              <a:t> to </a:t>
            </a:r>
            <a:r>
              <a:rPr lang="nb-NO" dirty="0" err="1" smtClean="0">
                <a:solidFill>
                  <a:srgbClr val="FF0000"/>
                </a:solidFill>
              </a:rPr>
              <a:t>explain</a:t>
            </a:r>
            <a:r>
              <a:rPr lang="nb-NO" dirty="0" smtClean="0">
                <a:solidFill>
                  <a:srgbClr val="FF0000"/>
                </a:solidFill>
              </a:rPr>
              <a:t>? NO!!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ghaugnes\Pictures\einstei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504" y="2780928"/>
            <a:ext cx="649716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194" y="570414"/>
            <a:ext cx="7696200" cy="1143000"/>
          </a:xfrm>
        </p:spPr>
        <p:txBody>
          <a:bodyPr/>
          <a:lstStyle/>
          <a:p>
            <a:r>
              <a:rPr lang="nb-NO" dirty="0" smtClean="0"/>
              <a:t>           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685856" cy="4400128"/>
          </a:xfrm>
        </p:spPr>
        <p:txBody>
          <a:bodyPr/>
          <a:lstStyle/>
          <a:p>
            <a:pPr marL="0" indent="0">
              <a:buNone/>
            </a:pPr>
            <a:endParaRPr lang="nb-NO" sz="2400" dirty="0" smtClean="0"/>
          </a:p>
          <a:p>
            <a:pPr lvl="1">
              <a:buFont typeface="Arial" charset="0"/>
              <a:buChar char="•"/>
            </a:pPr>
            <a:endParaRPr lang="nb-NO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141">
            <a:off x="7092280" y="1340768"/>
            <a:ext cx="1656184" cy="246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77072"/>
            <a:ext cx="3744416" cy="247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398">
            <a:off x="1057684" y="4004118"/>
            <a:ext cx="1901957" cy="285293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7952">
            <a:off x="3740434" y="1782552"/>
            <a:ext cx="2732922" cy="181910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9123">
            <a:off x="222182" y="1748810"/>
            <a:ext cx="3126458" cy="221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6600" b="1" dirty="0" err="1" smtClean="0"/>
              <a:t>What</a:t>
            </a:r>
            <a:r>
              <a:rPr lang="nb-NO" sz="6600" b="1" dirty="0" smtClean="0"/>
              <a:t> do </a:t>
            </a:r>
            <a:r>
              <a:rPr lang="nb-NO" sz="6600" b="1" dirty="0" err="1" smtClean="0"/>
              <a:t>you</a:t>
            </a:r>
            <a:r>
              <a:rPr lang="nb-NO" sz="6600" b="1" dirty="0" smtClean="0"/>
              <a:t> do for a </a:t>
            </a:r>
            <a:r>
              <a:rPr lang="nb-NO" sz="6600" b="1" dirty="0" err="1" smtClean="0"/>
              <a:t>living</a:t>
            </a:r>
            <a:r>
              <a:rPr lang="nb-NO" sz="6600" b="1" dirty="0" smtClean="0"/>
              <a:t>?</a:t>
            </a:r>
            <a:endParaRPr lang="nb-NO" sz="6600" b="1" dirty="0"/>
          </a:p>
        </p:txBody>
      </p:sp>
    </p:spTree>
    <p:extLst>
      <p:ext uri="{BB962C8B-B14F-4D97-AF65-F5344CB8AC3E}">
        <p14:creationId xmlns:p14="http://schemas.microsoft.com/office/powerpoint/2010/main" val="37857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800" dirty="0" smtClean="0"/>
              <a:t>    </a:t>
            </a:r>
            <a:endParaRPr lang="nb-NO" sz="4800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32365"/>
            <a:ext cx="2376264" cy="4674035"/>
          </a:xfrm>
        </p:spPr>
      </p:pic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4355976" y="1981200"/>
            <a:ext cx="4330824" cy="4114800"/>
          </a:xfrm>
        </p:spPr>
        <p:txBody>
          <a:bodyPr/>
          <a:lstStyle/>
          <a:p>
            <a:pPr marL="0" indent="0">
              <a:buNone/>
            </a:pPr>
            <a:r>
              <a:rPr lang="nb-NO" sz="3200" b="1" dirty="0" smtClean="0"/>
              <a:t>Bengt </a:t>
            </a:r>
            <a:r>
              <a:rPr lang="nb-NO" sz="3200" b="1" dirty="0" smtClean="0"/>
              <a:t>P. </a:t>
            </a:r>
            <a:r>
              <a:rPr lang="nb-NO" sz="3200" b="1" dirty="0" smtClean="0"/>
              <a:t>Haugnes </a:t>
            </a:r>
            <a:r>
              <a:rPr lang="nb-NO" sz="2000" dirty="0" smtClean="0"/>
              <a:t>(1905-1997</a:t>
            </a:r>
            <a:r>
              <a:rPr lang="nb-NO" sz="2000" dirty="0" smtClean="0"/>
              <a:t>)</a:t>
            </a:r>
          </a:p>
          <a:p>
            <a:pPr marL="0" indent="0">
              <a:buNone/>
            </a:pPr>
            <a:endParaRPr lang="nb-NO" sz="2000" dirty="0" smtClean="0"/>
          </a:p>
          <a:p>
            <a:pPr>
              <a:buFont typeface="Arial" charset="0"/>
              <a:buChar char="•"/>
            </a:pPr>
            <a:r>
              <a:rPr lang="nb-NO" dirty="0" err="1" smtClean="0"/>
              <a:t>Educated</a:t>
            </a:r>
            <a:endParaRPr lang="nb-NO" dirty="0" smtClean="0"/>
          </a:p>
          <a:p>
            <a:pPr>
              <a:buFont typeface="Arial" charset="0"/>
              <a:buChar char="•"/>
            </a:pPr>
            <a:r>
              <a:rPr lang="nb-NO" dirty="0" smtClean="0"/>
              <a:t>Farmer</a:t>
            </a:r>
          </a:p>
          <a:p>
            <a:pPr>
              <a:buFont typeface="Arial" charset="0"/>
              <a:buChar char="•"/>
            </a:pPr>
            <a:r>
              <a:rPr lang="nb-NO" dirty="0" smtClean="0"/>
              <a:t>Mayor</a:t>
            </a:r>
          </a:p>
          <a:p>
            <a:pPr>
              <a:buFont typeface="Arial" charset="0"/>
              <a:buChar char="•"/>
            </a:pPr>
            <a:r>
              <a:rPr lang="nb-NO" dirty="0" smtClean="0"/>
              <a:t>My </a:t>
            </a:r>
            <a:r>
              <a:rPr lang="nb-NO" dirty="0" err="1" smtClean="0"/>
              <a:t>granpa</a:t>
            </a:r>
            <a:endParaRPr lang="nb-NO" dirty="0" smtClean="0"/>
          </a:p>
          <a:p>
            <a:pPr>
              <a:buFont typeface="Arial" charset="0"/>
              <a:buChar char="•"/>
            </a:pPr>
            <a:r>
              <a:rPr lang="nb-NO" dirty="0" smtClean="0"/>
              <a:t>Technology entusiast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52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6000" b="1" dirty="0" smtClean="0"/>
              <a:t>Have a story </a:t>
            </a:r>
            <a:r>
              <a:rPr lang="nb-NO" sz="6000" b="1" dirty="0" err="1" smtClean="0"/>
              <a:t>ready</a:t>
            </a:r>
            <a:r>
              <a:rPr lang="nb-NO" sz="6000" b="1" dirty="0" smtClean="0"/>
              <a:t> for </a:t>
            </a:r>
            <a:r>
              <a:rPr lang="nb-NO" sz="6000" b="1" dirty="0" err="1" smtClean="0"/>
              <a:t>granma</a:t>
            </a:r>
            <a:r>
              <a:rPr lang="nb-NO" sz="6000" b="1" dirty="0" smtClean="0"/>
              <a:t>, </a:t>
            </a:r>
            <a:r>
              <a:rPr lang="nb-NO" sz="6000" b="1" dirty="0" err="1" smtClean="0"/>
              <a:t>schoolmates</a:t>
            </a:r>
            <a:r>
              <a:rPr lang="nb-NO" sz="6000" b="1" dirty="0" smtClean="0"/>
              <a:t> and </a:t>
            </a:r>
            <a:r>
              <a:rPr lang="nb-NO" sz="6000" b="1" dirty="0" err="1" smtClean="0"/>
              <a:t>everyone</a:t>
            </a:r>
            <a:r>
              <a:rPr lang="nb-NO" sz="6000" b="1" dirty="0" smtClean="0"/>
              <a:t> </a:t>
            </a:r>
            <a:r>
              <a:rPr lang="nb-NO" sz="6000" b="1" dirty="0" err="1" smtClean="0"/>
              <a:t>else</a:t>
            </a:r>
            <a:r>
              <a:rPr lang="nb-NO" sz="6000" b="1" dirty="0" smtClean="0"/>
              <a:t>!</a:t>
            </a:r>
            <a:endParaRPr lang="nb-NO" sz="6000" b="1" dirty="0"/>
          </a:p>
        </p:txBody>
      </p:sp>
    </p:spTree>
    <p:extLst>
      <p:ext uri="{BB962C8B-B14F-4D97-AF65-F5344CB8AC3E}">
        <p14:creationId xmlns:p14="http://schemas.microsoft.com/office/powerpoint/2010/main" val="363779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PHD – </a:t>
            </a:r>
            <a:r>
              <a:rPr lang="nb-NO" dirty="0"/>
              <a:t>P</a:t>
            </a:r>
            <a:r>
              <a:rPr lang="nb-NO" dirty="0" smtClean="0"/>
              <a:t>ress </a:t>
            </a:r>
            <a:r>
              <a:rPr lang="nb-NO" dirty="0" err="1"/>
              <a:t>R</a:t>
            </a:r>
            <a:r>
              <a:rPr lang="nb-NO" dirty="0" err="1" smtClean="0"/>
              <a:t>elease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WHAT</a:t>
            </a:r>
            <a:endParaRPr lang="nb-NO" b="1" dirty="0" smtClean="0"/>
          </a:p>
          <a:p>
            <a:r>
              <a:rPr lang="nb-NO" b="1" dirty="0" smtClean="0">
                <a:solidFill>
                  <a:srgbClr val="C00000"/>
                </a:solidFill>
              </a:rPr>
              <a:t>Not</a:t>
            </a:r>
            <a:r>
              <a:rPr lang="nb-NO" b="1" dirty="0" smtClean="0">
                <a:solidFill>
                  <a:srgbClr val="C00000"/>
                </a:solidFill>
              </a:rPr>
              <a:t> </a:t>
            </a:r>
            <a:r>
              <a:rPr lang="nb-NO" sz="2400" dirty="0" smtClean="0"/>
              <a:t>an </a:t>
            </a:r>
            <a:r>
              <a:rPr lang="nb-NO" sz="2400" dirty="0" err="1" smtClean="0"/>
              <a:t>abstract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abstract</a:t>
            </a:r>
            <a:r>
              <a:rPr lang="nb-NO" sz="2400" dirty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thesis</a:t>
            </a:r>
            <a:endParaRPr lang="nb-NO" sz="2400" dirty="0" smtClean="0"/>
          </a:p>
          <a:p>
            <a:r>
              <a:rPr lang="nb-NO" sz="2400" dirty="0" err="1" smtClean="0"/>
              <a:t>But</a:t>
            </a:r>
            <a:r>
              <a:rPr lang="nb-NO" sz="2400" dirty="0" smtClean="0"/>
              <a:t> a </a:t>
            </a:r>
            <a:r>
              <a:rPr lang="nb-NO" sz="2400" dirty="0" err="1" smtClean="0"/>
              <a:t>short</a:t>
            </a:r>
            <a:r>
              <a:rPr lang="nb-NO" sz="2400" dirty="0" smtClean="0"/>
              <a:t> </a:t>
            </a:r>
            <a:r>
              <a:rPr lang="nb-NO" sz="2400" dirty="0" err="1" smtClean="0">
                <a:solidFill>
                  <a:srgbClr val="C00000"/>
                </a:solidFill>
              </a:rPr>
              <a:t>popular</a:t>
            </a:r>
            <a:r>
              <a:rPr lang="nb-NO" sz="2400" dirty="0" smtClean="0">
                <a:solidFill>
                  <a:srgbClr val="C00000"/>
                </a:solidFill>
              </a:rPr>
              <a:t> story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your</a:t>
            </a:r>
            <a:r>
              <a:rPr lang="nb-NO" sz="2400" dirty="0" smtClean="0"/>
              <a:t> </a:t>
            </a:r>
            <a:r>
              <a:rPr lang="nb-NO" sz="2400" dirty="0" err="1" smtClean="0"/>
              <a:t>science</a:t>
            </a:r>
            <a:r>
              <a:rPr lang="nb-NO" sz="2400" dirty="0" smtClean="0"/>
              <a:t> – </a:t>
            </a:r>
            <a:r>
              <a:rPr lang="nb-NO" sz="2400" dirty="0" err="1" smtClean="0"/>
              <a:t>spread</a:t>
            </a:r>
            <a:r>
              <a:rPr lang="nb-NO" sz="2400" dirty="0" smtClean="0"/>
              <a:t> </a:t>
            </a:r>
            <a:r>
              <a:rPr lang="nb-NO" sz="2400" dirty="0" err="1" smtClean="0"/>
              <a:t>through</a:t>
            </a:r>
            <a:r>
              <a:rPr lang="nb-NO" sz="2400" dirty="0" smtClean="0"/>
              <a:t> media.</a:t>
            </a:r>
          </a:p>
          <a:p>
            <a:endParaRPr lang="nb-NO" sz="2400" dirty="0"/>
          </a:p>
          <a:p>
            <a:pPr marL="0" indent="0">
              <a:buNone/>
            </a:pPr>
            <a:r>
              <a:rPr lang="nb-NO" sz="2400" b="1" dirty="0" smtClean="0"/>
              <a:t>FOR WHO</a:t>
            </a:r>
            <a:endParaRPr lang="nb-NO" sz="2400" b="1" dirty="0" smtClean="0"/>
          </a:p>
          <a:p>
            <a:r>
              <a:rPr lang="nb-NO" b="1" dirty="0" smtClean="0">
                <a:solidFill>
                  <a:srgbClr val="C00000"/>
                </a:solidFill>
              </a:rPr>
              <a:t>Not</a:t>
            </a:r>
            <a:r>
              <a:rPr lang="nb-NO" sz="2400" dirty="0" smtClean="0"/>
              <a:t> </a:t>
            </a:r>
            <a:r>
              <a:rPr lang="nb-NO" sz="2400" dirty="0" err="1" smtClean="0"/>
              <a:t>your</a:t>
            </a:r>
            <a:r>
              <a:rPr lang="nb-NO" sz="2400" dirty="0" smtClean="0"/>
              <a:t> supervisor </a:t>
            </a:r>
            <a:r>
              <a:rPr lang="nb-NO" sz="2400" dirty="0" smtClean="0"/>
              <a:t>or </a:t>
            </a:r>
            <a:r>
              <a:rPr lang="nb-NO" sz="2400" dirty="0" err="1" smtClean="0"/>
              <a:t>collegaues</a:t>
            </a:r>
            <a:endParaRPr lang="nb-NO" sz="2400" dirty="0"/>
          </a:p>
          <a:p>
            <a:r>
              <a:rPr lang="nb-NO" sz="2400" dirty="0" smtClean="0"/>
              <a:t>For </a:t>
            </a:r>
            <a:r>
              <a:rPr lang="nb-NO" sz="2400" dirty="0" err="1" smtClean="0"/>
              <a:t>ordinary</a:t>
            </a:r>
            <a:r>
              <a:rPr lang="nb-NO" sz="2400" dirty="0" smtClean="0"/>
              <a:t> </a:t>
            </a:r>
            <a:r>
              <a:rPr lang="nb-NO" sz="2400" dirty="0" err="1" smtClean="0"/>
              <a:t>people</a:t>
            </a:r>
            <a:r>
              <a:rPr lang="nb-NO" sz="2400" dirty="0" smtClean="0"/>
              <a:t> 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953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3837792" cy="1728192"/>
          </a:xfrm>
        </p:spPr>
        <p:txBody>
          <a:bodyPr/>
          <a:lstStyle/>
          <a:p>
            <a:r>
              <a:rPr lang="nb-NO" sz="4000" dirty="0" err="1" smtClean="0"/>
              <a:t>Structure</a:t>
            </a:r>
            <a:r>
              <a:rPr lang="nb-NO" sz="4000" dirty="0" smtClean="0"/>
              <a:t> </a:t>
            </a:r>
            <a:r>
              <a:rPr lang="nb-NO" sz="4000" dirty="0" err="1" smtClean="0"/>
              <a:t>pressrelease</a:t>
            </a:r>
            <a:r>
              <a:rPr lang="nb-NO" sz="4000" dirty="0" smtClean="0"/>
              <a:t> </a:t>
            </a:r>
            <a:endParaRPr lang="nb-N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636912"/>
            <a:ext cx="7696200" cy="3459088"/>
          </a:xfrm>
        </p:spPr>
        <p:txBody>
          <a:bodyPr/>
          <a:lstStyle/>
          <a:p>
            <a:pPr marL="0" indent="0">
              <a:buNone/>
            </a:pPr>
            <a:endParaRPr lang="nb-NO" sz="2000" dirty="0" smtClean="0"/>
          </a:p>
          <a:p>
            <a:r>
              <a:rPr lang="nb-NO" sz="2400" b="1" dirty="0" err="1" smtClean="0">
                <a:solidFill>
                  <a:srgbClr val="FF0000"/>
                </a:solidFill>
              </a:rPr>
              <a:t>Title</a:t>
            </a:r>
            <a:r>
              <a:rPr lang="nb-NO" sz="2400" b="1" dirty="0" smtClean="0">
                <a:solidFill>
                  <a:srgbClr val="FF0000"/>
                </a:solidFill>
              </a:rPr>
              <a:t>: </a:t>
            </a:r>
            <a:r>
              <a:rPr lang="nb-NO" sz="2400" dirty="0" smtClean="0"/>
              <a:t>Short, </a:t>
            </a:r>
            <a:r>
              <a:rPr lang="nb-NO" sz="2400" dirty="0" err="1" smtClean="0"/>
              <a:t>inspiring</a:t>
            </a:r>
            <a:r>
              <a:rPr lang="nb-NO" sz="2400" dirty="0" smtClean="0"/>
              <a:t> </a:t>
            </a:r>
          </a:p>
          <a:p>
            <a:r>
              <a:rPr lang="nb-NO" sz="2400" b="1" dirty="0" smtClean="0">
                <a:solidFill>
                  <a:srgbClr val="FF0000"/>
                </a:solidFill>
              </a:rPr>
              <a:t>Ingress: </a:t>
            </a:r>
            <a:r>
              <a:rPr lang="nb-NO" sz="2400" dirty="0" smtClean="0"/>
              <a:t>1-2 lines. Tell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key</a:t>
            </a:r>
            <a:r>
              <a:rPr lang="nb-NO" sz="2400" dirty="0" smtClean="0"/>
              <a:t> </a:t>
            </a:r>
            <a:r>
              <a:rPr lang="nb-NO" sz="2400" dirty="0" err="1" smtClean="0"/>
              <a:t>point</a:t>
            </a:r>
            <a:endParaRPr lang="nb-NO" sz="2400" dirty="0" smtClean="0"/>
          </a:p>
          <a:p>
            <a:r>
              <a:rPr lang="nb-NO" sz="2400" b="1" dirty="0" err="1" smtClean="0">
                <a:solidFill>
                  <a:srgbClr val="FF0000"/>
                </a:solidFill>
              </a:rPr>
              <a:t>Text</a:t>
            </a:r>
            <a:r>
              <a:rPr lang="nb-NO" sz="2400" b="1" dirty="0" smtClean="0">
                <a:solidFill>
                  <a:srgbClr val="FF0000"/>
                </a:solidFill>
              </a:rPr>
              <a:t>: </a:t>
            </a:r>
            <a:r>
              <a:rPr lang="nb-NO" sz="2400" dirty="0" smtClean="0"/>
              <a:t>½ </a:t>
            </a:r>
            <a:r>
              <a:rPr lang="nb-NO" sz="2400" dirty="0" err="1" smtClean="0"/>
              <a:t>page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r>
              <a:rPr lang="nb-NO" sz="2400" dirty="0" err="1" smtClean="0"/>
              <a:t>text</a:t>
            </a:r>
            <a:r>
              <a:rPr lang="nb-NO" sz="2400" dirty="0" smtClean="0"/>
              <a:t> </a:t>
            </a:r>
            <a:r>
              <a:rPr lang="nb-NO" sz="2400" dirty="0" err="1" smtClean="0"/>
              <a:t>that</a:t>
            </a:r>
            <a:r>
              <a:rPr lang="nb-NO" sz="2400" dirty="0" smtClean="0"/>
              <a:t> </a:t>
            </a:r>
            <a:r>
              <a:rPr lang="nb-NO" sz="2400" dirty="0" err="1" smtClean="0"/>
              <a:t>explaines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story in a simple </a:t>
            </a:r>
            <a:r>
              <a:rPr lang="nb-NO" sz="2400" dirty="0" err="1" smtClean="0"/>
              <a:t>way</a:t>
            </a:r>
            <a:r>
              <a:rPr lang="nb-NO" sz="2400" dirty="0" smtClean="0"/>
              <a:t>. A </a:t>
            </a:r>
            <a:r>
              <a:rPr lang="nb-NO" sz="2400" dirty="0" err="1" smtClean="0"/>
              <a:t>quote</a:t>
            </a:r>
            <a:r>
              <a:rPr lang="nb-NO" sz="2400" dirty="0" smtClean="0"/>
              <a:t> or </a:t>
            </a:r>
            <a:r>
              <a:rPr lang="nb-NO" sz="2400" dirty="0" err="1" smtClean="0"/>
              <a:t>two</a:t>
            </a:r>
            <a:r>
              <a:rPr lang="nb-NO" sz="2400" dirty="0" smtClean="0"/>
              <a:t> from </a:t>
            </a:r>
            <a:r>
              <a:rPr lang="nb-NO" sz="2400" dirty="0" err="1" smtClean="0"/>
              <a:t>central</a:t>
            </a:r>
            <a:r>
              <a:rPr lang="nb-NO" sz="2400" dirty="0" smtClean="0"/>
              <a:t> </a:t>
            </a:r>
            <a:r>
              <a:rPr lang="nb-NO" sz="2400" dirty="0" err="1" smtClean="0"/>
              <a:t>people</a:t>
            </a:r>
            <a:r>
              <a:rPr lang="nb-NO" sz="2400" dirty="0" smtClean="0"/>
              <a:t>. </a:t>
            </a:r>
          </a:p>
          <a:p>
            <a:r>
              <a:rPr lang="nb-NO" sz="2400" b="1" dirty="0" err="1" smtClean="0">
                <a:solidFill>
                  <a:srgbClr val="FF0000"/>
                </a:solidFill>
              </a:rPr>
              <a:t>Illustrations</a:t>
            </a:r>
            <a:r>
              <a:rPr lang="nb-NO" sz="2400" b="1" dirty="0" smtClean="0">
                <a:solidFill>
                  <a:srgbClr val="FF0000"/>
                </a:solidFill>
              </a:rPr>
              <a:t>: </a:t>
            </a:r>
            <a:r>
              <a:rPr lang="nb-NO" sz="2400" dirty="0" smtClean="0"/>
              <a:t>Photos, </a:t>
            </a:r>
            <a:r>
              <a:rPr lang="nb-NO" sz="2400" dirty="0" err="1" smtClean="0"/>
              <a:t>graphics</a:t>
            </a:r>
            <a:r>
              <a:rPr lang="nb-NO" sz="2400" dirty="0"/>
              <a:t> </a:t>
            </a:r>
            <a:endParaRPr lang="nb-NO" sz="2400" dirty="0" smtClean="0"/>
          </a:p>
          <a:p>
            <a:r>
              <a:rPr lang="nb-NO" sz="2400" b="1" dirty="0" err="1" smtClean="0">
                <a:solidFill>
                  <a:srgbClr val="FF0000"/>
                </a:solidFill>
              </a:rPr>
              <a:t>Contact</a:t>
            </a:r>
            <a:r>
              <a:rPr lang="nb-NO" sz="2400" b="1" dirty="0" smtClean="0">
                <a:solidFill>
                  <a:srgbClr val="FF0000"/>
                </a:solidFill>
              </a:rPr>
              <a:t> data</a:t>
            </a:r>
            <a:r>
              <a:rPr lang="nb-NO" sz="2400" dirty="0" smtClean="0"/>
              <a:t>, links to </a:t>
            </a:r>
            <a:r>
              <a:rPr lang="nb-NO" sz="2400" dirty="0" err="1" smtClean="0"/>
              <a:t>resources</a:t>
            </a:r>
            <a:r>
              <a:rPr lang="nb-NO" sz="2400" dirty="0" smtClean="0"/>
              <a:t> etc.</a:t>
            </a:r>
          </a:p>
          <a:p>
            <a:endParaRPr lang="nb-N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526868" cy="30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9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Science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shows…….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621" y="2381681"/>
            <a:ext cx="1503808" cy="223664"/>
          </a:xfrm>
        </p:spPr>
        <p:txBody>
          <a:bodyPr/>
          <a:lstStyle/>
          <a:p>
            <a:pPr marL="0" indent="0">
              <a:buNone/>
            </a:pPr>
            <a:r>
              <a:rPr lang="nb-NO" sz="1100" dirty="0" smtClean="0">
                <a:solidFill>
                  <a:srgbClr val="FF0000"/>
                </a:solidFill>
              </a:rPr>
              <a:t>Ingres</a:t>
            </a:r>
            <a:endParaRPr lang="nb-NO" sz="11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242554"/>
              </p:ext>
            </p:extLst>
          </p:nvPr>
        </p:nvGraphicFramePr>
        <p:xfrm>
          <a:off x="3435077" y="458848"/>
          <a:ext cx="3744416" cy="567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Document" r:id="rId4" imgW="8991431" imgH="13640225" progId="Word.Document.12">
                  <p:embed/>
                </p:oleObj>
              </mc:Choice>
              <mc:Fallback>
                <p:oleObj name="Document" r:id="rId4" imgW="8991431" imgH="136402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35077" y="458848"/>
                        <a:ext cx="3744416" cy="5672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>
            <a:off x="1403648" y="3140968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051720" y="4617132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ight Arrow 10"/>
          <p:cNvSpPr/>
          <p:nvPr/>
        </p:nvSpPr>
        <p:spPr bwMode="auto">
          <a:xfrm rot="20584171">
            <a:off x="1347418" y="2289709"/>
            <a:ext cx="2589598" cy="193053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20529931">
            <a:off x="1386163" y="3035627"/>
            <a:ext cx="2119352" cy="16176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20758807">
            <a:off x="1396617" y="3653791"/>
            <a:ext cx="2180769" cy="13855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21340375">
            <a:off x="1406044" y="3804982"/>
            <a:ext cx="2176728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1547664" y="5373216"/>
            <a:ext cx="1862291" cy="14401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5400000">
            <a:off x="7678056" y="4422260"/>
            <a:ext cx="484632" cy="1368151"/>
          </a:xfrm>
          <a:prstGeom prst="dow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134" y="4030910"/>
            <a:ext cx="14382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dirty="0" smtClean="0">
                <a:solidFill>
                  <a:srgbClr val="FF0000"/>
                </a:solidFill>
              </a:rPr>
              <a:t>Picture and </a:t>
            </a:r>
            <a:r>
              <a:rPr lang="nb-NO" sz="1100" dirty="0" err="1" smtClean="0">
                <a:solidFill>
                  <a:srgbClr val="FF0000"/>
                </a:solidFill>
              </a:rPr>
              <a:t>text</a:t>
            </a:r>
            <a:endParaRPr lang="nb-NO" sz="11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0869" y="5095597"/>
            <a:ext cx="10040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dirty="0" err="1" smtClean="0">
                <a:solidFill>
                  <a:srgbClr val="FF0000"/>
                </a:solidFill>
              </a:rPr>
              <a:t>Subtitles</a:t>
            </a:r>
            <a:r>
              <a:rPr lang="nb-NO" sz="1100" dirty="0" smtClean="0">
                <a:solidFill>
                  <a:srgbClr val="FF0000"/>
                </a:solidFill>
              </a:rPr>
              <a:t> </a:t>
            </a:r>
            <a:endParaRPr lang="nb-NO" sz="11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49420" y="4617132"/>
            <a:ext cx="13990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100" dirty="0" smtClean="0">
                <a:solidFill>
                  <a:srgbClr val="00B0F0"/>
                </a:solidFill>
              </a:rPr>
              <a:t>No </a:t>
            </a:r>
            <a:r>
              <a:rPr lang="nb-NO" sz="1100" dirty="0" err="1" smtClean="0">
                <a:solidFill>
                  <a:srgbClr val="00B0F0"/>
                </a:solidFill>
              </a:rPr>
              <a:t>one</a:t>
            </a:r>
            <a:r>
              <a:rPr lang="nb-NO" sz="1100" dirty="0" smtClean="0">
                <a:solidFill>
                  <a:srgbClr val="00B0F0"/>
                </a:solidFill>
              </a:rPr>
              <a:t> starts </a:t>
            </a:r>
            <a:r>
              <a:rPr lang="nb-NO" sz="1100" dirty="0" err="1" smtClean="0">
                <a:solidFill>
                  <a:srgbClr val="00B0F0"/>
                </a:solidFill>
              </a:rPr>
              <a:t>here</a:t>
            </a:r>
            <a:r>
              <a:rPr lang="nb-NO" sz="1100" dirty="0" smtClean="0">
                <a:solidFill>
                  <a:srgbClr val="00B0F0"/>
                </a:solidFill>
              </a:rPr>
              <a:t>!</a:t>
            </a:r>
            <a:endParaRPr lang="nb-NO" sz="1100" dirty="0">
              <a:solidFill>
                <a:srgbClr val="00B0F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0870" y="3090068"/>
            <a:ext cx="8343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 err="1" smtClean="0">
                <a:solidFill>
                  <a:srgbClr val="C00000"/>
                </a:solidFill>
              </a:rPr>
              <a:t>Title</a:t>
            </a:r>
            <a:endParaRPr lang="nb-NO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8349</TotalTime>
  <Words>704</Words>
  <Application>Microsoft Office PowerPoint</Application>
  <PresentationFormat>Skjermfremvisning (4:3)</PresentationFormat>
  <Paragraphs>139</Paragraphs>
  <Slides>22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4" baseType="lpstr">
      <vt:lpstr>Blank Presentation</vt:lpstr>
      <vt:lpstr>Document</vt:lpstr>
      <vt:lpstr>Det matematisk-naturvitenskapelige fakultet</vt:lpstr>
      <vt:lpstr>PowerPoint-presentasjon</vt:lpstr>
      <vt:lpstr>            </vt:lpstr>
      <vt:lpstr>PowerPoint-presentasjon</vt:lpstr>
      <vt:lpstr>    </vt:lpstr>
      <vt:lpstr>PowerPoint-presentasjon</vt:lpstr>
      <vt:lpstr>PHD – Press Release</vt:lpstr>
      <vt:lpstr>Structure pressrelease </vt:lpstr>
      <vt:lpstr>Science shows…….</vt:lpstr>
      <vt:lpstr>Structure: Act like a SHARK</vt:lpstr>
      <vt:lpstr> IR-UWB Transmitter for Ranging Application and IR-UWB MIMO Radar-Based Imaging Array</vt:lpstr>
      <vt:lpstr> Characterization of a novel mouse model lacking the lysosomal membrane protein GLMP</vt:lpstr>
      <vt:lpstr>  A fruitful affair: speciation by hybridization in Passer sparrows  House sparrow central in origin of species </vt:lpstr>
      <vt:lpstr>Find something people know</vt:lpstr>
      <vt:lpstr>Keypoint for a good story</vt:lpstr>
      <vt:lpstr>Write with passion…….  That spills over to the reader</vt:lpstr>
      <vt:lpstr>More writing-tip……..</vt:lpstr>
      <vt:lpstr> How to spread it      </vt:lpstr>
      <vt:lpstr>Why communicate </vt:lpstr>
      <vt:lpstr>   Fun and lucrative---- </vt:lpstr>
      <vt:lpstr>What can faculty do</vt:lpstr>
      <vt:lpstr>To difficult to explain? NO!!</vt:lpstr>
    </vt:vector>
  </TitlesOfParts>
  <Company>Rayon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Haugan</dc:creator>
  <cp:lastModifiedBy>Gunhild Merete Haugnes</cp:lastModifiedBy>
  <cp:revision>191</cp:revision>
  <cp:lastPrinted>2015-06-04T13:21:49Z</cp:lastPrinted>
  <dcterms:created xsi:type="dcterms:W3CDTF">2010-02-05T10:13:31Z</dcterms:created>
  <dcterms:modified xsi:type="dcterms:W3CDTF">2015-06-05T09:12:29Z</dcterms:modified>
</cp:coreProperties>
</file>