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8" r:id="rId3"/>
    <p:sldId id="267" r:id="rId4"/>
    <p:sldId id="313" r:id="rId5"/>
    <p:sldId id="310" r:id="rId6"/>
    <p:sldId id="315" r:id="rId7"/>
    <p:sldId id="309" r:id="rId8"/>
    <p:sldId id="289" r:id="rId9"/>
    <p:sldId id="272" r:id="rId10"/>
    <p:sldId id="275" r:id="rId11"/>
    <p:sldId id="311" r:id="rId12"/>
    <p:sldId id="292" r:id="rId13"/>
    <p:sldId id="258" r:id="rId14"/>
    <p:sldId id="290" r:id="rId15"/>
    <p:sldId id="295" r:id="rId16"/>
    <p:sldId id="291" r:id="rId17"/>
    <p:sldId id="312" r:id="rId18"/>
    <p:sldId id="301" r:id="rId19"/>
    <p:sldId id="307" r:id="rId20"/>
    <p:sldId id="302" r:id="rId21"/>
    <p:sldId id="296" r:id="rId22"/>
    <p:sldId id="306" r:id="rId23"/>
    <p:sldId id="297" r:id="rId24"/>
    <p:sldId id="298" r:id="rId25"/>
    <p:sldId id="303" r:id="rId26"/>
    <p:sldId id="305" r:id="rId27"/>
    <p:sldId id="300" r:id="rId28"/>
    <p:sldId id="314" r:id="rId29"/>
    <p:sldId id="273" r:id="rId30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9" autoAdjust="0"/>
    <p:restoredTop sz="94660"/>
  </p:normalViewPr>
  <p:slideViewPr>
    <p:cSldViewPr snapToGrid="0" snapToObjects="1">
      <p:cViewPr>
        <p:scale>
          <a:sx n="200" d="100"/>
          <a:sy n="200" d="100"/>
        </p:scale>
        <p:origin x="-376" y="-208"/>
      </p:cViewPr>
      <p:guideLst>
        <p:guide orient="horz" pos="391"/>
        <p:guide pos="32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B749F-7363-DC4D-8241-628A503C740C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90F76-B570-D543-BCAC-DFD6A30EA59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730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684E3-E048-E94F-8DBD-57346EC367CD}" type="datetimeFigureOut">
              <a:rPr lang="en-US" smtClean="0"/>
              <a:t>28.05.15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13F38-D360-A143-BBE1-BFB2D4829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9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DAB2E8-247E-8048-AD75-C95EDCA25FDF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C775C6-7D56-3A49-BE4D-679C202AEAE5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Two pathways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98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665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38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49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583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362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47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632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572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610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812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A1E58-EEE8-BD4F-B209-54C70E4FBEEB}" type="datetimeFigureOut">
              <a:rPr lang="nb-NO" smtClean="0"/>
              <a:pPr/>
              <a:t>28.05.15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BD80D-9E9D-FD4D-86DC-9F5C643E1DF4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0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4.wdp"/><Relationship Id="rId5" Type="http://schemas.openxmlformats.org/officeDocument/2006/relationships/image" Target="../media/image20.png"/><Relationship Id="rId6" Type="http://schemas.openxmlformats.org/officeDocument/2006/relationships/image" Target="../media/image10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mail_tes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9266"/>
            <a:ext cx="8898466" cy="67818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30499" y="1666794"/>
            <a:ext cx="6851645" cy="984414"/>
          </a:xfrm>
        </p:spPr>
        <p:txBody>
          <a:bodyPr>
            <a:no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Muskelhukommelse</a:t>
            </a:r>
            <a:r>
              <a:rPr lang="en-GB" sz="3600" dirty="0">
                <a:solidFill>
                  <a:schemeClr val="bg1"/>
                </a:solidFill>
              </a:rPr>
              <a:t/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  <a:latin typeface="Adobe Caslon Pro"/>
                <a:cs typeface="Adobe Caslon Pro"/>
              </a:rPr>
              <a:t>-</a:t>
            </a:r>
            <a:r>
              <a:rPr lang="en-GB" sz="2800" i="1" dirty="0" err="1">
                <a:solidFill>
                  <a:schemeClr val="bg1"/>
                </a:solidFill>
                <a:latin typeface="Adobe Caslon Pro"/>
                <a:cs typeface="Adobe Caslon Pro"/>
              </a:rPr>
              <a:t>c</a:t>
            </a:r>
            <a:r>
              <a:rPr lang="en-GB" sz="2800" i="1" dirty="0" err="1" smtClean="0">
                <a:solidFill>
                  <a:schemeClr val="bg1"/>
                </a:solidFill>
                <a:latin typeface="Adobe Caslon Pro"/>
                <a:cs typeface="Adobe Caslon Pro"/>
              </a:rPr>
              <a:t>ellebiologisk</a:t>
            </a:r>
            <a:r>
              <a:rPr lang="en-GB" sz="2800" i="1" dirty="0" smtClean="0">
                <a:solidFill>
                  <a:schemeClr val="bg1"/>
                </a:solidFill>
                <a:latin typeface="Adobe Caslon Pro"/>
                <a:cs typeface="Adobe Caslon Pro"/>
              </a:rPr>
              <a:t> </a:t>
            </a:r>
            <a:r>
              <a:rPr lang="en-GB" sz="2800" i="1" dirty="0" err="1" smtClean="0">
                <a:solidFill>
                  <a:schemeClr val="bg1"/>
                </a:solidFill>
                <a:latin typeface="Adobe Caslon Pro"/>
                <a:cs typeface="Adobe Caslon Pro"/>
              </a:rPr>
              <a:t>kjerneforskning</a:t>
            </a:r>
            <a:endParaRPr lang="en-GB" sz="2800" i="1" dirty="0">
              <a:solidFill>
                <a:schemeClr val="bg1"/>
              </a:solidFill>
              <a:latin typeface="Adobe Caslon Pro"/>
              <a:cs typeface="Adobe Caslon Pro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6201" y="4534212"/>
            <a:ext cx="6743700" cy="771529"/>
          </a:xfrm>
        </p:spPr>
        <p:txBody>
          <a:bodyPr>
            <a:noAutofit/>
          </a:bodyPr>
          <a:lstStyle/>
          <a:p>
            <a:r>
              <a:rPr lang="en-GB" sz="4400" dirty="0" smtClean="0"/>
              <a:t>Jo C. Bruusgaard, </a:t>
            </a:r>
            <a:r>
              <a:rPr lang="en-GB" sz="4400" dirty="0" err="1" smtClean="0"/>
              <a:t>ph.d.</a:t>
            </a:r>
            <a:endParaRPr lang="en-GB" sz="4400" dirty="0" smtClean="0"/>
          </a:p>
          <a:p>
            <a:endParaRPr lang="en-GB" sz="4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732" y="5937678"/>
            <a:ext cx="3699933" cy="60451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00" y="5938631"/>
            <a:ext cx="2032000" cy="60356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0" y="0"/>
            <a:ext cx="76201" cy="694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85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lum contrast="13000"/>
          </a:blip>
          <a:stretch>
            <a:fillRect/>
          </a:stretch>
        </p:blipFill>
        <p:spPr>
          <a:xfrm>
            <a:off x="4147301" y="-5015"/>
            <a:ext cx="5149114" cy="689768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 smtClean="0">
                <a:solidFill>
                  <a:srgbClr val="FFFFFF"/>
                </a:solidFill>
              </a:rPr>
              <a:t>Intracellulære injeksjoner</a:t>
            </a:r>
            <a:endParaRPr lang="nb-NO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5298" y="1417638"/>
            <a:ext cx="3431883" cy="4082757"/>
            <a:chOff x="1003296" y="1761067"/>
            <a:chExt cx="3431883" cy="408275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296" y="1761067"/>
              <a:ext cx="3431883" cy="40827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60998" y="2084232"/>
              <a:ext cx="1251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Blå</a:t>
              </a:r>
              <a:r>
                <a:rPr lang="en-US" dirty="0" smtClean="0">
                  <a:solidFill>
                    <a:schemeClr val="bg1"/>
                  </a:solidFill>
                </a:rPr>
                <a:t> dextran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7004" y="2840501"/>
              <a:ext cx="25404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Grønne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oligonukleotider</a:t>
              </a:r>
              <a:r>
                <a:rPr lang="en-US" dirty="0" smtClean="0">
                  <a:solidFill>
                    <a:schemeClr val="bg1"/>
                  </a:solidFill>
                </a:rPr>
                <a:t>,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(17-mer)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81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8262"/>
            <a:ext cx="9144000" cy="884287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Muskelceller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levende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dyr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987412" y="3251005"/>
            <a:ext cx="5698067" cy="126192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4411136" y="3378006"/>
            <a:ext cx="5698066" cy="126192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4271435" y="3378007"/>
            <a:ext cx="5698066" cy="1261923"/>
          </a:xfrm>
          <a:prstGeom prst="rect">
            <a:avLst/>
          </a:prstGeom>
        </p:spPr>
      </p:pic>
      <p:pic>
        <p:nvPicPr>
          <p:cNvPr id="9" name="Bild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500" y="1549400"/>
            <a:ext cx="7112000" cy="51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3324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Hypertrofi vs. atrofi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600" y="3775075"/>
            <a:ext cx="2755900" cy="102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5192713"/>
            <a:ext cx="27432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587" y="2655888"/>
            <a:ext cx="2755900" cy="1028700"/>
          </a:xfrm>
          <a:prstGeom prst="rect">
            <a:avLst/>
          </a:prstGeom>
        </p:spPr>
      </p:pic>
      <p:sp>
        <p:nvSpPr>
          <p:cNvPr id="20" name="Freeform 8"/>
          <p:cNvSpPr>
            <a:spLocks/>
          </p:cNvSpPr>
          <p:nvPr/>
        </p:nvSpPr>
        <p:spPr bwMode="auto">
          <a:xfrm>
            <a:off x="2652712" y="3095625"/>
            <a:ext cx="661988" cy="993775"/>
          </a:xfrm>
          <a:custGeom>
            <a:avLst/>
            <a:gdLst>
              <a:gd name="T0" fmla="*/ 0 w 576"/>
              <a:gd name="T1" fmla="*/ 2147483647 h 480"/>
              <a:gd name="T2" fmla="*/ 2147483647 w 576"/>
              <a:gd name="T3" fmla="*/ 2147483647 h 480"/>
              <a:gd name="T4" fmla="*/ 2147483647 w 576"/>
              <a:gd name="T5" fmla="*/ 0 h 480"/>
              <a:gd name="T6" fmla="*/ 0 60000 65536"/>
              <a:gd name="T7" fmla="*/ 0 60000 65536"/>
              <a:gd name="T8" fmla="*/ 0 60000 65536"/>
              <a:gd name="T9" fmla="*/ 0 w 576"/>
              <a:gd name="T10" fmla="*/ 0 h 480"/>
              <a:gd name="T11" fmla="*/ 576 w 576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480">
                <a:moveTo>
                  <a:pt x="0" y="480"/>
                </a:moveTo>
                <a:cubicBezTo>
                  <a:pt x="0" y="328"/>
                  <a:pt x="0" y="176"/>
                  <a:pt x="96" y="96"/>
                </a:cubicBezTo>
                <a:cubicBezTo>
                  <a:pt x="192" y="16"/>
                  <a:pt x="384" y="8"/>
                  <a:pt x="57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104900" y="3070225"/>
            <a:ext cx="1285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Hypertrofi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104900" y="4886464"/>
            <a:ext cx="15824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Satellittcelle</a:t>
            </a:r>
            <a:r>
              <a:rPr lang="en-US" sz="2000" b="1" dirty="0" smtClean="0">
                <a:solidFill>
                  <a:srgbClr val="FFFFFF"/>
                </a:solidFill>
              </a:rPr>
              <a:t>-</a:t>
            </a:r>
          </a:p>
          <a:p>
            <a:r>
              <a:rPr lang="en-US" sz="2000" b="1" dirty="0" err="1" smtClean="0">
                <a:solidFill>
                  <a:srgbClr val="FFFFFF"/>
                </a:solidFill>
              </a:rPr>
              <a:t>fusjon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3895725"/>
            <a:ext cx="2641600" cy="647700"/>
          </a:xfrm>
          <a:prstGeom prst="rect">
            <a:avLst/>
          </a:prstGeom>
        </p:spPr>
      </p:pic>
      <p:sp>
        <p:nvSpPr>
          <p:cNvPr id="24" name="Freeform 8"/>
          <p:cNvSpPr>
            <a:spLocks/>
          </p:cNvSpPr>
          <p:nvPr/>
        </p:nvSpPr>
        <p:spPr bwMode="auto">
          <a:xfrm>
            <a:off x="2705100" y="4740275"/>
            <a:ext cx="546100" cy="854075"/>
          </a:xfrm>
          <a:custGeom>
            <a:avLst/>
            <a:gdLst>
              <a:gd name="T0" fmla="*/ 2147483647 w 624"/>
              <a:gd name="T1" fmla="*/ 2147483647 h 400"/>
              <a:gd name="T2" fmla="*/ 2147483647 w 624"/>
              <a:gd name="T3" fmla="*/ 2147483647 h 400"/>
              <a:gd name="T4" fmla="*/ 0 w 624"/>
              <a:gd name="T5" fmla="*/ 0 h 400"/>
              <a:gd name="T6" fmla="*/ 0 60000 65536"/>
              <a:gd name="T7" fmla="*/ 0 60000 65536"/>
              <a:gd name="T8" fmla="*/ 0 60000 65536"/>
              <a:gd name="T9" fmla="*/ 0 w 624"/>
              <a:gd name="T10" fmla="*/ 0 h 400"/>
              <a:gd name="T11" fmla="*/ 624 w 624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00">
                <a:moveTo>
                  <a:pt x="624" y="384"/>
                </a:moveTo>
                <a:cubicBezTo>
                  <a:pt x="436" y="392"/>
                  <a:pt x="248" y="400"/>
                  <a:pt x="144" y="336"/>
                </a:cubicBezTo>
                <a:cubicBezTo>
                  <a:pt x="40" y="272"/>
                  <a:pt x="20" y="136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6005513" y="3122613"/>
            <a:ext cx="738187" cy="587375"/>
          </a:xfrm>
          <a:custGeom>
            <a:avLst/>
            <a:gdLst>
              <a:gd name="T0" fmla="*/ 0 w 576"/>
              <a:gd name="T1" fmla="*/ 0 h 384"/>
              <a:gd name="T2" fmla="*/ 2147483647 w 576"/>
              <a:gd name="T3" fmla="*/ 2147483647 h 384"/>
              <a:gd name="T4" fmla="*/ 2147483647 w 576"/>
              <a:gd name="T5" fmla="*/ 2147483647 h 384"/>
              <a:gd name="T6" fmla="*/ 0 60000 65536"/>
              <a:gd name="T7" fmla="*/ 0 60000 65536"/>
              <a:gd name="T8" fmla="*/ 0 60000 65536"/>
              <a:gd name="T9" fmla="*/ 0 w 576"/>
              <a:gd name="T10" fmla="*/ 0 h 384"/>
              <a:gd name="T11" fmla="*/ 576 w 57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384">
                <a:moveTo>
                  <a:pt x="0" y="0"/>
                </a:moveTo>
                <a:cubicBezTo>
                  <a:pt x="168" y="40"/>
                  <a:pt x="336" y="80"/>
                  <a:pt x="432" y="144"/>
                </a:cubicBezTo>
                <a:cubicBezTo>
                  <a:pt x="528" y="208"/>
                  <a:pt x="552" y="296"/>
                  <a:pt x="576" y="38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>
            <a:off x="5905500" y="4765676"/>
            <a:ext cx="1052513" cy="750887"/>
          </a:xfrm>
          <a:custGeom>
            <a:avLst/>
            <a:gdLst>
              <a:gd name="T0" fmla="*/ 2147483647 w 608"/>
              <a:gd name="T1" fmla="*/ 0 h 352"/>
              <a:gd name="T2" fmla="*/ 2147483647 w 608"/>
              <a:gd name="T3" fmla="*/ 2147483647 h 352"/>
              <a:gd name="T4" fmla="*/ 2147483647 w 608"/>
              <a:gd name="T5" fmla="*/ 2147483647 h 352"/>
              <a:gd name="T6" fmla="*/ 2147483647 w 608"/>
              <a:gd name="T7" fmla="*/ 2147483647 h 352"/>
              <a:gd name="T8" fmla="*/ 0 60000 65536"/>
              <a:gd name="T9" fmla="*/ 0 60000 65536"/>
              <a:gd name="T10" fmla="*/ 0 60000 65536"/>
              <a:gd name="T11" fmla="*/ 0 60000 65536"/>
              <a:gd name="T12" fmla="*/ 0 w 608"/>
              <a:gd name="T13" fmla="*/ 0 h 352"/>
              <a:gd name="T14" fmla="*/ 608 w 608"/>
              <a:gd name="T15" fmla="*/ 352 h 3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8" h="352">
                <a:moveTo>
                  <a:pt x="608" y="0"/>
                </a:moveTo>
                <a:cubicBezTo>
                  <a:pt x="604" y="92"/>
                  <a:pt x="600" y="184"/>
                  <a:pt x="512" y="240"/>
                </a:cubicBezTo>
                <a:cubicBezTo>
                  <a:pt x="424" y="296"/>
                  <a:pt x="160" y="320"/>
                  <a:pt x="80" y="336"/>
                </a:cubicBezTo>
                <a:cubicBezTo>
                  <a:pt x="0" y="352"/>
                  <a:pt x="16" y="344"/>
                  <a:pt x="32" y="33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781295" y="2870170"/>
            <a:ext cx="12242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FFFFFF"/>
                </a:solidFill>
              </a:rPr>
              <a:t>Apoptose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743700" y="5208587"/>
            <a:ext cx="813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Atrofi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7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2824" y="439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Er muskelsvinn assosiert med tap av kjerner?</a:t>
            </a:r>
            <a:endParaRPr lang="nb-NO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34999" y="3831425"/>
            <a:ext cx="4730041" cy="2869329"/>
            <a:chOff x="634999" y="3831425"/>
            <a:chExt cx="4730041" cy="28693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999" y="3831425"/>
              <a:ext cx="4718353" cy="264227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93316" y="6331422"/>
              <a:ext cx="1071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500 </a:t>
              </a:r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FFFF"/>
                  </a:solidFill>
                </a:rPr>
                <a:t>m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82133" y="1602385"/>
            <a:ext cx="3889374" cy="2229040"/>
            <a:chOff x="982133" y="1602385"/>
            <a:chExt cx="3889374" cy="2229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6752" y="1602385"/>
              <a:ext cx="2464755" cy="22290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82133" y="2099733"/>
              <a:ext cx="1340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Denervering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67" y="1084861"/>
            <a:ext cx="3072179" cy="57725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62254"/>
            <a:ext cx="2785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FFFF"/>
                </a:solidFill>
              </a:rPr>
              <a:t>Bruusgaard &amp; </a:t>
            </a:r>
            <a:r>
              <a:rPr lang="en-US" sz="1200" i="1" dirty="0" err="1" smtClean="0">
                <a:solidFill>
                  <a:srgbClr val="FFFFFF"/>
                </a:solidFill>
              </a:rPr>
              <a:t>Gundersen</a:t>
            </a:r>
            <a:r>
              <a:rPr lang="en-US" sz="1200" i="1" dirty="0" smtClean="0">
                <a:solidFill>
                  <a:srgbClr val="FFFFFF"/>
                </a:solidFill>
              </a:rPr>
              <a:t>, J </a:t>
            </a:r>
            <a:r>
              <a:rPr lang="en-US" sz="1200" i="1" dirty="0" err="1" smtClean="0">
                <a:solidFill>
                  <a:srgbClr val="FFFFFF"/>
                </a:solidFill>
              </a:rPr>
              <a:t>Clin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 err="1" smtClean="0">
                <a:solidFill>
                  <a:srgbClr val="FFFFFF"/>
                </a:solidFill>
              </a:rPr>
              <a:t>Inv</a:t>
            </a:r>
            <a:r>
              <a:rPr lang="en-US" sz="1200" i="1" dirty="0" smtClean="0">
                <a:solidFill>
                  <a:srgbClr val="FFFFFF"/>
                </a:solidFill>
              </a:rPr>
              <a:t>, 2008</a:t>
            </a:r>
            <a:endParaRPr lang="en-US" sz="12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6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3" y="5129213"/>
            <a:ext cx="2743200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592388"/>
            <a:ext cx="2755900" cy="102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413" y="3822760"/>
            <a:ext cx="2819400" cy="1054100"/>
          </a:xfrm>
          <a:prstGeom prst="rect">
            <a:avLst/>
          </a:prstGeom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err="1" smtClean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Hypertrofi</a:t>
            </a:r>
            <a:endParaRPr lang="en-US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7415" name="Freeform 7"/>
          <p:cNvSpPr>
            <a:spLocks/>
          </p:cNvSpPr>
          <p:nvPr/>
        </p:nvSpPr>
        <p:spPr bwMode="auto">
          <a:xfrm>
            <a:off x="2754313" y="4556125"/>
            <a:ext cx="546100" cy="854075"/>
          </a:xfrm>
          <a:custGeom>
            <a:avLst/>
            <a:gdLst>
              <a:gd name="T0" fmla="*/ 2147483647 w 624"/>
              <a:gd name="T1" fmla="*/ 2147483647 h 400"/>
              <a:gd name="T2" fmla="*/ 2147483647 w 624"/>
              <a:gd name="T3" fmla="*/ 2147483647 h 400"/>
              <a:gd name="T4" fmla="*/ 0 w 624"/>
              <a:gd name="T5" fmla="*/ 0 h 400"/>
              <a:gd name="T6" fmla="*/ 0 60000 65536"/>
              <a:gd name="T7" fmla="*/ 0 60000 65536"/>
              <a:gd name="T8" fmla="*/ 0 60000 65536"/>
              <a:gd name="T9" fmla="*/ 0 w 624"/>
              <a:gd name="T10" fmla="*/ 0 h 400"/>
              <a:gd name="T11" fmla="*/ 624 w 624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00">
                <a:moveTo>
                  <a:pt x="624" y="384"/>
                </a:moveTo>
                <a:cubicBezTo>
                  <a:pt x="436" y="392"/>
                  <a:pt x="248" y="400"/>
                  <a:pt x="144" y="336"/>
                </a:cubicBezTo>
                <a:cubicBezTo>
                  <a:pt x="40" y="272"/>
                  <a:pt x="20" y="136"/>
                  <a:pt x="0" y="0"/>
                </a:cubicBezTo>
              </a:path>
            </a:pathLst>
          </a:cu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>
            <a:off x="2714625" y="3032125"/>
            <a:ext cx="661988" cy="993775"/>
          </a:xfrm>
          <a:custGeom>
            <a:avLst/>
            <a:gdLst>
              <a:gd name="T0" fmla="*/ 0 w 576"/>
              <a:gd name="T1" fmla="*/ 2147483647 h 480"/>
              <a:gd name="T2" fmla="*/ 2147483647 w 576"/>
              <a:gd name="T3" fmla="*/ 2147483647 h 480"/>
              <a:gd name="T4" fmla="*/ 2147483647 w 576"/>
              <a:gd name="T5" fmla="*/ 0 h 480"/>
              <a:gd name="T6" fmla="*/ 0 60000 65536"/>
              <a:gd name="T7" fmla="*/ 0 60000 65536"/>
              <a:gd name="T8" fmla="*/ 0 60000 65536"/>
              <a:gd name="T9" fmla="*/ 0 w 576"/>
              <a:gd name="T10" fmla="*/ 0 h 480"/>
              <a:gd name="T11" fmla="*/ 576 w 576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480">
                <a:moveTo>
                  <a:pt x="0" y="480"/>
                </a:moveTo>
                <a:cubicBezTo>
                  <a:pt x="0" y="328"/>
                  <a:pt x="0" y="176"/>
                  <a:pt x="96" y="96"/>
                </a:cubicBezTo>
                <a:cubicBezTo>
                  <a:pt x="192" y="16"/>
                  <a:pt x="384" y="8"/>
                  <a:pt x="576" y="0"/>
                </a:cubicBezTo>
              </a:path>
            </a:pathLst>
          </a:custGeom>
          <a:solidFill>
            <a:schemeClr val="tx1"/>
          </a:solidFill>
          <a:ln w="9525">
            <a:solidFill>
              <a:srgbClr val="FF0000"/>
            </a:solidFill>
            <a:round/>
            <a:headEnd/>
            <a:tailEnd type="triangle" w="med" len="med"/>
          </a:ln>
          <a:ex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166813" y="3006725"/>
            <a:ext cx="1285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Hypertrofi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7420" name="Freeform 12"/>
          <p:cNvSpPr>
            <a:spLocks/>
          </p:cNvSpPr>
          <p:nvPr/>
        </p:nvSpPr>
        <p:spPr bwMode="auto">
          <a:xfrm flipH="1">
            <a:off x="5815013" y="2955925"/>
            <a:ext cx="661987" cy="914400"/>
          </a:xfrm>
          <a:custGeom>
            <a:avLst/>
            <a:gdLst>
              <a:gd name="T0" fmla="*/ 0 w 576"/>
              <a:gd name="T1" fmla="*/ 2147483647 h 480"/>
              <a:gd name="T2" fmla="*/ 2147483647 w 576"/>
              <a:gd name="T3" fmla="*/ 2147483647 h 480"/>
              <a:gd name="T4" fmla="*/ 2147483647 w 576"/>
              <a:gd name="T5" fmla="*/ 0 h 480"/>
              <a:gd name="T6" fmla="*/ 0 60000 65536"/>
              <a:gd name="T7" fmla="*/ 0 60000 65536"/>
              <a:gd name="T8" fmla="*/ 0 60000 65536"/>
              <a:gd name="T9" fmla="*/ 0 w 576"/>
              <a:gd name="T10" fmla="*/ 0 h 480"/>
              <a:gd name="T11" fmla="*/ 576 w 576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480">
                <a:moveTo>
                  <a:pt x="0" y="480"/>
                </a:moveTo>
                <a:cubicBezTo>
                  <a:pt x="0" y="328"/>
                  <a:pt x="0" y="176"/>
                  <a:pt x="96" y="96"/>
                </a:cubicBezTo>
                <a:cubicBezTo>
                  <a:pt x="192" y="16"/>
                  <a:pt x="384" y="8"/>
                  <a:pt x="576" y="0"/>
                </a:cubicBezTo>
              </a:path>
            </a:pathLst>
          </a:custGeom>
          <a:noFill/>
          <a:ln w="825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 flipH="1">
            <a:off x="5891213" y="4708525"/>
            <a:ext cx="533400" cy="701675"/>
          </a:xfrm>
          <a:custGeom>
            <a:avLst/>
            <a:gdLst>
              <a:gd name="T0" fmla="*/ 2147483647 w 624"/>
              <a:gd name="T1" fmla="*/ 2147483647 h 400"/>
              <a:gd name="T2" fmla="*/ 2147483647 w 624"/>
              <a:gd name="T3" fmla="*/ 2147483647 h 400"/>
              <a:gd name="T4" fmla="*/ 0 w 624"/>
              <a:gd name="T5" fmla="*/ 0 h 400"/>
              <a:gd name="T6" fmla="*/ 0 60000 65536"/>
              <a:gd name="T7" fmla="*/ 0 60000 65536"/>
              <a:gd name="T8" fmla="*/ 0 60000 65536"/>
              <a:gd name="T9" fmla="*/ 0 w 624"/>
              <a:gd name="T10" fmla="*/ 0 h 400"/>
              <a:gd name="T11" fmla="*/ 624 w 624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400">
                <a:moveTo>
                  <a:pt x="624" y="384"/>
                </a:moveTo>
                <a:cubicBezTo>
                  <a:pt x="436" y="392"/>
                  <a:pt x="248" y="400"/>
                  <a:pt x="144" y="336"/>
                </a:cubicBezTo>
                <a:cubicBezTo>
                  <a:pt x="40" y="272"/>
                  <a:pt x="20" y="136"/>
                  <a:pt x="0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113" y="3832225"/>
            <a:ext cx="2641600" cy="647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956" y="1290135"/>
            <a:ext cx="7597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</a:rPr>
              <a:t>Hva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kommer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først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– </a:t>
            </a:r>
            <a:r>
              <a:rPr lang="en-US" sz="2800" dirty="0" err="1" smtClean="0">
                <a:solidFill>
                  <a:srgbClr val="FFFFFF"/>
                </a:solidFill>
              </a:rPr>
              <a:t>kjernene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eller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muskelveksten</a:t>
            </a:r>
            <a:r>
              <a:rPr lang="en-US" sz="2800" dirty="0" smtClean="0">
                <a:solidFill>
                  <a:srgbClr val="FFFFFF"/>
                </a:solidFill>
              </a:rPr>
              <a:t>?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424613" y="5129213"/>
            <a:ext cx="1285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Hypertrofi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104900" y="4886464"/>
            <a:ext cx="15824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Satellittcelle</a:t>
            </a:r>
            <a:r>
              <a:rPr lang="en-US" sz="2000" b="1" dirty="0" smtClean="0">
                <a:solidFill>
                  <a:srgbClr val="FFFFFF"/>
                </a:solidFill>
              </a:rPr>
              <a:t>-</a:t>
            </a:r>
          </a:p>
          <a:p>
            <a:r>
              <a:rPr lang="en-US" sz="2000" b="1" dirty="0" err="1" smtClean="0">
                <a:solidFill>
                  <a:srgbClr val="FFFFFF"/>
                </a:solidFill>
              </a:rPr>
              <a:t>fusjon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535484" y="2692599"/>
            <a:ext cx="15824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FF"/>
                </a:solidFill>
              </a:rPr>
              <a:t>Satellittcelle</a:t>
            </a:r>
            <a:r>
              <a:rPr lang="en-US" sz="2000" b="1" dirty="0" smtClean="0">
                <a:solidFill>
                  <a:srgbClr val="FFFFFF"/>
                </a:solidFill>
              </a:rPr>
              <a:t>-</a:t>
            </a:r>
          </a:p>
          <a:p>
            <a:r>
              <a:rPr lang="en-US" sz="2000" b="1" dirty="0" err="1" smtClean="0">
                <a:solidFill>
                  <a:srgbClr val="FFFFFF"/>
                </a:solidFill>
              </a:rPr>
              <a:t>fusjon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5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  <p:bldP spid="17416" grpId="0" animBg="1"/>
      <p:bldP spid="17417" grpId="0"/>
      <p:bldP spid="17420" grpId="0" animBg="1"/>
      <p:bldP spid="17422" grpId="0" animBg="1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Treningsmodellen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3175000" y="1511300"/>
            <a:ext cx="2441905" cy="1848482"/>
            <a:chOff x="192" y="1344"/>
            <a:chExt cx="1728" cy="1094"/>
          </a:xfrm>
        </p:grpSpPr>
        <p:pic>
          <p:nvPicPr>
            <p:cNvPr id="17" name="Picture 7" descr="abl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1680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192" y="2298"/>
              <a:ext cx="117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Surgical removal of synergists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2"/>
          <p:cNvSpPr txBox="1"/>
          <p:nvPr/>
        </p:nvSpPr>
        <p:spPr>
          <a:xfrm>
            <a:off x="3140405" y="6059269"/>
            <a:ext cx="303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20-30% </a:t>
            </a:r>
            <a:r>
              <a:rPr lang="en-US" dirty="0" err="1" smtClean="0">
                <a:solidFill>
                  <a:schemeClr val="bg1"/>
                </a:solidFill>
              </a:rPr>
              <a:t>hypertrofi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etter</a:t>
            </a:r>
            <a:r>
              <a:rPr lang="en-US" dirty="0" smtClean="0">
                <a:solidFill>
                  <a:schemeClr val="bg1"/>
                </a:solidFill>
              </a:rPr>
              <a:t> 2 </a:t>
            </a:r>
            <a:r>
              <a:rPr lang="en-US" dirty="0" err="1" smtClean="0">
                <a:solidFill>
                  <a:schemeClr val="bg1"/>
                </a:solidFill>
              </a:rPr>
              <a:t>uker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2720825" y="3061732"/>
            <a:ext cx="3897709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Kirurgisk fjerning av synergistisk muskel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7" y="3723164"/>
            <a:ext cx="3467493" cy="233610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87" y="3723164"/>
            <a:ext cx="3467493" cy="2336105"/>
          </a:xfrm>
          <a:prstGeom prst="rect">
            <a:avLst/>
          </a:prstGeom>
        </p:spPr>
      </p:pic>
      <p:sp>
        <p:nvSpPr>
          <p:cNvPr id="23" name="Pil høyre 22"/>
          <p:cNvSpPr/>
          <p:nvPr/>
        </p:nvSpPr>
        <p:spPr>
          <a:xfrm>
            <a:off x="4394200" y="4800600"/>
            <a:ext cx="438413" cy="457200"/>
          </a:xfrm>
          <a:prstGeom prst="rightArrow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7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Trening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gir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større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muskler</a:t>
            </a:r>
            <a:r>
              <a:rPr lang="en-US" dirty="0" smtClean="0">
                <a:solidFill>
                  <a:srgbClr val="FFFFFF"/>
                </a:solidFill>
              </a:rPr>
              <a:t>- men </a:t>
            </a:r>
            <a:r>
              <a:rPr lang="en-US" dirty="0" err="1" smtClean="0">
                <a:solidFill>
                  <a:srgbClr val="FFFFFF"/>
                </a:solidFill>
              </a:rPr>
              <a:t>først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kommer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kjernene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4" descr="Fig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27" y="2437871"/>
            <a:ext cx="3833424" cy="30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3440" y="281040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 </a:t>
            </a:r>
            <a:r>
              <a:rPr lang="en-US" dirty="0" err="1" smtClean="0">
                <a:solidFill>
                  <a:srgbClr val="FFFFFF"/>
                </a:solidFill>
              </a:rPr>
              <a:t>dager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675" y="371633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dager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759" y="4774673"/>
            <a:ext cx="100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14 </a:t>
            </a:r>
            <a:r>
              <a:rPr lang="en-US" dirty="0" err="1" smtClean="0">
                <a:solidFill>
                  <a:srgbClr val="FFFFFF"/>
                </a:solidFill>
              </a:rPr>
              <a:t>dager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5481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1334" y="6336269"/>
            <a:ext cx="304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Bruusgaard et al., PNAS, 2010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2494598"/>
            <a:ext cx="3797808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6" name="Tittel 1"/>
          <p:cNvSpPr txBox="1">
            <a:spLocks/>
          </p:cNvSpPr>
          <p:nvPr/>
        </p:nvSpPr>
        <p:spPr>
          <a:xfrm>
            <a:off x="19472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srgbClr val="FFFFFF"/>
                </a:solidFill>
              </a:rPr>
              <a:t>Antallet kjerner reflekterer hvor stor en fiber er (eller har vært)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24" y="3189509"/>
            <a:ext cx="7569200" cy="3299159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5518589" y="6488668"/>
            <a:ext cx="362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>
                <a:solidFill>
                  <a:schemeClr val="bg1"/>
                </a:solidFill>
              </a:rPr>
              <a:t>Bruusgaard et al. 2012 J </a:t>
            </a:r>
            <a:r>
              <a:rPr lang="nb-NO" i="1" dirty="0" err="1" smtClean="0">
                <a:solidFill>
                  <a:schemeClr val="bg1"/>
                </a:solidFill>
              </a:rPr>
              <a:t>App</a:t>
            </a:r>
            <a:r>
              <a:rPr lang="nb-NO" i="1" dirty="0" smtClean="0">
                <a:solidFill>
                  <a:schemeClr val="bg1"/>
                </a:solidFill>
              </a:rPr>
              <a:t> </a:t>
            </a:r>
            <a:r>
              <a:rPr lang="nb-NO" i="1" dirty="0" err="1" smtClean="0">
                <a:solidFill>
                  <a:schemeClr val="bg1"/>
                </a:solidFill>
              </a:rPr>
              <a:t>Physiol</a:t>
            </a:r>
            <a:endParaRPr lang="nb-NO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328" y="1417638"/>
            <a:ext cx="2212171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4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Muskelhukommelse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36340"/>
            <a:ext cx="3272935" cy="2192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53733"/>
            <a:ext cx="2590800" cy="3886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9933" y="1607235"/>
            <a:ext cx="764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Har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lenge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vært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synonymt</a:t>
            </a:r>
            <a:r>
              <a:rPr lang="en-US" sz="3200" dirty="0" smtClean="0">
                <a:solidFill>
                  <a:srgbClr val="FFFFFF"/>
                </a:solidFill>
              </a:rPr>
              <a:t> med </a:t>
            </a:r>
            <a:r>
              <a:rPr lang="en-US" sz="3200" dirty="0" err="1" smtClean="0">
                <a:solidFill>
                  <a:srgbClr val="FFFFFF"/>
                </a:solidFill>
              </a:rPr>
              <a:t>motorisk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læring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0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5156200"/>
            <a:ext cx="2743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87" y="2114550"/>
            <a:ext cx="2755900" cy="102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3463925"/>
            <a:ext cx="26416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168900"/>
            <a:ext cx="2235200" cy="52070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2146300" y="4175125"/>
            <a:ext cx="0" cy="928688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2273300" y="2681287"/>
            <a:ext cx="2451100" cy="782637"/>
          </a:xfrm>
          <a:custGeom>
            <a:avLst/>
            <a:gdLst>
              <a:gd name="T0" fmla="*/ 0 w 1296"/>
              <a:gd name="T1" fmla="*/ 2147483647 h 384"/>
              <a:gd name="T2" fmla="*/ 2147483647 w 1296"/>
              <a:gd name="T3" fmla="*/ 2147483647 h 384"/>
              <a:gd name="T4" fmla="*/ 2147483647 w 1296"/>
              <a:gd name="T5" fmla="*/ 0 h 384"/>
              <a:gd name="T6" fmla="*/ 0 60000 65536"/>
              <a:gd name="T7" fmla="*/ 0 60000 65536"/>
              <a:gd name="T8" fmla="*/ 0 60000 65536"/>
              <a:gd name="T9" fmla="*/ 0 w 1296"/>
              <a:gd name="T10" fmla="*/ 0 h 384"/>
              <a:gd name="T11" fmla="*/ 1296 w 129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384">
                <a:moveTo>
                  <a:pt x="0" y="384"/>
                </a:moveTo>
                <a:cubicBezTo>
                  <a:pt x="204" y="272"/>
                  <a:pt x="408" y="160"/>
                  <a:pt x="624" y="96"/>
                </a:cubicBezTo>
                <a:cubicBezTo>
                  <a:pt x="840" y="32"/>
                  <a:pt x="1184" y="16"/>
                  <a:pt x="12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7569572" y="3138488"/>
            <a:ext cx="457200" cy="1905000"/>
          </a:xfrm>
          <a:custGeom>
            <a:avLst/>
            <a:gdLst>
              <a:gd name="T0" fmla="*/ 0 w 288"/>
              <a:gd name="T1" fmla="*/ 0 h 1200"/>
              <a:gd name="T2" fmla="*/ 2147483647 w 288"/>
              <a:gd name="T3" fmla="*/ 2147483647 h 1200"/>
              <a:gd name="T4" fmla="*/ 0 w 288"/>
              <a:gd name="T5" fmla="*/ 2147483647 h 1200"/>
              <a:gd name="T6" fmla="*/ 0 60000 65536"/>
              <a:gd name="T7" fmla="*/ 0 60000 65536"/>
              <a:gd name="T8" fmla="*/ 0 60000 65536"/>
              <a:gd name="T9" fmla="*/ 0 w 288"/>
              <a:gd name="T10" fmla="*/ 0 h 1200"/>
              <a:gd name="T11" fmla="*/ 288 w 288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200">
                <a:moveTo>
                  <a:pt x="0" y="0"/>
                </a:moveTo>
                <a:cubicBezTo>
                  <a:pt x="144" y="236"/>
                  <a:pt x="288" y="472"/>
                  <a:pt x="288" y="672"/>
                </a:cubicBezTo>
                <a:cubicBezTo>
                  <a:pt x="288" y="872"/>
                  <a:pt x="144" y="1036"/>
                  <a:pt x="0" y="120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4"/>
          <p:cNvSpPr>
            <a:spLocks/>
          </p:cNvSpPr>
          <p:nvPr/>
        </p:nvSpPr>
        <p:spPr bwMode="auto">
          <a:xfrm>
            <a:off x="4267200" y="3124200"/>
            <a:ext cx="457200" cy="1828800"/>
          </a:xfrm>
          <a:custGeom>
            <a:avLst/>
            <a:gdLst>
              <a:gd name="T0" fmla="*/ 2147483647 w 288"/>
              <a:gd name="T1" fmla="*/ 2147483647 h 1152"/>
              <a:gd name="T2" fmla="*/ 0 w 288"/>
              <a:gd name="T3" fmla="*/ 2147483647 h 1152"/>
              <a:gd name="T4" fmla="*/ 2147483647 w 288"/>
              <a:gd name="T5" fmla="*/ 0 h 1152"/>
              <a:gd name="T6" fmla="*/ 0 60000 65536"/>
              <a:gd name="T7" fmla="*/ 0 60000 65536"/>
              <a:gd name="T8" fmla="*/ 0 60000 65536"/>
              <a:gd name="T9" fmla="*/ 0 w 288"/>
              <a:gd name="T10" fmla="*/ 0 h 1152"/>
              <a:gd name="T11" fmla="*/ 288 w 288"/>
              <a:gd name="T12" fmla="*/ 1152 h 1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152">
                <a:moveTo>
                  <a:pt x="288" y="1152"/>
                </a:moveTo>
                <a:cubicBezTo>
                  <a:pt x="144" y="936"/>
                  <a:pt x="0" y="720"/>
                  <a:pt x="0" y="528"/>
                </a:cubicBezTo>
                <a:cubicBezTo>
                  <a:pt x="0" y="336"/>
                  <a:pt x="144" y="168"/>
                  <a:pt x="288" y="0"/>
                </a:cubicBezTo>
              </a:path>
            </a:pathLst>
          </a:custGeom>
          <a:noFill/>
          <a:ln w="79375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86712" y="2284352"/>
            <a:ext cx="1506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Hypertrofi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993622" y="3880792"/>
            <a:ext cx="923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Atrofi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362182" y="5689600"/>
            <a:ext cx="159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Før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trening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ittel 1"/>
          <p:cNvSpPr txBox="1">
            <a:spLocks/>
          </p:cNvSpPr>
          <p:nvPr/>
        </p:nvSpPr>
        <p:spPr>
          <a:xfrm>
            <a:off x="194724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>
                <a:solidFill>
                  <a:srgbClr val="FFFFFF"/>
                </a:solidFill>
              </a:rPr>
              <a:t>Finnes det en snarvei tilbake til gammel storhet?</a:t>
            </a:r>
            <a:endParaRPr 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1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84287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Muskelcellene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er</a:t>
            </a:r>
            <a:r>
              <a:rPr lang="en-US" sz="3600" dirty="0" smtClean="0">
                <a:solidFill>
                  <a:schemeClr val="bg1"/>
                </a:solidFill>
              </a:rPr>
              <a:t> de </a:t>
            </a:r>
            <a:r>
              <a:rPr lang="en-US" sz="3600" dirty="0" err="1" smtClean="0">
                <a:solidFill>
                  <a:schemeClr val="bg1"/>
                </a:solidFill>
              </a:rPr>
              <a:t>største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kroppen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256" y="3378755"/>
            <a:ext cx="8229600" cy="3309241"/>
          </a:xfrm>
        </p:spPr>
        <p:txBody>
          <a:bodyPr/>
          <a:lstStyle/>
          <a:p>
            <a:r>
              <a:rPr lang="en-US" sz="2900" dirty="0" err="1" smtClean="0">
                <a:solidFill>
                  <a:schemeClr val="bg1"/>
                </a:solidFill>
              </a:rPr>
              <a:t>Volum</a:t>
            </a:r>
            <a:r>
              <a:rPr lang="en-US" sz="2900" dirty="0" smtClean="0">
                <a:solidFill>
                  <a:schemeClr val="bg1"/>
                </a:solidFill>
              </a:rPr>
              <a:t>: 1000 </a:t>
            </a:r>
            <a:r>
              <a:rPr lang="en-US" sz="2900" dirty="0" err="1" smtClean="0">
                <a:solidFill>
                  <a:schemeClr val="bg1"/>
                </a:solidFill>
              </a:rPr>
              <a:t>nl</a:t>
            </a:r>
            <a:r>
              <a:rPr lang="en-US" sz="2900" dirty="0" smtClean="0">
                <a:solidFill>
                  <a:schemeClr val="bg1"/>
                </a:solidFill>
              </a:rPr>
              <a:t> - </a:t>
            </a:r>
            <a:r>
              <a:rPr lang="en-US" sz="2900" dirty="0" err="1" smtClean="0">
                <a:solidFill>
                  <a:schemeClr val="bg1"/>
                </a:solidFill>
              </a:rPr>
              <a:t>lengde</a:t>
            </a:r>
            <a:r>
              <a:rPr lang="en-US" sz="2900" dirty="0" smtClean="0">
                <a:solidFill>
                  <a:schemeClr val="bg1"/>
                </a:solidFill>
              </a:rPr>
              <a:t>: 0.5 </a:t>
            </a:r>
            <a:r>
              <a:rPr lang="en-US" sz="2900" dirty="0">
                <a:solidFill>
                  <a:schemeClr val="bg1"/>
                </a:solidFill>
              </a:rPr>
              <a:t>m</a:t>
            </a:r>
          </a:p>
          <a:p>
            <a:r>
              <a:rPr lang="en-US" sz="2900" dirty="0" smtClean="0">
                <a:solidFill>
                  <a:schemeClr val="bg1"/>
                </a:solidFill>
              </a:rPr>
              <a:t>De </a:t>
            </a:r>
            <a:r>
              <a:rPr lang="en-US" sz="2900" dirty="0" err="1" smtClean="0">
                <a:solidFill>
                  <a:schemeClr val="bg1"/>
                </a:solidFill>
              </a:rPr>
              <a:t>fleste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andre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celler</a:t>
            </a:r>
            <a:r>
              <a:rPr lang="en-US" sz="2900" dirty="0" smtClean="0">
                <a:solidFill>
                  <a:schemeClr val="bg1"/>
                </a:solidFill>
              </a:rPr>
              <a:t>: 10</a:t>
            </a:r>
            <a:r>
              <a:rPr lang="en-US" sz="2900" baseline="30000" dirty="0">
                <a:solidFill>
                  <a:schemeClr val="bg1"/>
                </a:solidFill>
              </a:rPr>
              <a:t>-5</a:t>
            </a:r>
            <a:r>
              <a:rPr lang="en-US" sz="2900" dirty="0">
                <a:solidFill>
                  <a:schemeClr val="bg1"/>
                </a:solidFill>
              </a:rPr>
              <a:t> - 10</a:t>
            </a:r>
            <a:r>
              <a:rPr lang="en-US" sz="2900" baseline="30000" dirty="0">
                <a:solidFill>
                  <a:schemeClr val="bg1"/>
                </a:solidFill>
              </a:rPr>
              <a:t>-3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nl</a:t>
            </a:r>
            <a:r>
              <a:rPr lang="en-US" sz="2900" dirty="0" smtClean="0">
                <a:solidFill>
                  <a:schemeClr val="bg1"/>
                </a:solidFill>
              </a:rPr>
              <a:t/>
            </a:r>
            <a:br>
              <a:rPr lang="en-US" sz="2900" dirty="0" smtClean="0">
                <a:solidFill>
                  <a:schemeClr val="bg1"/>
                </a:solidFill>
              </a:rPr>
            </a:br>
            <a:endParaRPr lang="en-US" sz="2900" dirty="0" smtClean="0">
              <a:solidFill>
                <a:schemeClr val="bg1"/>
              </a:solidFill>
            </a:endParaRPr>
          </a:p>
          <a:p>
            <a:r>
              <a:rPr lang="en-US" sz="2900" dirty="0" err="1" smtClean="0">
                <a:solidFill>
                  <a:schemeClr val="bg1"/>
                </a:solidFill>
              </a:rPr>
              <a:t>Muskelceller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er</a:t>
            </a:r>
            <a:r>
              <a:rPr lang="en-US" sz="2900" dirty="0" smtClean="0">
                <a:solidFill>
                  <a:schemeClr val="bg1"/>
                </a:solidFill>
              </a:rPr>
              <a:t> million ganger </a:t>
            </a:r>
            <a:r>
              <a:rPr lang="en-US" sz="2900" dirty="0" err="1" smtClean="0">
                <a:solidFill>
                  <a:schemeClr val="bg1"/>
                </a:solidFill>
              </a:rPr>
              <a:t>større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enn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andre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celler</a:t>
            </a:r>
            <a:r>
              <a:rPr lang="en-US" sz="2900" dirty="0" smtClean="0">
                <a:solidFill>
                  <a:schemeClr val="bg1"/>
                </a:solidFill>
              </a:rPr>
              <a:t>, </a:t>
            </a:r>
            <a:r>
              <a:rPr lang="en-US" sz="2900" dirty="0" err="1" smtClean="0">
                <a:solidFill>
                  <a:schemeClr val="bg1"/>
                </a:solidFill>
              </a:rPr>
              <a:t>og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i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denne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sammenheng</a:t>
            </a:r>
            <a:r>
              <a:rPr lang="en-US" sz="2900" dirty="0" smtClean="0">
                <a:solidFill>
                  <a:schemeClr val="bg1"/>
                </a:solidFill>
              </a:rPr>
              <a:t> teller </a:t>
            </a:r>
            <a:r>
              <a:rPr lang="en-US" sz="2900" dirty="0" err="1" smtClean="0">
                <a:solidFill>
                  <a:schemeClr val="bg1"/>
                </a:solidFill>
              </a:rPr>
              <a:t>størrelsen</a:t>
            </a:r>
            <a:r>
              <a:rPr lang="en-US" sz="2900" dirty="0" smtClean="0">
                <a:solidFill>
                  <a:schemeClr val="bg1"/>
                </a:solidFill>
              </a:rPr>
              <a:t>!</a:t>
            </a:r>
            <a:endParaRPr lang="en-US" sz="2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7" y="1452033"/>
            <a:ext cx="8839200" cy="15875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828800" y="233680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/>
          <p:nvPr/>
        </p:nvSpPr>
        <p:spPr>
          <a:xfrm>
            <a:off x="3467100" y="27749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3778250" y="236220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/>
          <p:cNvSpPr/>
          <p:nvPr/>
        </p:nvSpPr>
        <p:spPr>
          <a:xfrm>
            <a:off x="5067300" y="27114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/>
          <p:cNvSpPr/>
          <p:nvPr/>
        </p:nvSpPr>
        <p:spPr>
          <a:xfrm>
            <a:off x="6756400" y="23050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7416800" y="27749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5753100" y="26479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>
            <a:off x="1447800" y="28003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/>
          <p:cNvSpPr/>
          <p:nvPr/>
        </p:nvSpPr>
        <p:spPr>
          <a:xfrm>
            <a:off x="2501900" y="25209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/>
          <p:cNvSpPr/>
          <p:nvPr/>
        </p:nvSpPr>
        <p:spPr>
          <a:xfrm>
            <a:off x="8490256" y="2393950"/>
            <a:ext cx="228600" cy="127000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/>
          <p:cNvSpPr/>
          <p:nvPr/>
        </p:nvSpPr>
        <p:spPr>
          <a:xfrm>
            <a:off x="1612900" y="1491673"/>
            <a:ext cx="76200" cy="115455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181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Treningsmodellen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175000" y="1511300"/>
            <a:ext cx="2441905" cy="1848482"/>
            <a:chOff x="192" y="1344"/>
            <a:chExt cx="1728" cy="1094"/>
          </a:xfrm>
        </p:grpSpPr>
        <p:pic>
          <p:nvPicPr>
            <p:cNvPr id="14" name="Picture 7" descr="abl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44"/>
              <a:ext cx="1680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92" y="2298"/>
              <a:ext cx="117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Surgical removal of synergists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extBox 2"/>
          <p:cNvSpPr txBox="1"/>
          <p:nvPr/>
        </p:nvSpPr>
        <p:spPr>
          <a:xfrm>
            <a:off x="3140405" y="6059269"/>
            <a:ext cx="3036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20-30% </a:t>
            </a:r>
            <a:r>
              <a:rPr lang="en-US" dirty="0" err="1" smtClean="0">
                <a:solidFill>
                  <a:schemeClr val="bg1"/>
                </a:solidFill>
              </a:rPr>
              <a:t>hypertrofi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etter</a:t>
            </a:r>
            <a:r>
              <a:rPr lang="en-US" dirty="0" smtClean="0">
                <a:solidFill>
                  <a:schemeClr val="bg1"/>
                </a:solidFill>
              </a:rPr>
              <a:t> 2 </a:t>
            </a:r>
            <a:r>
              <a:rPr lang="en-US" dirty="0" err="1" smtClean="0">
                <a:solidFill>
                  <a:schemeClr val="bg1"/>
                </a:solidFill>
              </a:rPr>
              <a:t>uker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2720825" y="3061732"/>
            <a:ext cx="3897709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Kirurgisk fjerning av synergistisk muskel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7" y="3723164"/>
            <a:ext cx="3467493" cy="2336105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887" y="3723164"/>
            <a:ext cx="3467493" cy="2336105"/>
          </a:xfrm>
          <a:prstGeom prst="rect">
            <a:avLst/>
          </a:prstGeom>
        </p:spPr>
      </p:pic>
      <p:sp>
        <p:nvSpPr>
          <p:cNvPr id="20" name="Pil høyre 19"/>
          <p:cNvSpPr/>
          <p:nvPr/>
        </p:nvSpPr>
        <p:spPr>
          <a:xfrm>
            <a:off x="4394200" y="4800600"/>
            <a:ext cx="438413" cy="457200"/>
          </a:xfrm>
          <a:prstGeom prst="rightArrow">
            <a:avLst/>
          </a:prstGeom>
          <a:solidFill>
            <a:srgbClr val="0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Friform 20"/>
          <p:cNvSpPr/>
          <p:nvPr/>
        </p:nvSpPr>
        <p:spPr>
          <a:xfrm>
            <a:off x="3632200" y="1981200"/>
            <a:ext cx="520700" cy="970479"/>
          </a:xfrm>
          <a:custGeom>
            <a:avLst/>
            <a:gdLst>
              <a:gd name="connsiteX0" fmla="*/ 381000 w 520700"/>
              <a:gd name="connsiteY0" fmla="*/ 0 h 970479"/>
              <a:gd name="connsiteX1" fmla="*/ 381000 w 520700"/>
              <a:gd name="connsiteY1" fmla="*/ 0 h 970479"/>
              <a:gd name="connsiteX2" fmla="*/ 254000 w 520700"/>
              <a:gd name="connsiteY2" fmla="*/ 12700 h 970479"/>
              <a:gd name="connsiteX3" fmla="*/ 203200 w 520700"/>
              <a:gd name="connsiteY3" fmla="*/ 50800 h 970479"/>
              <a:gd name="connsiteX4" fmla="*/ 152400 w 520700"/>
              <a:gd name="connsiteY4" fmla="*/ 63500 h 970479"/>
              <a:gd name="connsiteX5" fmla="*/ 76200 w 520700"/>
              <a:gd name="connsiteY5" fmla="*/ 88900 h 970479"/>
              <a:gd name="connsiteX6" fmla="*/ 38100 w 520700"/>
              <a:gd name="connsiteY6" fmla="*/ 101600 h 970479"/>
              <a:gd name="connsiteX7" fmla="*/ 25400 w 520700"/>
              <a:gd name="connsiteY7" fmla="*/ 152400 h 970479"/>
              <a:gd name="connsiteX8" fmla="*/ 0 w 520700"/>
              <a:gd name="connsiteY8" fmla="*/ 228600 h 970479"/>
              <a:gd name="connsiteX9" fmla="*/ 12700 w 520700"/>
              <a:gd name="connsiteY9" fmla="*/ 279400 h 970479"/>
              <a:gd name="connsiteX10" fmla="*/ 76200 w 520700"/>
              <a:gd name="connsiteY10" fmla="*/ 355600 h 970479"/>
              <a:gd name="connsiteX11" fmla="*/ 114300 w 520700"/>
              <a:gd name="connsiteY11" fmla="*/ 431800 h 970479"/>
              <a:gd name="connsiteX12" fmla="*/ 127000 w 520700"/>
              <a:gd name="connsiteY12" fmla="*/ 647700 h 970479"/>
              <a:gd name="connsiteX13" fmla="*/ 152400 w 520700"/>
              <a:gd name="connsiteY13" fmla="*/ 723900 h 970479"/>
              <a:gd name="connsiteX14" fmla="*/ 177800 w 520700"/>
              <a:gd name="connsiteY14" fmla="*/ 825500 h 970479"/>
              <a:gd name="connsiteX15" fmla="*/ 190500 w 520700"/>
              <a:gd name="connsiteY15" fmla="*/ 965200 h 970479"/>
              <a:gd name="connsiteX16" fmla="*/ 241300 w 520700"/>
              <a:gd name="connsiteY16" fmla="*/ 952500 h 970479"/>
              <a:gd name="connsiteX17" fmla="*/ 317500 w 520700"/>
              <a:gd name="connsiteY17" fmla="*/ 914400 h 970479"/>
              <a:gd name="connsiteX18" fmla="*/ 355600 w 520700"/>
              <a:gd name="connsiteY18" fmla="*/ 762000 h 970479"/>
              <a:gd name="connsiteX19" fmla="*/ 406400 w 520700"/>
              <a:gd name="connsiteY19" fmla="*/ 571500 h 970479"/>
              <a:gd name="connsiteX20" fmla="*/ 444500 w 520700"/>
              <a:gd name="connsiteY20" fmla="*/ 520700 h 970479"/>
              <a:gd name="connsiteX21" fmla="*/ 482600 w 520700"/>
              <a:gd name="connsiteY21" fmla="*/ 431800 h 970479"/>
              <a:gd name="connsiteX22" fmla="*/ 495300 w 520700"/>
              <a:gd name="connsiteY22" fmla="*/ 381000 h 970479"/>
              <a:gd name="connsiteX23" fmla="*/ 520700 w 520700"/>
              <a:gd name="connsiteY23" fmla="*/ 279400 h 970479"/>
              <a:gd name="connsiteX24" fmla="*/ 508000 w 520700"/>
              <a:gd name="connsiteY24" fmla="*/ 63500 h 970479"/>
              <a:gd name="connsiteX25" fmla="*/ 469900 w 520700"/>
              <a:gd name="connsiteY25" fmla="*/ 50800 h 970479"/>
              <a:gd name="connsiteX26" fmla="*/ 431800 w 520700"/>
              <a:gd name="connsiteY26" fmla="*/ 25400 h 970479"/>
              <a:gd name="connsiteX27" fmla="*/ 381000 w 520700"/>
              <a:gd name="connsiteY27" fmla="*/ 0 h 97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0700" h="970479">
                <a:moveTo>
                  <a:pt x="381000" y="0"/>
                </a:moveTo>
                <a:lnTo>
                  <a:pt x="381000" y="0"/>
                </a:lnTo>
                <a:cubicBezTo>
                  <a:pt x="338667" y="4233"/>
                  <a:pt x="294908" y="1012"/>
                  <a:pt x="254000" y="12700"/>
                </a:cubicBezTo>
                <a:cubicBezTo>
                  <a:pt x="233648" y="18515"/>
                  <a:pt x="222132" y="41334"/>
                  <a:pt x="203200" y="50800"/>
                </a:cubicBezTo>
                <a:cubicBezTo>
                  <a:pt x="187588" y="58606"/>
                  <a:pt x="169118" y="58484"/>
                  <a:pt x="152400" y="63500"/>
                </a:cubicBezTo>
                <a:cubicBezTo>
                  <a:pt x="126755" y="71193"/>
                  <a:pt x="101600" y="80433"/>
                  <a:pt x="76200" y="88900"/>
                </a:cubicBezTo>
                <a:lnTo>
                  <a:pt x="38100" y="101600"/>
                </a:lnTo>
                <a:cubicBezTo>
                  <a:pt x="33867" y="118533"/>
                  <a:pt x="30416" y="135682"/>
                  <a:pt x="25400" y="152400"/>
                </a:cubicBezTo>
                <a:cubicBezTo>
                  <a:pt x="17707" y="178045"/>
                  <a:pt x="0" y="228600"/>
                  <a:pt x="0" y="228600"/>
                </a:cubicBezTo>
                <a:cubicBezTo>
                  <a:pt x="4233" y="245533"/>
                  <a:pt x="5824" y="263357"/>
                  <a:pt x="12700" y="279400"/>
                </a:cubicBezTo>
                <a:cubicBezTo>
                  <a:pt x="29393" y="318351"/>
                  <a:pt x="49275" y="323290"/>
                  <a:pt x="76200" y="355600"/>
                </a:cubicBezTo>
                <a:cubicBezTo>
                  <a:pt x="103555" y="388426"/>
                  <a:pt x="101572" y="393615"/>
                  <a:pt x="114300" y="431800"/>
                </a:cubicBezTo>
                <a:cubicBezTo>
                  <a:pt x="118533" y="503767"/>
                  <a:pt x="117676" y="576214"/>
                  <a:pt x="127000" y="647700"/>
                </a:cubicBezTo>
                <a:cubicBezTo>
                  <a:pt x="130463" y="674249"/>
                  <a:pt x="143933" y="698500"/>
                  <a:pt x="152400" y="723900"/>
                </a:cubicBezTo>
                <a:cubicBezTo>
                  <a:pt x="171926" y="782478"/>
                  <a:pt x="162475" y="748873"/>
                  <a:pt x="177800" y="825500"/>
                </a:cubicBezTo>
                <a:cubicBezTo>
                  <a:pt x="182033" y="872067"/>
                  <a:pt x="169589" y="923378"/>
                  <a:pt x="190500" y="965200"/>
                </a:cubicBezTo>
                <a:cubicBezTo>
                  <a:pt x="198306" y="980812"/>
                  <a:pt x="224517" y="957295"/>
                  <a:pt x="241300" y="952500"/>
                </a:cubicBezTo>
                <a:cubicBezTo>
                  <a:pt x="287308" y="939355"/>
                  <a:pt x="275755" y="942230"/>
                  <a:pt x="317500" y="914400"/>
                </a:cubicBezTo>
                <a:cubicBezTo>
                  <a:pt x="330200" y="863600"/>
                  <a:pt x="344241" y="813117"/>
                  <a:pt x="355600" y="762000"/>
                </a:cubicBezTo>
                <a:cubicBezTo>
                  <a:pt x="364801" y="720596"/>
                  <a:pt x="383755" y="616791"/>
                  <a:pt x="406400" y="571500"/>
                </a:cubicBezTo>
                <a:cubicBezTo>
                  <a:pt x="415866" y="552568"/>
                  <a:pt x="431800" y="537633"/>
                  <a:pt x="444500" y="520700"/>
                </a:cubicBezTo>
                <a:cubicBezTo>
                  <a:pt x="480961" y="374857"/>
                  <a:pt x="429977" y="554587"/>
                  <a:pt x="482600" y="431800"/>
                </a:cubicBezTo>
                <a:cubicBezTo>
                  <a:pt x="489476" y="415757"/>
                  <a:pt x="490505" y="397783"/>
                  <a:pt x="495300" y="381000"/>
                </a:cubicBezTo>
                <a:cubicBezTo>
                  <a:pt x="521335" y="289878"/>
                  <a:pt x="494880" y="408502"/>
                  <a:pt x="520700" y="279400"/>
                </a:cubicBezTo>
                <a:cubicBezTo>
                  <a:pt x="516467" y="207433"/>
                  <a:pt x="523639" y="133874"/>
                  <a:pt x="508000" y="63500"/>
                </a:cubicBezTo>
                <a:cubicBezTo>
                  <a:pt x="505096" y="50432"/>
                  <a:pt x="481874" y="56787"/>
                  <a:pt x="469900" y="50800"/>
                </a:cubicBezTo>
                <a:cubicBezTo>
                  <a:pt x="456248" y="43974"/>
                  <a:pt x="444888" y="33253"/>
                  <a:pt x="431800" y="25400"/>
                </a:cubicBezTo>
                <a:cubicBezTo>
                  <a:pt x="423683" y="20530"/>
                  <a:pt x="389467" y="4233"/>
                  <a:pt x="381000" y="0"/>
                </a:cubicBezTo>
                <a:close/>
              </a:path>
            </a:pathLst>
          </a:custGeom>
          <a:solidFill>
            <a:srgbClr val="FF660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44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Løsning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Anabole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steroider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98" y="1417638"/>
            <a:ext cx="4319968" cy="2971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3" y="1685877"/>
            <a:ext cx="2253239" cy="15212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0672" y="3207079"/>
            <a:ext cx="221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Testosterone propionate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492" y="3946740"/>
            <a:ext cx="2794000" cy="25523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1549400" y="4989352"/>
            <a:ext cx="245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[testosterone prop.] </a:t>
            </a:r>
            <a:r>
              <a:rPr lang="en-US" dirty="0" err="1" smtClean="0">
                <a:solidFill>
                  <a:srgbClr val="FFFFFF"/>
                </a:solidFill>
              </a:rPr>
              <a:t>nM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06333" y="6361663"/>
            <a:ext cx="77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weeks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7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" y="1638301"/>
            <a:ext cx="7810500" cy="4254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3773" y="6488668"/>
            <a:ext cx="449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FFFF"/>
                </a:solidFill>
              </a:rPr>
              <a:t>Egner</a:t>
            </a:r>
            <a:r>
              <a:rPr lang="en-US" sz="1400" i="1" dirty="0" smtClean="0">
                <a:solidFill>
                  <a:srgbClr val="FFFFFF"/>
                </a:solidFill>
              </a:rPr>
              <a:t>, Bruusgaard, </a:t>
            </a:r>
            <a:r>
              <a:rPr lang="en-US" sz="1400" i="1" dirty="0" err="1" smtClean="0">
                <a:solidFill>
                  <a:srgbClr val="FFFFFF"/>
                </a:solidFill>
              </a:rPr>
              <a:t>Eftestøl</a:t>
            </a:r>
            <a:r>
              <a:rPr lang="en-US" sz="1400" i="1" dirty="0" smtClean="0">
                <a:solidFill>
                  <a:srgbClr val="FFFFFF"/>
                </a:solidFill>
              </a:rPr>
              <a:t> and </a:t>
            </a:r>
            <a:r>
              <a:rPr lang="en-US" sz="1400" i="1" dirty="0" err="1" smtClean="0">
                <a:solidFill>
                  <a:srgbClr val="FFFFFF"/>
                </a:solidFill>
              </a:rPr>
              <a:t>Gundersen</a:t>
            </a:r>
            <a:r>
              <a:rPr lang="en-US" sz="1400" i="1" dirty="0" smtClean="0">
                <a:solidFill>
                  <a:srgbClr val="FFFFFF"/>
                </a:solidFill>
              </a:rPr>
              <a:t>, J </a:t>
            </a:r>
            <a:r>
              <a:rPr lang="en-US" sz="1400" i="1" dirty="0" err="1" smtClean="0">
                <a:solidFill>
                  <a:srgbClr val="FFFFFF"/>
                </a:solidFill>
              </a:rPr>
              <a:t>Physiol</a:t>
            </a:r>
            <a:r>
              <a:rPr lang="en-US" sz="1400" i="1" dirty="0" smtClean="0">
                <a:solidFill>
                  <a:srgbClr val="FFFFFF"/>
                </a:solidFill>
              </a:rPr>
              <a:t>, 2013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Anabole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steroider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virker</a:t>
            </a:r>
            <a:r>
              <a:rPr lang="en-US" dirty="0" smtClean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6" y="1972733"/>
            <a:ext cx="2109286" cy="1706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899" y="1972733"/>
            <a:ext cx="2103190" cy="1706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65" y="3860800"/>
            <a:ext cx="2106238" cy="1706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899" y="3860800"/>
            <a:ext cx="2109286" cy="1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9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Mus</a:t>
            </a:r>
            <a:r>
              <a:rPr lang="en-US" dirty="0" smtClean="0">
                <a:solidFill>
                  <a:srgbClr val="FFFFFF"/>
                </a:solidFill>
              </a:rPr>
              <a:t> med </a:t>
            </a:r>
            <a:r>
              <a:rPr lang="en-US" dirty="0" err="1" smtClean="0">
                <a:solidFill>
                  <a:srgbClr val="FFFFFF"/>
                </a:solidFill>
              </a:rPr>
              <a:t>dopinghistorikk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20" y="4211638"/>
            <a:ext cx="5170236" cy="2395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67" y="1417638"/>
            <a:ext cx="63119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Langtidshukommelse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3619500"/>
            <a:ext cx="8724900" cy="302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867" y="1354667"/>
            <a:ext cx="6358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3 </a:t>
            </a:r>
            <a:r>
              <a:rPr lang="en-US" sz="2400" dirty="0" err="1" smtClean="0">
                <a:solidFill>
                  <a:srgbClr val="FFFFFF"/>
                </a:solidFill>
              </a:rPr>
              <a:t>måneder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uten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steroider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- </a:t>
            </a:r>
            <a:r>
              <a:rPr lang="en-US" sz="2400" dirty="0" err="1" smtClean="0">
                <a:solidFill>
                  <a:srgbClr val="FFFFFF"/>
                </a:solidFill>
              </a:rPr>
              <a:t>tilsvarer</a:t>
            </a:r>
            <a:r>
              <a:rPr lang="en-US" sz="2400" dirty="0" smtClean="0">
                <a:solidFill>
                  <a:srgbClr val="FFFFFF"/>
                </a:solidFill>
              </a:rPr>
              <a:t> 15% </a:t>
            </a:r>
            <a:r>
              <a:rPr lang="en-US" sz="2400" dirty="0" err="1" smtClean="0">
                <a:solidFill>
                  <a:srgbClr val="FFFFFF"/>
                </a:solidFill>
              </a:rPr>
              <a:t>av</a:t>
            </a:r>
            <a:r>
              <a:rPr lang="en-US" sz="2400" dirty="0" smtClean="0">
                <a:solidFill>
                  <a:srgbClr val="FFFFFF"/>
                </a:solidFill>
              </a:rPr>
              <a:t> et </a:t>
            </a:r>
            <a:r>
              <a:rPr lang="en-US" sz="2400" dirty="0" err="1" smtClean="0">
                <a:solidFill>
                  <a:srgbClr val="FFFFFF"/>
                </a:solidFill>
              </a:rPr>
              <a:t>museliv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4724" y="274638"/>
            <a:ext cx="8229600" cy="1143000"/>
          </a:xfrm>
        </p:spPr>
        <p:txBody>
          <a:bodyPr>
            <a:normAutofit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Snarvei tilbake til gammel storhet?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5156200"/>
            <a:ext cx="2743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87" y="2114550"/>
            <a:ext cx="2755900" cy="102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3463925"/>
            <a:ext cx="2641600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168900"/>
            <a:ext cx="2235200" cy="520700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 flipV="1">
            <a:off x="2146300" y="4175125"/>
            <a:ext cx="0" cy="928688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2273300" y="2681287"/>
            <a:ext cx="2451100" cy="782637"/>
          </a:xfrm>
          <a:custGeom>
            <a:avLst/>
            <a:gdLst>
              <a:gd name="T0" fmla="*/ 0 w 1296"/>
              <a:gd name="T1" fmla="*/ 2147483647 h 384"/>
              <a:gd name="T2" fmla="*/ 2147483647 w 1296"/>
              <a:gd name="T3" fmla="*/ 2147483647 h 384"/>
              <a:gd name="T4" fmla="*/ 2147483647 w 1296"/>
              <a:gd name="T5" fmla="*/ 0 h 384"/>
              <a:gd name="T6" fmla="*/ 0 60000 65536"/>
              <a:gd name="T7" fmla="*/ 0 60000 65536"/>
              <a:gd name="T8" fmla="*/ 0 60000 65536"/>
              <a:gd name="T9" fmla="*/ 0 w 1296"/>
              <a:gd name="T10" fmla="*/ 0 h 384"/>
              <a:gd name="T11" fmla="*/ 1296 w 129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384">
                <a:moveTo>
                  <a:pt x="0" y="384"/>
                </a:moveTo>
                <a:cubicBezTo>
                  <a:pt x="204" y="272"/>
                  <a:pt x="408" y="160"/>
                  <a:pt x="624" y="96"/>
                </a:cubicBezTo>
                <a:cubicBezTo>
                  <a:pt x="840" y="32"/>
                  <a:pt x="1184" y="16"/>
                  <a:pt x="129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7569572" y="3138488"/>
            <a:ext cx="457200" cy="1905000"/>
          </a:xfrm>
          <a:custGeom>
            <a:avLst/>
            <a:gdLst>
              <a:gd name="T0" fmla="*/ 0 w 288"/>
              <a:gd name="T1" fmla="*/ 0 h 1200"/>
              <a:gd name="T2" fmla="*/ 2147483647 w 288"/>
              <a:gd name="T3" fmla="*/ 2147483647 h 1200"/>
              <a:gd name="T4" fmla="*/ 0 w 288"/>
              <a:gd name="T5" fmla="*/ 2147483647 h 1200"/>
              <a:gd name="T6" fmla="*/ 0 60000 65536"/>
              <a:gd name="T7" fmla="*/ 0 60000 65536"/>
              <a:gd name="T8" fmla="*/ 0 60000 65536"/>
              <a:gd name="T9" fmla="*/ 0 w 288"/>
              <a:gd name="T10" fmla="*/ 0 h 1200"/>
              <a:gd name="T11" fmla="*/ 288 w 288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200">
                <a:moveTo>
                  <a:pt x="0" y="0"/>
                </a:moveTo>
                <a:cubicBezTo>
                  <a:pt x="144" y="236"/>
                  <a:pt x="288" y="472"/>
                  <a:pt x="288" y="672"/>
                </a:cubicBezTo>
                <a:cubicBezTo>
                  <a:pt x="288" y="872"/>
                  <a:pt x="144" y="1036"/>
                  <a:pt x="0" y="120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4"/>
          <p:cNvSpPr>
            <a:spLocks/>
          </p:cNvSpPr>
          <p:nvPr/>
        </p:nvSpPr>
        <p:spPr bwMode="auto">
          <a:xfrm>
            <a:off x="4267200" y="3124200"/>
            <a:ext cx="457200" cy="1828800"/>
          </a:xfrm>
          <a:custGeom>
            <a:avLst/>
            <a:gdLst>
              <a:gd name="T0" fmla="*/ 2147483647 w 288"/>
              <a:gd name="T1" fmla="*/ 2147483647 h 1152"/>
              <a:gd name="T2" fmla="*/ 0 w 288"/>
              <a:gd name="T3" fmla="*/ 2147483647 h 1152"/>
              <a:gd name="T4" fmla="*/ 2147483647 w 288"/>
              <a:gd name="T5" fmla="*/ 0 h 1152"/>
              <a:gd name="T6" fmla="*/ 0 60000 65536"/>
              <a:gd name="T7" fmla="*/ 0 60000 65536"/>
              <a:gd name="T8" fmla="*/ 0 60000 65536"/>
              <a:gd name="T9" fmla="*/ 0 w 288"/>
              <a:gd name="T10" fmla="*/ 0 h 1152"/>
              <a:gd name="T11" fmla="*/ 288 w 288"/>
              <a:gd name="T12" fmla="*/ 1152 h 11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152">
                <a:moveTo>
                  <a:pt x="288" y="1152"/>
                </a:moveTo>
                <a:cubicBezTo>
                  <a:pt x="144" y="936"/>
                  <a:pt x="0" y="720"/>
                  <a:pt x="0" y="528"/>
                </a:cubicBezTo>
                <a:cubicBezTo>
                  <a:pt x="0" y="336"/>
                  <a:pt x="144" y="168"/>
                  <a:pt x="288" y="0"/>
                </a:cubicBezTo>
              </a:path>
            </a:pathLst>
          </a:custGeom>
          <a:noFill/>
          <a:ln w="79375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86712" y="2284352"/>
            <a:ext cx="1506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Hypertrofi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468437" y="4275137"/>
            <a:ext cx="2239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Nye </a:t>
            </a:r>
            <a:r>
              <a:rPr lang="en-US" sz="2400" b="1" dirty="0" err="1" smtClean="0">
                <a:solidFill>
                  <a:srgbClr val="FFFFFF"/>
                </a:solidFill>
              </a:rPr>
              <a:t>myokjerner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993622" y="3880792"/>
            <a:ext cx="923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Atrofi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1362182" y="5689600"/>
            <a:ext cx="159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FFFF"/>
                </a:solidFill>
              </a:rPr>
              <a:t>Før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trening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4495800" y="3526575"/>
            <a:ext cx="2147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Rask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err="1" smtClean="0">
                <a:solidFill>
                  <a:srgbClr val="FFFFFF"/>
                </a:solidFill>
              </a:rPr>
              <a:t>gjenopptrening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0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Muskelsvekkelse</a:t>
            </a:r>
            <a:r>
              <a:rPr lang="en-US" dirty="0" smtClean="0">
                <a:solidFill>
                  <a:srgbClr val="FFFFFF"/>
                </a:solidFill>
              </a:rPr>
              <a:t> hos </a:t>
            </a:r>
            <a:r>
              <a:rPr lang="en-US" dirty="0" err="1" smtClean="0">
                <a:solidFill>
                  <a:srgbClr val="FFFFFF"/>
                </a:solidFill>
              </a:rPr>
              <a:t>eldre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349501"/>
            <a:ext cx="8229600" cy="2641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30%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alle</a:t>
            </a:r>
            <a:r>
              <a:rPr lang="en-US" dirty="0" smtClean="0">
                <a:solidFill>
                  <a:srgbClr val="FFFFFF"/>
                </a:solidFill>
              </a:rPr>
              <a:t> over 65 </a:t>
            </a:r>
            <a:r>
              <a:rPr lang="en-US" dirty="0" err="1" smtClean="0">
                <a:solidFill>
                  <a:srgbClr val="FFFFFF"/>
                </a:solidFill>
              </a:rPr>
              <a:t>år</a:t>
            </a:r>
            <a:r>
              <a:rPr lang="en-US" dirty="0" smtClean="0">
                <a:solidFill>
                  <a:srgbClr val="FFFFFF"/>
                </a:solidFill>
              </a:rPr>
              <a:t> faller </a:t>
            </a:r>
            <a:r>
              <a:rPr lang="en-US" dirty="0" err="1" smtClean="0">
                <a:solidFill>
                  <a:srgbClr val="FFFFFF"/>
                </a:solidFill>
              </a:rPr>
              <a:t>årlig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12%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alle</a:t>
            </a:r>
            <a:r>
              <a:rPr lang="en-US" dirty="0" smtClean="0">
                <a:solidFill>
                  <a:srgbClr val="FFFFFF"/>
                </a:solidFill>
              </a:rPr>
              <a:t> fall </a:t>
            </a:r>
            <a:r>
              <a:rPr lang="en-US" dirty="0" err="1" smtClean="0">
                <a:solidFill>
                  <a:srgbClr val="FFFFFF"/>
                </a:solidFill>
              </a:rPr>
              <a:t>fører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til</a:t>
            </a:r>
            <a:r>
              <a:rPr lang="en-US" dirty="0" smtClean="0">
                <a:solidFill>
                  <a:srgbClr val="FFFFFF"/>
                </a:solidFill>
              </a:rPr>
              <a:t> en </a:t>
            </a:r>
            <a:r>
              <a:rPr lang="en-US" dirty="0" err="1" smtClean="0">
                <a:solidFill>
                  <a:srgbClr val="FFFFFF"/>
                </a:solidFill>
              </a:rPr>
              <a:t>fraktur</a:t>
            </a:r>
            <a:r>
              <a:rPr lang="en-US" dirty="0" smtClean="0">
                <a:solidFill>
                  <a:srgbClr val="FFFFFF"/>
                </a:solidFill>
              </a:rPr>
              <a:t> hos </a:t>
            </a:r>
            <a:r>
              <a:rPr lang="en-US" dirty="0" err="1" smtClean="0">
                <a:solidFill>
                  <a:srgbClr val="FFFFFF"/>
                </a:solidFill>
              </a:rPr>
              <a:t>eldre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25%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pasientene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som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legges</a:t>
            </a:r>
            <a:r>
              <a:rPr lang="en-US" dirty="0" smtClean="0">
                <a:solidFill>
                  <a:srgbClr val="FFFFFF"/>
                </a:solidFill>
              </a:rPr>
              <a:t> inn </a:t>
            </a:r>
            <a:r>
              <a:rPr lang="en-US" dirty="0" err="1" smtClean="0">
                <a:solidFill>
                  <a:srgbClr val="FFFFFF"/>
                </a:solidFill>
              </a:rPr>
              <a:t>på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sykehus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etter</a:t>
            </a:r>
            <a:r>
              <a:rPr lang="en-US" dirty="0" smtClean="0">
                <a:solidFill>
                  <a:srgbClr val="FFFFFF"/>
                </a:solidFill>
              </a:rPr>
              <a:t> fall </a:t>
            </a:r>
            <a:r>
              <a:rPr lang="en-US" dirty="0" err="1" smtClean="0">
                <a:solidFill>
                  <a:srgbClr val="FFFFFF"/>
                </a:solidFill>
              </a:rPr>
              <a:t>dør</a:t>
            </a:r>
            <a:r>
              <a:rPr lang="en-US" dirty="0" smtClean="0">
                <a:solidFill>
                  <a:srgbClr val="FFFFFF"/>
                </a:solidFill>
              </a:rPr>
              <a:t> i </a:t>
            </a:r>
            <a:r>
              <a:rPr lang="en-US" dirty="0" err="1" smtClean="0">
                <a:solidFill>
                  <a:srgbClr val="FFFFFF"/>
                </a:solidFill>
              </a:rPr>
              <a:t>løpet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et </a:t>
            </a:r>
            <a:r>
              <a:rPr lang="en-US" dirty="0" err="1" smtClean="0">
                <a:solidFill>
                  <a:srgbClr val="FFFFFF"/>
                </a:solidFill>
              </a:rPr>
              <a:t>år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Mennesker</a:t>
            </a:r>
            <a:r>
              <a:rPr lang="en-US" dirty="0">
                <a:solidFill>
                  <a:srgbClr val="FFFFFF"/>
                </a:solidFill>
              </a:rPr>
              <a:t>, da?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Sunnaas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Sykehus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lammelser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Intervensjonsstudie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Steroider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lvl="1" indent="-3429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Forbedret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treningsmodell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Ubesvarte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spørsmål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lavbelastning in vivo myogra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9086" y="2174874"/>
            <a:ext cx="2239064" cy="39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2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hoto.JPG"/>
          <p:cNvPicPr>
            <a:picLocks noChangeAspect="1"/>
          </p:cNvPicPr>
          <p:nvPr/>
        </p:nvPicPr>
        <p:blipFill>
          <a:blip r:embed="rId2"/>
          <a:srcRect t="7348"/>
          <a:stretch>
            <a:fillRect/>
          </a:stretch>
        </p:blipFill>
        <p:spPr>
          <a:xfrm>
            <a:off x="0" y="-116216"/>
            <a:ext cx="4480560" cy="5826454"/>
          </a:xfrm>
          <a:prstGeom prst="rect">
            <a:avLst/>
          </a:prstGeom>
        </p:spPr>
      </p:pic>
      <p:pic>
        <p:nvPicPr>
          <p:cNvPr id="5" name="Picture 3" descr="bil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92962" y="3545594"/>
            <a:ext cx="5991359" cy="4493519"/>
          </a:xfrm>
          <a:prstGeom prst="rect">
            <a:avLst/>
          </a:prstGeom>
        </p:spPr>
      </p:pic>
      <p:pic>
        <p:nvPicPr>
          <p:cNvPr id="6" name="Picture 11" descr="ojdamnbo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/>
          <a:stretch/>
        </p:blipFill>
        <p:spPr>
          <a:xfrm>
            <a:off x="-2540" y="3473370"/>
            <a:ext cx="3139440" cy="437523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10" y="5997787"/>
            <a:ext cx="2169152" cy="689934"/>
          </a:xfrm>
          <a:prstGeom prst="rect">
            <a:avLst/>
          </a:prstGeom>
        </p:spPr>
      </p:pic>
      <p:pic>
        <p:nvPicPr>
          <p:cNvPr id="8" name="Picture 6" descr="bilde.JPG"/>
          <p:cNvPicPr>
            <a:picLocks noChangeAspect="1"/>
          </p:cNvPicPr>
          <p:nvPr/>
        </p:nvPicPr>
        <p:blipFill>
          <a:blip r:embed="rId6"/>
          <a:srcRect l="12504" r="30158"/>
          <a:stretch>
            <a:fillRect/>
          </a:stretch>
        </p:blipFill>
        <p:spPr>
          <a:xfrm rot="5400000">
            <a:off x="5029650" y="-549090"/>
            <a:ext cx="3565260" cy="4663440"/>
          </a:xfrm>
          <a:prstGeom prst="rect">
            <a:avLst/>
          </a:prstGeom>
        </p:spPr>
      </p:pic>
      <p:pic>
        <p:nvPicPr>
          <p:cNvPr id="9" name="Picture 7" descr="bilde.JPG"/>
          <p:cNvPicPr>
            <a:picLocks noChangeAspect="1"/>
          </p:cNvPicPr>
          <p:nvPr/>
        </p:nvPicPr>
        <p:blipFill>
          <a:blip r:embed="rId7"/>
          <a:srcRect r="5930"/>
          <a:stretch>
            <a:fillRect/>
          </a:stretch>
        </p:blipFill>
        <p:spPr>
          <a:xfrm rot="5400000">
            <a:off x="2722097" y="3353780"/>
            <a:ext cx="3899480" cy="3108960"/>
          </a:xfrm>
          <a:prstGeom prst="rect">
            <a:avLst/>
          </a:prstGeom>
        </p:spPr>
      </p:pic>
      <p:pic>
        <p:nvPicPr>
          <p:cNvPr id="10" name="Picture 11" descr="uio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363" y="5997787"/>
            <a:ext cx="659647" cy="67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Sylinder 13"/>
          <p:cNvSpPr txBox="1"/>
          <p:nvPr/>
        </p:nvSpPr>
        <p:spPr>
          <a:xfrm>
            <a:off x="1840831" y="1149684"/>
            <a:ext cx="1213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/>
              <a:t>Meg</a:t>
            </a:r>
            <a:endParaRPr lang="nb-NO" sz="4400" dirty="0"/>
          </a:p>
        </p:txBody>
      </p:sp>
      <p:sp>
        <p:nvSpPr>
          <p:cNvPr id="15" name="TekstSylinder 14"/>
          <p:cNvSpPr txBox="1"/>
          <p:nvPr/>
        </p:nvSpPr>
        <p:spPr>
          <a:xfrm>
            <a:off x="4664909" y="-108767"/>
            <a:ext cx="4554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/>
              <a:t>Kristian Gundersen</a:t>
            </a:r>
            <a:endParaRPr lang="nb-NO" sz="4400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3076630" y="2923549"/>
            <a:ext cx="32222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/>
              <a:t>Einar </a:t>
            </a:r>
            <a:r>
              <a:rPr lang="nb-NO" sz="4400" dirty="0" err="1" smtClean="0"/>
              <a:t>Eftestøl</a:t>
            </a:r>
            <a:endParaRPr lang="nb-NO" sz="4400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6264831" y="6517683"/>
            <a:ext cx="2954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solidFill>
                  <a:srgbClr val="FFFFFF"/>
                </a:solidFill>
              </a:rPr>
              <a:t>Ingrid Egner</a:t>
            </a:r>
            <a:endParaRPr lang="nb-NO" sz="4400" dirty="0">
              <a:solidFill>
                <a:srgbClr val="FFFFFF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280485" y="5083882"/>
            <a:ext cx="2619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 dirty="0" smtClean="0">
                <a:solidFill>
                  <a:srgbClr val="FFFFFF"/>
                </a:solidFill>
              </a:rPr>
              <a:t>Ivan Winje</a:t>
            </a:r>
            <a:endParaRPr lang="nb-NO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1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71600" y="2590800"/>
            <a:ext cx="3657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mtClean="0">
                <a:latin typeface="Arial" charset="0"/>
                <a:ea typeface="ＭＳ Ｐゴシック" charset="0"/>
                <a:cs typeface="ＭＳ Ｐゴシック" charset="0"/>
              </a:rPr>
              <a:t>F I N</a:t>
            </a:r>
            <a:endParaRPr lang="en-US" sz="80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6857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601222" y="306400"/>
            <a:ext cx="480773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</a:rPr>
              <a:t>Thanks</a:t>
            </a:r>
            <a:r>
              <a:rPr lang="nb-NO" dirty="0" smtClean="0">
                <a:solidFill>
                  <a:schemeClr val="bg1"/>
                </a:solidFill>
              </a:rPr>
              <a:t> to: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 smtClean="0">
                <a:solidFill>
                  <a:schemeClr val="bg1"/>
                </a:solidFill>
              </a:rPr>
              <a:t>Hormonlaboratoriet, </a:t>
            </a:r>
            <a:r>
              <a:rPr lang="nb-NO" dirty="0">
                <a:solidFill>
                  <a:schemeClr val="bg1"/>
                </a:solidFill>
              </a:rPr>
              <a:t>Oslo universitetssykehus </a:t>
            </a:r>
            <a:r>
              <a:rPr lang="nb-NO" dirty="0" smtClean="0">
                <a:solidFill>
                  <a:schemeClr val="bg1"/>
                </a:solidFill>
              </a:rPr>
              <a:t>HF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Antidoping Norge</a:t>
            </a:r>
          </a:p>
          <a:p>
            <a:r>
              <a:rPr lang="nb-NO" dirty="0" smtClean="0">
                <a:solidFill>
                  <a:schemeClr val="bg1"/>
                </a:solidFill>
              </a:rPr>
              <a:t>Norges Forskningsråd</a:t>
            </a:r>
          </a:p>
        </p:txBody>
      </p:sp>
    </p:spTree>
    <p:extLst>
      <p:ext uri="{BB962C8B-B14F-4D97-AF65-F5344CB8AC3E}">
        <p14:creationId xmlns:p14="http://schemas.microsoft.com/office/powerpoint/2010/main" val="100515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" y="2078037"/>
            <a:ext cx="8064500" cy="21971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Muskelceller </a:t>
            </a:r>
            <a:r>
              <a:rPr lang="nb-NO" dirty="0" smtClean="0">
                <a:solidFill>
                  <a:srgbClr val="FFFFFF"/>
                </a:solidFill>
              </a:rPr>
              <a:t>er </a:t>
            </a:r>
            <a:r>
              <a:rPr lang="nb-NO" dirty="0" err="1" smtClean="0">
                <a:solidFill>
                  <a:srgbClr val="FFFFFF"/>
                </a:solidFill>
              </a:rPr>
              <a:t>multinukleære</a:t>
            </a:r>
            <a:r>
              <a:rPr lang="nb-NO" dirty="0" smtClean="0">
                <a:solidFill>
                  <a:srgbClr val="FFFFFF"/>
                </a:solidFill>
              </a:rPr>
              <a:t/>
            </a:r>
            <a:br>
              <a:rPr lang="nb-NO" dirty="0" smtClean="0">
                <a:solidFill>
                  <a:srgbClr val="FFFFFF"/>
                </a:solidFill>
              </a:rPr>
            </a:br>
            <a:r>
              <a:rPr lang="nb-NO" dirty="0" smtClean="0">
                <a:solidFill>
                  <a:srgbClr val="FFFFFF"/>
                </a:solidFill>
              </a:rPr>
              <a:t>-og ligger på overflaten av cellene!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08" y="4275137"/>
            <a:ext cx="3995741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FFFFFF"/>
                </a:solidFill>
              </a:rPr>
              <a:t>Hva gjør kjernene?</a:t>
            </a:r>
            <a:endParaRPr lang="nb-NO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266" y="2139370"/>
            <a:ext cx="858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3200" dirty="0" smtClean="0">
                <a:solidFill>
                  <a:srgbClr val="FFFFFF"/>
                </a:solidFill>
              </a:rPr>
              <a:t>Inneholder DNA (arbeidstegningene for proteiner)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3200" dirty="0" smtClean="0">
                <a:solidFill>
                  <a:srgbClr val="FFFFFF"/>
                </a:solidFill>
              </a:rPr>
              <a:t>Har </a:t>
            </a:r>
            <a:r>
              <a:rPr lang="nb-NO" sz="3200" dirty="0" err="1" smtClean="0">
                <a:solidFill>
                  <a:srgbClr val="FFFFFF"/>
                </a:solidFill>
              </a:rPr>
              <a:t>endoplasmatisk</a:t>
            </a:r>
            <a:r>
              <a:rPr lang="nb-NO" sz="3200" dirty="0" smtClean="0">
                <a:solidFill>
                  <a:srgbClr val="FFFFFF"/>
                </a:solidFill>
              </a:rPr>
              <a:t> </a:t>
            </a:r>
            <a:r>
              <a:rPr lang="nb-NO" sz="3200" dirty="0" err="1" smtClean="0">
                <a:solidFill>
                  <a:srgbClr val="FFFFFF"/>
                </a:solidFill>
              </a:rPr>
              <a:t>retikulum</a:t>
            </a:r>
            <a:r>
              <a:rPr lang="nb-NO" sz="3200" dirty="0" smtClean="0">
                <a:solidFill>
                  <a:srgbClr val="FFFFFF"/>
                </a:solidFill>
              </a:rPr>
              <a:t> og golgi-apparat</a:t>
            </a:r>
            <a:br>
              <a:rPr lang="nb-NO" sz="3200" dirty="0" smtClean="0">
                <a:solidFill>
                  <a:srgbClr val="FFFFFF"/>
                </a:solidFill>
              </a:rPr>
            </a:br>
            <a:r>
              <a:rPr lang="nb-NO" sz="3200" dirty="0" smtClean="0">
                <a:solidFill>
                  <a:srgbClr val="FFFFFF"/>
                </a:solidFill>
              </a:rPr>
              <a:t>(proteinfabrikker og -sortering)</a:t>
            </a:r>
          </a:p>
          <a:p>
            <a:pPr marL="514350" indent="-514350">
              <a:buFont typeface="+mj-lt"/>
              <a:buAutoNum type="arabicPeriod"/>
            </a:pPr>
            <a:endParaRPr lang="nb-NO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0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Kjernedomener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7600" y="2332038"/>
            <a:ext cx="4199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Hver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kjerne</a:t>
            </a:r>
            <a:r>
              <a:rPr lang="en-US" dirty="0" smtClean="0">
                <a:solidFill>
                  <a:srgbClr val="FFFFFF"/>
                </a:solidFill>
              </a:rPr>
              <a:t> “</a:t>
            </a:r>
            <a:r>
              <a:rPr lang="en-US" dirty="0" err="1" smtClean="0">
                <a:solidFill>
                  <a:srgbClr val="FFFFFF"/>
                </a:solidFill>
              </a:rPr>
              <a:t>betjener</a:t>
            </a:r>
            <a:r>
              <a:rPr lang="en-US" dirty="0" smtClean="0">
                <a:solidFill>
                  <a:srgbClr val="FFFFFF"/>
                </a:solidFill>
              </a:rPr>
              <a:t>” et </a:t>
            </a:r>
            <a:r>
              <a:rPr lang="en-US" dirty="0" err="1" smtClean="0">
                <a:solidFill>
                  <a:srgbClr val="FFFFFF"/>
                </a:solidFill>
              </a:rPr>
              <a:t>område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cytoplasma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44" y="3673348"/>
            <a:ext cx="1429512" cy="2130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548" y="3521202"/>
            <a:ext cx="1588008" cy="2289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0588" y="3558540"/>
            <a:ext cx="1563624" cy="227076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2654300" y="3009900"/>
            <a:ext cx="3219450" cy="67945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698750" y="5054600"/>
            <a:ext cx="3219450" cy="67945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 rot="21204010">
            <a:off x="3860800" y="4056525"/>
            <a:ext cx="273050" cy="1143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21204010">
            <a:off x="4904688" y="3251200"/>
            <a:ext cx="273050" cy="1143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21204010">
            <a:off x="5231714" y="3984063"/>
            <a:ext cx="273050" cy="1143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1204010">
            <a:off x="4762499" y="5076263"/>
            <a:ext cx="273050" cy="114300"/>
          </a:xfrm>
          <a:prstGeom prst="ellipse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Store </a:t>
            </a:r>
            <a:r>
              <a:rPr lang="en-US" dirty="0" err="1" smtClean="0">
                <a:solidFill>
                  <a:srgbClr val="FFFFFF"/>
                </a:solidFill>
              </a:rPr>
              <a:t>fibre</a:t>
            </a:r>
            <a:r>
              <a:rPr lang="en-US" dirty="0" smtClean="0">
                <a:solidFill>
                  <a:srgbClr val="FFFFFF"/>
                </a:solidFill>
              </a:rPr>
              <a:t> – mange </a:t>
            </a:r>
            <a:r>
              <a:rPr lang="en-US" dirty="0" err="1" smtClean="0">
                <a:solidFill>
                  <a:srgbClr val="FFFFFF"/>
                </a:solidFill>
              </a:rPr>
              <a:t>kjerner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err="1" smtClean="0">
                <a:solidFill>
                  <a:srgbClr val="FFFFFF"/>
                </a:solidFill>
              </a:rPr>
              <a:t>Små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fibre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færre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kjerner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500" y="1549400"/>
            <a:ext cx="7112000" cy="51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1" y="0"/>
            <a:ext cx="4737609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FFFFF"/>
                </a:solidFill>
              </a:rPr>
              <a:t>Merking av muskelcellekjerner i levende dyr</a:t>
            </a:r>
            <a:endParaRPr lang="nb-NO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3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Jphysiol_frontpage00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600" y="274638"/>
            <a:ext cx="3272345" cy="411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066" y="274638"/>
            <a:ext cx="4639733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Kjernepopulasjoner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populati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646767"/>
            <a:ext cx="33528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875" y="4512734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Tre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hovedpopulasjoner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kjerner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muskelvev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S</a:t>
            </a:r>
            <a:r>
              <a:rPr lang="en-US" dirty="0" err="1" smtClean="0">
                <a:solidFill>
                  <a:srgbClr val="FFFFFF"/>
                </a:solidFill>
              </a:rPr>
              <a:t>tamceller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satellittceller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Stromaceller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fibroblaster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immunceller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etc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“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kte</a:t>
            </a:r>
            <a:r>
              <a:rPr lang="en-US" dirty="0" smtClean="0">
                <a:solidFill>
                  <a:srgbClr val="FFFFFF"/>
                </a:solidFill>
              </a:rPr>
              <a:t>” </a:t>
            </a:r>
            <a:r>
              <a:rPr lang="en-US" dirty="0" err="1" smtClean="0">
                <a:solidFill>
                  <a:srgbClr val="FFFFFF"/>
                </a:solidFill>
              </a:rPr>
              <a:t>muskelkjerner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6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rgbClr val="FFFFFF"/>
                </a:solidFill>
              </a:rPr>
              <a:t>Intracellulære injeksjoner</a:t>
            </a:r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379" y="2552362"/>
            <a:ext cx="2901321" cy="263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0"/>
            <a:ext cx="9144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4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222483</TotalTime>
  <Words>400</Words>
  <Application>Microsoft Macintosh PowerPoint</Application>
  <PresentationFormat>On-screen Show (4:3)</PresentationFormat>
  <Paragraphs>106</Paragraphs>
  <Slides>29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Office-tema</vt:lpstr>
      <vt:lpstr>Muskelhukommelse -cellebiologisk kjerneforskning</vt:lpstr>
      <vt:lpstr>Muskelcellene er de største i kroppen</vt:lpstr>
      <vt:lpstr>Muskelceller er multinukleære -og ligger på overflaten av cellene!</vt:lpstr>
      <vt:lpstr>Hva gjør kjernene?</vt:lpstr>
      <vt:lpstr>Kjernedomener</vt:lpstr>
      <vt:lpstr>Store fibre – mange kjerner Små fibre – færre kjerner</vt:lpstr>
      <vt:lpstr>Merking av muskelcellekjerner i levende dyr</vt:lpstr>
      <vt:lpstr>Kjernepopulasjoner</vt:lpstr>
      <vt:lpstr>Intracellulære injeksjoner</vt:lpstr>
      <vt:lpstr>Intracellulære injeksjoner</vt:lpstr>
      <vt:lpstr>Muskelceller i levende dyr</vt:lpstr>
      <vt:lpstr>Hypertrofi vs. atrofi</vt:lpstr>
      <vt:lpstr>Er muskelsvinn assosiert med tap av kjerner?</vt:lpstr>
      <vt:lpstr>Hypertrofi</vt:lpstr>
      <vt:lpstr>Treningsmodellen</vt:lpstr>
      <vt:lpstr>Trening gir større muskler- men først kommer kjernene</vt:lpstr>
      <vt:lpstr>PowerPoint Presentation</vt:lpstr>
      <vt:lpstr>Muskelhukommelse</vt:lpstr>
      <vt:lpstr>PowerPoint Presentation</vt:lpstr>
      <vt:lpstr>Treningsmodellen</vt:lpstr>
      <vt:lpstr>Løsning: Anabole steroider!</vt:lpstr>
      <vt:lpstr>Anabole steroider virker…</vt:lpstr>
      <vt:lpstr>Mus med dopinghistorikk</vt:lpstr>
      <vt:lpstr>Langtidshukommelse</vt:lpstr>
      <vt:lpstr>Snarvei tilbake til gammel storhet?</vt:lpstr>
      <vt:lpstr>Muskelsvekkelse hos eldre</vt:lpstr>
      <vt:lpstr>Ubesvarte spørsmål</vt:lpstr>
      <vt:lpstr>PowerPoint Presentation</vt:lpstr>
      <vt:lpstr>PowerPoint Presentation</vt:lpstr>
    </vt:vector>
  </TitlesOfParts>
  <Company>Atlantis Medecinske Høgskole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is believing –  in vivo imaging of muscle</dc:title>
  <dc:creator>Jo Bruusgard</dc:creator>
  <cp:lastModifiedBy>Jo C. Bruusgaard</cp:lastModifiedBy>
  <cp:revision>185</cp:revision>
  <cp:lastPrinted>2013-02-11T14:00:55Z</cp:lastPrinted>
  <dcterms:created xsi:type="dcterms:W3CDTF">2013-02-11T18:42:28Z</dcterms:created>
  <dcterms:modified xsi:type="dcterms:W3CDTF">2015-05-28T13:54:10Z</dcterms:modified>
</cp:coreProperties>
</file>